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491" r:id="rId2"/>
    <p:sldId id="507" r:id="rId3"/>
    <p:sldId id="681" r:id="rId4"/>
    <p:sldId id="615" r:id="rId5"/>
    <p:sldId id="616" r:id="rId6"/>
    <p:sldId id="619" r:id="rId7"/>
    <p:sldId id="668" r:id="rId8"/>
    <p:sldId id="669" r:id="rId9"/>
    <p:sldId id="682" r:id="rId10"/>
    <p:sldId id="683" r:id="rId11"/>
    <p:sldId id="684" r:id="rId12"/>
    <p:sldId id="593" r:id="rId13"/>
    <p:sldId id="594" r:id="rId14"/>
    <p:sldId id="596" r:id="rId15"/>
    <p:sldId id="597" r:id="rId16"/>
    <p:sldId id="598" r:id="rId17"/>
    <p:sldId id="599" r:id="rId18"/>
    <p:sldId id="600" r:id="rId19"/>
    <p:sldId id="674" r:id="rId20"/>
    <p:sldId id="675" r:id="rId21"/>
    <p:sldId id="678" r:id="rId22"/>
    <p:sldId id="680" r:id="rId23"/>
    <p:sldId id="685" r:id="rId24"/>
    <p:sldId id="567" r:id="rId25"/>
    <p:sldId id="557" r:id="rId26"/>
    <p:sldId id="558" r:id="rId27"/>
    <p:sldId id="562" r:id="rId28"/>
  </p:sldIdLst>
  <p:sldSz cx="9144000" cy="6858000" type="screen4x3"/>
  <p:notesSz cx="9929813" cy="6799263"/>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3399FF"/>
    <a:srgbClr val="66CCFF"/>
    <a:srgbClr val="378979"/>
    <a:srgbClr val="5320BA"/>
    <a:srgbClr val="F06010"/>
    <a:srgbClr val="5896E0"/>
    <a:srgbClr val="41B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84448" autoAdjust="0"/>
  </p:normalViewPr>
  <p:slideViewPr>
    <p:cSldViewPr>
      <p:cViewPr varScale="1">
        <p:scale>
          <a:sx n="76" d="100"/>
          <a:sy n="76" d="100"/>
        </p:scale>
        <p:origin x="1326" y="84"/>
      </p:cViewPr>
      <p:guideLst>
        <p:guide orient="horz" pos="2160"/>
        <p:guide pos="2880"/>
      </p:guideLst>
    </p:cSldViewPr>
  </p:slideViewPr>
  <p:outlineViewPr>
    <p:cViewPr>
      <p:scale>
        <a:sx n="33" d="100"/>
        <a:sy n="33" d="100"/>
      </p:scale>
      <p:origin x="0" y="144"/>
    </p:cViewPr>
  </p:outlineViewPr>
  <p:notesTextViewPr>
    <p:cViewPr>
      <p:scale>
        <a:sx n="150" d="100"/>
        <a:sy n="150" d="100"/>
      </p:scale>
      <p:origin x="0" y="0"/>
    </p:cViewPr>
  </p:notesTextViewPr>
  <p:sorterViewPr>
    <p:cViewPr>
      <p:scale>
        <a:sx n="122" d="100"/>
        <a:sy n="122" d="100"/>
      </p:scale>
      <p:origin x="0" y="0"/>
    </p:cViewPr>
  </p:sorterViewPr>
  <p:notesViewPr>
    <p:cSldViewPr>
      <p:cViewPr varScale="1">
        <p:scale>
          <a:sx n="114" d="100"/>
          <a:sy n="114" d="100"/>
        </p:scale>
        <p:origin x="-522" y="-108"/>
      </p:cViewPr>
      <p:guideLst>
        <p:guide orient="horz" pos="2142"/>
        <p:guide pos="312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1" y="1"/>
            <a:ext cx="4302813" cy="3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lstStyle>
            <a:lvl1pPr eaLnBrk="0" hangingPunct="0">
              <a:defRPr sz="1200">
                <a:latin typeface="Arial" pitchFamily="34" charset="0"/>
                <a:ea typeface="宋体" pitchFamily="2" charset="-122"/>
              </a:defRPr>
            </a:lvl1pPr>
          </a:lstStyle>
          <a:p>
            <a:pPr>
              <a:defRPr/>
            </a:pPr>
            <a:endParaRPr lang="zh-CN" altLang="en-US"/>
          </a:p>
        </p:txBody>
      </p:sp>
      <p:sp>
        <p:nvSpPr>
          <p:cNvPr id="74755" name="Rectangle 3"/>
          <p:cNvSpPr>
            <a:spLocks noGrp="1" noChangeArrowheads="1"/>
          </p:cNvSpPr>
          <p:nvPr>
            <p:ph type="dt" sz="quarter" idx="1"/>
          </p:nvPr>
        </p:nvSpPr>
        <p:spPr bwMode="auto">
          <a:xfrm>
            <a:off x="5625413" y="1"/>
            <a:ext cx="4302813" cy="3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t" anchorCtr="0" compatLnSpc="1"/>
          <a:lstStyle>
            <a:lvl1pPr algn="r" eaLnBrk="0" hangingPunct="0">
              <a:defRPr sz="1200">
                <a:latin typeface="Arial" pitchFamily="34" charset="0"/>
                <a:ea typeface="宋体" pitchFamily="2" charset="-122"/>
              </a:defRPr>
            </a:lvl1pPr>
          </a:lstStyle>
          <a:p>
            <a:pPr>
              <a:defRPr/>
            </a:pPr>
            <a:fld id="{0FA43DDC-DE97-4495-868A-CED815FA843E}" type="datetimeFigureOut">
              <a:rPr lang="zh-CN" altLang="en-US"/>
              <a:pPr>
                <a:defRPr/>
              </a:pPr>
              <a:t>2018/11/6</a:t>
            </a:fld>
            <a:endParaRPr lang="en-US" altLang="zh-CN"/>
          </a:p>
        </p:txBody>
      </p:sp>
      <p:sp>
        <p:nvSpPr>
          <p:cNvPr id="74756" name="Rectangle 4"/>
          <p:cNvSpPr>
            <a:spLocks noGrp="1" noChangeArrowheads="1"/>
          </p:cNvSpPr>
          <p:nvPr>
            <p:ph type="ftr" sz="quarter" idx="2"/>
          </p:nvPr>
        </p:nvSpPr>
        <p:spPr bwMode="auto">
          <a:xfrm>
            <a:off x="1" y="6457872"/>
            <a:ext cx="4302813" cy="3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lstStyle>
            <a:lvl1pPr eaLnBrk="0" hangingPunct="0">
              <a:defRPr sz="1200">
                <a:latin typeface="Arial" pitchFamily="34" charset="0"/>
                <a:ea typeface="宋体" pitchFamily="2" charset="-122"/>
              </a:defRPr>
            </a:lvl1pPr>
          </a:lstStyle>
          <a:p>
            <a:pPr>
              <a:defRPr/>
            </a:pPr>
            <a:endParaRPr lang="en-US" altLang="zh-CN"/>
          </a:p>
        </p:txBody>
      </p:sp>
      <p:sp>
        <p:nvSpPr>
          <p:cNvPr id="74757" name="Rectangle 5"/>
          <p:cNvSpPr>
            <a:spLocks noGrp="1" noChangeArrowheads="1"/>
          </p:cNvSpPr>
          <p:nvPr>
            <p:ph type="sldNum" sz="quarter" idx="3"/>
          </p:nvPr>
        </p:nvSpPr>
        <p:spPr bwMode="auto">
          <a:xfrm>
            <a:off x="5625413" y="6457872"/>
            <a:ext cx="4302813" cy="339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9" tIns="45725" rIns="91449" bIns="45725" numCol="1" anchor="b" anchorCtr="0" compatLnSpc="1"/>
          <a:lstStyle>
            <a:lvl1pPr algn="r">
              <a:defRPr sz="1200">
                <a:latin typeface="Arial" charset="0"/>
                <a:ea typeface="宋体" charset="-122"/>
              </a:defRPr>
            </a:lvl1pPr>
          </a:lstStyle>
          <a:p>
            <a:pPr>
              <a:defRPr/>
            </a:pPr>
            <a:fld id="{2B81A98B-9D7B-46B7-B6AF-5B1F92E3970F}" type="slidenum">
              <a:rPr lang="zh-CN" altLang="en-US"/>
              <a:pPr>
                <a:defRPr/>
              </a:pPr>
              <a:t>‹#›</a:t>
            </a:fld>
            <a:endParaRPr lang="en-US" altLang="zh-CN"/>
          </a:p>
        </p:txBody>
      </p:sp>
    </p:spTree>
    <p:extLst>
      <p:ext uri="{BB962C8B-B14F-4D97-AF65-F5344CB8AC3E}">
        <p14:creationId xmlns:p14="http://schemas.microsoft.com/office/powerpoint/2010/main" val="2929813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1"/>
            <a:ext cx="4302813" cy="339804"/>
          </a:xfrm>
          <a:prstGeom prst="rect">
            <a:avLst/>
          </a:prstGeom>
          <a:noFill/>
          <a:ln w="9525">
            <a:noFill/>
            <a:miter lim="800000"/>
          </a:ln>
          <a:effectLst/>
        </p:spPr>
        <p:txBody>
          <a:bodyPr vert="horz" wrap="square" lIns="91449" tIns="45725" rIns="91449" bIns="45725" numCol="1" anchor="t" anchorCtr="0" compatLnSpc="1"/>
          <a:lstStyle>
            <a:lvl1pPr algn="l" eaLnBrk="1" hangingPunct="1">
              <a:defRPr sz="1200">
                <a:latin typeface="Arial" charset="0"/>
                <a:ea typeface="宋体" pitchFamily="2" charset="-122"/>
              </a:defRPr>
            </a:lvl1pPr>
          </a:lstStyle>
          <a:p>
            <a:pPr>
              <a:defRPr/>
            </a:pPr>
            <a:endParaRPr lang="en-US" altLang="zh-CN"/>
          </a:p>
        </p:txBody>
      </p:sp>
      <p:sp>
        <p:nvSpPr>
          <p:cNvPr id="73731" name="Rectangle 3"/>
          <p:cNvSpPr>
            <a:spLocks noGrp="1" noChangeArrowheads="1"/>
          </p:cNvSpPr>
          <p:nvPr>
            <p:ph type="dt" idx="1"/>
          </p:nvPr>
        </p:nvSpPr>
        <p:spPr bwMode="auto">
          <a:xfrm>
            <a:off x="5625413" y="1"/>
            <a:ext cx="4302813" cy="339804"/>
          </a:xfrm>
          <a:prstGeom prst="rect">
            <a:avLst/>
          </a:prstGeom>
          <a:noFill/>
          <a:ln w="9525">
            <a:noFill/>
            <a:miter lim="800000"/>
          </a:ln>
          <a:effectLst/>
        </p:spPr>
        <p:txBody>
          <a:bodyPr vert="horz" wrap="square" lIns="91449" tIns="45725" rIns="91449" bIns="45725" numCol="1" anchor="t" anchorCtr="0" compatLnSpc="1"/>
          <a:lstStyle>
            <a:lvl1pPr algn="r" eaLnBrk="1" hangingPunct="1">
              <a:defRPr sz="1200">
                <a:latin typeface="Arial" charset="0"/>
                <a:ea typeface="宋体" pitchFamily="2" charset="-122"/>
              </a:defRPr>
            </a:lvl1pPr>
          </a:lstStyle>
          <a:p>
            <a:pPr>
              <a:defRPr/>
            </a:pPr>
            <a:endParaRPr lang="en-US" altLang="zh-CN"/>
          </a:p>
        </p:txBody>
      </p:sp>
      <p:sp>
        <p:nvSpPr>
          <p:cNvPr id="3076"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92347" y="3229730"/>
            <a:ext cx="7945121" cy="3059828"/>
          </a:xfrm>
          <a:prstGeom prst="rect">
            <a:avLst/>
          </a:prstGeom>
          <a:noFill/>
          <a:ln w="9525">
            <a:noFill/>
            <a:miter lim="800000"/>
          </a:ln>
          <a:effectLst/>
        </p:spPr>
        <p:txBody>
          <a:bodyPr vert="horz" wrap="square" lIns="91449" tIns="45725" rIns="91449" bIns="45725"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3734" name="Rectangle 6"/>
          <p:cNvSpPr>
            <a:spLocks noGrp="1" noChangeArrowheads="1"/>
          </p:cNvSpPr>
          <p:nvPr>
            <p:ph type="ftr" sz="quarter" idx="4"/>
          </p:nvPr>
        </p:nvSpPr>
        <p:spPr bwMode="auto">
          <a:xfrm>
            <a:off x="1" y="6457872"/>
            <a:ext cx="4302813" cy="339804"/>
          </a:xfrm>
          <a:prstGeom prst="rect">
            <a:avLst/>
          </a:prstGeom>
          <a:noFill/>
          <a:ln w="9525">
            <a:noFill/>
            <a:miter lim="800000"/>
          </a:ln>
          <a:effectLst/>
        </p:spPr>
        <p:txBody>
          <a:bodyPr vert="horz" wrap="square" lIns="91449" tIns="45725" rIns="91449" bIns="45725" numCol="1" anchor="b" anchorCtr="0" compatLnSpc="1"/>
          <a:lstStyle>
            <a:lvl1pPr algn="l" eaLnBrk="1" hangingPunct="1">
              <a:defRPr sz="1200">
                <a:latin typeface="Arial" charset="0"/>
                <a:ea typeface="宋体" pitchFamily="2" charset="-122"/>
              </a:defRPr>
            </a:lvl1pPr>
          </a:lstStyle>
          <a:p>
            <a:pPr>
              <a:defRPr/>
            </a:pPr>
            <a:endParaRPr lang="en-US" altLang="zh-CN"/>
          </a:p>
        </p:txBody>
      </p:sp>
      <p:sp>
        <p:nvSpPr>
          <p:cNvPr id="73735" name="Rectangle 7"/>
          <p:cNvSpPr>
            <a:spLocks noGrp="1" noChangeArrowheads="1"/>
          </p:cNvSpPr>
          <p:nvPr>
            <p:ph type="sldNum" sz="quarter" idx="5"/>
          </p:nvPr>
        </p:nvSpPr>
        <p:spPr bwMode="auto">
          <a:xfrm>
            <a:off x="5625413" y="6457872"/>
            <a:ext cx="4302813" cy="339804"/>
          </a:xfrm>
          <a:prstGeom prst="rect">
            <a:avLst/>
          </a:prstGeom>
          <a:noFill/>
          <a:ln w="9525">
            <a:noFill/>
            <a:miter lim="800000"/>
          </a:ln>
          <a:effectLst/>
        </p:spPr>
        <p:txBody>
          <a:bodyPr vert="horz" wrap="square" lIns="91449" tIns="45725" rIns="91449" bIns="45725" numCol="1" anchor="b" anchorCtr="0" compatLnSpc="1"/>
          <a:lstStyle>
            <a:lvl1pPr algn="r" eaLnBrk="1" hangingPunct="1">
              <a:defRPr sz="1200">
                <a:latin typeface="Arial" charset="0"/>
                <a:ea typeface="宋体" charset="-122"/>
              </a:defRPr>
            </a:lvl1pPr>
          </a:lstStyle>
          <a:p>
            <a:pPr>
              <a:defRPr/>
            </a:pPr>
            <a:fld id="{A5FAACBC-919F-4329-91A9-839E776FC9EB}" type="slidenum">
              <a:rPr lang="en-US" altLang="zh-CN"/>
              <a:pPr>
                <a:defRPr/>
              </a:pPr>
              <a:t>‹#›</a:t>
            </a:fld>
            <a:endParaRPr lang="en-US" altLang="zh-CN"/>
          </a:p>
        </p:txBody>
      </p:sp>
    </p:spTree>
    <p:extLst>
      <p:ext uri="{BB962C8B-B14F-4D97-AF65-F5344CB8AC3E}">
        <p14:creationId xmlns:p14="http://schemas.microsoft.com/office/powerpoint/2010/main" val="324452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lvl="0"/>
            <a:r>
              <a:rPr lang="zh-CN" altLang="zh-CN" sz="1200" kern="1200" dirty="0">
                <a:solidFill>
                  <a:schemeClr val="tx1"/>
                </a:solidFill>
                <a:effectLst/>
                <a:latin typeface="Arial" charset="0"/>
                <a:ea typeface="宋体" pitchFamily="2" charset="-122"/>
                <a:cs typeface="+mn-cs"/>
              </a:rPr>
              <a:t>今天我的演讲主题主要是介绍中国核工业集团公司，我们的愿景是做一家清洁能源的提供者，并能为大家提供整体能源解决方案。</a:t>
            </a:r>
          </a:p>
        </p:txBody>
      </p:sp>
    </p:spTree>
    <p:extLst>
      <p:ext uri="{BB962C8B-B14F-4D97-AF65-F5344CB8AC3E}">
        <p14:creationId xmlns:p14="http://schemas.microsoft.com/office/powerpoint/2010/main" val="283379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幻灯片图像占位符 1"/>
          <p:cNvSpPr>
            <a:spLocks noGrp="1" noRot="1" noChangeAspect="1" noTextEdit="1"/>
          </p:cNvSpPr>
          <p:nvPr>
            <p:ph type="sldImg"/>
          </p:nvPr>
        </p:nvSpPr>
        <p:spPr>
          <a:ln/>
        </p:spPr>
      </p:sp>
      <p:sp>
        <p:nvSpPr>
          <p:cNvPr id="245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福清、方家山、昌江、三门电站的类型、装机容量、建设时间及商业运行时间数据。</a:t>
            </a:r>
            <a:endParaRPr lang="en-US" altLang="zh-CN" dirty="0">
              <a:latin typeface="Arial" panose="020B0604020202020204" pitchFamily="34" charset="0"/>
            </a:endParaRPr>
          </a:p>
          <a:p>
            <a:endParaRPr lang="zh-CN" altLang="en-US" dirty="0">
              <a:latin typeface="Arial" panose="020B0604020202020204" pitchFamily="34" charset="0"/>
            </a:endParaRPr>
          </a:p>
          <a:p>
            <a:endParaRPr lang="zh-CN" altLang="en-US" dirty="0">
              <a:latin typeface="Arial" panose="020B0604020202020204" pitchFamily="34" charset="0"/>
            </a:endParaRPr>
          </a:p>
        </p:txBody>
      </p:sp>
      <p:sp>
        <p:nvSpPr>
          <p:cNvPr id="245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3B41AEB-7E42-4534-9CC0-D9D0E6D8DBA2}" type="slidenum">
              <a:rPr lang="en-US" altLang="zh-CN" smtClean="0"/>
              <a:pPr/>
              <a:t>10</a:t>
            </a:fld>
            <a:endParaRPr lang="en-US" altLang="zh-CN"/>
          </a:p>
        </p:txBody>
      </p:sp>
    </p:spTree>
    <p:extLst>
      <p:ext uri="{BB962C8B-B14F-4D97-AF65-F5344CB8AC3E}">
        <p14:creationId xmlns:p14="http://schemas.microsoft.com/office/powerpoint/2010/main" val="3341675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a:ln/>
        </p:spPr>
      </p:sp>
      <p:sp>
        <p:nvSpPr>
          <p:cNvPr id="266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本页主要是中核集团在建的</a:t>
            </a:r>
            <a:r>
              <a:rPr lang="en-US" altLang="zh-CN" dirty="0">
                <a:latin typeface="Arial" panose="020B0604020202020204" pitchFamily="34" charset="0"/>
              </a:rPr>
              <a:t>5</a:t>
            </a:r>
            <a:r>
              <a:rPr lang="zh-CN" altLang="en-US" dirty="0">
                <a:latin typeface="Arial" panose="020B0604020202020204" pitchFamily="34" charset="0"/>
              </a:rPr>
              <a:t>个核电项目，其中福清</a:t>
            </a:r>
            <a:r>
              <a:rPr lang="en-US" altLang="zh-CN" dirty="0">
                <a:latin typeface="Arial" panose="020B0604020202020204" pitchFamily="34" charset="0"/>
              </a:rPr>
              <a:t>5,6</a:t>
            </a:r>
            <a:r>
              <a:rPr lang="zh-CN" altLang="en-US" dirty="0">
                <a:latin typeface="Arial" panose="020B0604020202020204" pitchFamily="34" charset="0"/>
              </a:rPr>
              <a:t>号采用了中核集团拥有自主知识产权的第三代百万千瓦核电技术“华龙一号”。霞浦</a:t>
            </a:r>
            <a:r>
              <a:rPr lang="zh-CN" altLang="en-US" sz="1200" b="0" i="0" kern="1200" dirty="0">
                <a:solidFill>
                  <a:schemeClr val="tx1"/>
                </a:solidFill>
                <a:effectLst/>
                <a:latin typeface="Arial" charset="0"/>
                <a:ea typeface="宋体" pitchFamily="2" charset="-122"/>
                <a:cs typeface="+mn-cs"/>
              </a:rPr>
              <a:t>示范快堆工程采用单机容量</a:t>
            </a:r>
            <a:r>
              <a:rPr lang="en-US" altLang="zh-CN" sz="1200" b="0" i="0" kern="1200" dirty="0">
                <a:solidFill>
                  <a:schemeClr val="tx1"/>
                </a:solidFill>
                <a:effectLst/>
                <a:latin typeface="Arial" charset="0"/>
                <a:ea typeface="宋体" pitchFamily="2" charset="-122"/>
                <a:cs typeface="+mn-cs"/>
              </a:rPr>
              <a:t>60</a:t>
            </a:r>
            <a:r>
              <a:rPr lang="zh-CN" altLang="en-US" sz="1200" b="0" i="0" kern="1200" dirty="0">
                <a:solidFill>
                  <a:schemeClr val="tx1"/>
                </a:solidFill>
                <a:effectLst/>
                <a:latin typeface="Arial" charset="0"/>
                <a:ea typeface="宋体" pitchFamily="2" charset="-122"/>
                <a:cs typeface="+mn-cs"/>
              </a:rPr>
              <a:t>万千瓦的快中子反应堆，计划于</a:t>
            </a:r>
            <a:r>
              <a:rPr lang="en-US" altLang="zh-CN" sz="1200" b="0" i="0" kern="1200" dirty="0">
                <a:solidFill>
                  <a:schemeClr val="tx1"/>
                </a:solidFill>
                <a:effectLst/>
                <a:latin typeface="Arial" charset="0"/>
                <a:ea typeface="宋体" pitchFamily="2" charset="-122"/>
                <a:cs typeface="+mn-cs"/>
              </a:rPr>
              <a:t>2023</a:t>
            </a:r>
            <a:r>
              <a:rPr lang="zh-CN" altLang="en-US" sz="1200" b="0" i="0" kern="1200" dirty="0">
                <a:solidFill>
                  <a:schemeClr val="tx1"/>
                </a:solidFill>
                <a:effectLst/>
                <a:latin typeface="Arial" charset="0"/>
                <a:ea typeface="宋体" pitchFamily="2" charset="-122"/>
                <a:cs typeface="+mn-cs"/>
              </a:rPr>
              <a:t>年建成投产，</a:t>
            </a:r>
            <a:r>
              <a:rPr lang="en-US" altLang="zh-CN" sz="1200" b="0" i="0" kern="1200" dirty="0">
                <a:solidFill>
                  <a:schemeClr val="tx1"/>
                </a:solidFill>
                <a:effectLst/>
                <a:latin typeface="Arial" charset="0"/>
                <a:ea typeface="宋体" pitchFamily="2" charset="-122"/>
                <a:cs typeface="+mn-cs"/>
              </a:rPr>
              <a:t>60</a:t>
            </a:r>
            <a:r>
              <a:rPr lang="zh-CN" altLang="en-US" sz="1200" b="0" i="0" kern="1200" dirty="0">
                <a:solidFill>
                  <a:schemeClr val="tx1"/>
                </a:solidFill>
                <a:effectLst/>
                <a:latin typeface="Arial" charset="0"/>
                <a:ea typeface="宋体" pitchFamily="2" charset="-122"/>
                <a:cs typeface="+mn-cs"/>
              </a:rPr>
              <a:t>万千瓦示范快堆工程是中国核能“热堆</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快堆</a:t>
            </a:r>
            <a:r>
              <a:rPr lang="en-US" altLang="zh-CN" sz="1200" b="0" i="0" kern="1200" dirty="0">
                <a:solidFill>
                  <a:schemeClr val="tx1"/>
                </a:solidFill>
                <a:effectLst/>
                <a:latin typeface="Arial" charset="0"/>
                <a:ea typeface="宋体" pitchFamily="2" charset="-122"/>
                <a:cs typeface="+mn-cs"/>
              </a:rPr>
              <a:t>-</a:t>
            </a:r>
            <a:r>
              <a:rPr lang="zh-CN" altLang="en-US" sz="1200" b="0" i="0" kern="1200" dirty="0">
                <a:solidFill>
                  <a:schemeClr val="tx1"/>
                </a:solidFill>
                <a:effectLst/>
                <a:latin typeface="Arial" charset="0"/>
                <a:ea typeface="宋体" pitchFamily="2" charset="-122"/>
                <a:cs typeface="+mn-cs"/>
              </a:rPr>
              <a:t>聚变堆”发展战略的第二步，对于推进核燃料闭式循环、促进我国核能可持续发展和地方经济建设具有重要意义。</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266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98DB06-45EC-4C71-84A2-21C528DF4CF7}" type="slidenum">
              <a:rPr lang="en-US" altLang="zh-CN" smtClean="0"/>
              <a:pPr/>
              <a:t>11</a:t>
            </a:fld>
            <a:endParaRPr lang="en-US" altLang="zh-CN"/>
          </a:p>
        </p:txBody>
      </p:sp>
    </p:spTree>
    <p:extLst>
      <p:ext uri="{BB962C8B-B14F-4D97-AF65-F5344CB8AC3E}">
        <p14:creationId xmlns:p14="http://schemas.microsoft.com/office/powerpoint/2010/main" val="143783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sz="1200" b="0" i="0" kern="1200" dirty="0">
                <a:solidFill>
                  <a:schemeClr val="tx1"/>
                </a:solidFill>
                <a:effectLst/>
                <a:latin typeface="Arial" charset="0"/>
                <a:ea typeface="宋体" pitchFamily="2" charset="-122"/>
                <a:cs typeface="+mn-cs"/>
              </a:rPr>
              <a:t>目前，中国已形成世界上少数国家才有的完整的核燃料循环体系，建立压水堆、快堆匹配发展，与先进后处理技术形成闭式燃料循环体系，保障核能可持续发展。</a:t>
            </a:r>
            <a:endParaRPr lang="zh-CN" altLang="en-US" dirty="0">
              <a:latin typeface="Arial" panose="020B0604020202020204" pitchFamily="34" charset="0"/>
            </a:endParaRPr>
          </a:p>
        </p:txBody>
      </p:sp>
    </p:spTree>
    <p:extLst>
      <p:ext uri="{BB962C8B-B14F-4D97-AF65-F5344CB8AC3E}">
        <p14:creationId xmlns:p14="http://schemas.microsoft.com/office/powerpoint/2010/main" val="398499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lvl="0"/>
            <a:r>
              <a:rPr lang="zh-CN" altLang="en-US" sz="1200" kern="1200" dirty="0">
                <a:solidFill>
                  <a:schemeClr val="tx1"/>
                </a:solidFill>
                <a:effectLst/>
                <a:latin typeface="Arial" charset="0"/>
                <a:ea typeface="宋体" pitchFamily="2" charset="-122"/>
                <a:cs typeface="+mn-cs"/>
              </a:rPr>
              <a:t>核</a:t>
            </a:r>
            <a:r>
              <a:rPr lang="zh-CN" altLang="zh-CN" sz="1200" kern="1200" dirty="0">
                <a:solidFill>
                  <a:schemeClr val="tx1"/>
                </a:solidFill>
                <a:effectLst/>
                <a:latin typeface="Arial" charset="0"/>
                <a:ea typeface="宋体" pitchFamily="2" charset="-122"/>
                <a:cs typeface="+mn-cs"/>
              </a:rPr>
              <a:t>燃料方面，</a:t>
            </a:r>
            <a:r>
              <a:rPr lang="en-US" altLang="zh-CN" sz="1200" kern="1200" dirty="0">
                <a:solidFill>
                  <a:schemeClr val="tx1"/>
                </a:solidFill>
                <a:effectLst/>
                <a:latin typeface="Arial" charset="0"/>
                <a:ea typeface="宋体" pitchFamily="2" charset="-122"/>
                <a:cs typeface="+mn-cs"/>
              </a:rPr>
              <a:t>CNNC</a:t>
            </a:r>
            <a:r>
              <a:rPr lang="zh-CN" altLang="zh-CN" sz="1200" kern="1200" dirty="0">
                <a:solidFill>
                  <a:schemeClr val="tx1"/>
                </a:solidFill>
                <a:effectLst/>
                <a:latin typeface="Arial" charset="0"/>
                <a:ea typeface="宋体" pitchFamily="2" charset="-122"/>
                <a:cs typeface="+mn-cs"/>
              </a:rPr>
              <a:t>可以提供</a:t>
            </a:r>
            <a:r>
              <a:rPr lang="zh-CN" altLang="en-US" sz="1200" kern="1200" dirty="0">
                <a:solidFill>
                  <a:schemeClr val="tx1"/>
                </a:solidFill>
                <a:effectLst/>
                <a:latin typeface="Arial" charset="0"/>
                <a:ea typeface="宋体" pitchFamily="2" charset="-122"/>
                <a:cs typeface="+mn-cs"/>
              </a:rPr>
              <a:t>铀矿开采、冶金、</a:t>
            </a:r>
            <a:r>
              <a:rPr lang="zh-CN" altLang="zh-CN" sz="1200" kern="1200" dirty="0">
                <a:solidFill>
                  <a:schemeClr val="tx1"/>
                </a:solidFill>
                <a:effectLst/>
                <a:latin typeface="Arial" charset="0"/>
                <a:ea typeface="宋体" pitchFamily="2" charset="-122"/>
                <a:cs typeface="+mn-cs"/>
              </a:rPr>
              <a:t>转化及浓缩，</a:t>
            </a:r>
            <a:r>
              <a:rPr lang="zh-CN" altLang="en-US" sz="1200" kern="1200" dirty="0">
                <a:solidFill>
                  <a:schemeClr val="tx1"/>
                </a:solidFill>
                <a:effectLst/>
                <a:latin typeface="Arial" charset="0"/>
                <a:ea typeface="宋体" pitchFamily="2" charset="-122"/>
                <a:cs typeface="+mn-cs"/>
              </a:rPr>
              <a:t>具</a:t>
            </a:r>
            <a:r>
              <a:rPr lang="zh-CN" altLang="zh-CN" sz="1200" kern="1200" dirty="0">
                <a:solidFill>
                  <a:schemeClr val="tx1"/>
                </a:solidFill>
                <a:effectLst/>
                <a:latin typeface="Arial" charset="0"/>
                <a:ea typeface="宋体" pitchFamily="2" charset="-122"/>
                <a:cs typeface="+mn-cs"/>
              </a:rPr>
              <a:t>有完整的核燃料生产体系，可提供全世界范围内主要反应堆型的核燃料</a:t>
            </a:r>
            <a:r>
              <a:rPr lang="zh-CN" altLang="en-US" sz="1200" kern="1200" dirty="0">
                <a:solidFill>
                  <a:schemeClr val="tx1"/>
                </a:solidFill>
                <a:effectLst/>
                <a:latin typeface="Arial" charset="0"/>
                <a:ea typeface="宋体" pitchFamily="2" charset="-122"/>
                <a:cs typeface="+mn-cs"/>
              </a:rPr>
              <a:t>；</a:t>
            </a:r>
            <a:r>
              <a:rPr lang="zh-CN" altLang="zh-CN" sz="1200" kern="1200" dirty="0">
                <a:solidFill>
                  <a:schemeClr val="tx1"/>
                </a:solidFill>
                <a:effectLst/>
                <a:latin typeface="Arial" charset="0"/>
                <a:ea typeface="宋体" pitchFamily="2" charset="-122"/>
                <a:cs typeface="+mn-cs"/>
              </a:rPr>
              <a:t>可提供新建电站全寿期的燃料供应。</a:t>
            </a:r>
          </a:p>
          <a:p>
            <a:endParaRPr lang="zh-CN" altLang="en-US" dirty="0">
              <a:latin typeface="Arial" panose="020B0604020202020204" pitchFamily="34" charset="0"/>
            </a:endParaRPr>
          </a:p>
        </p:txBody>
      </p:sp>
    </p:spTree>
    <p:extLst>
      <p:ext uri="{BB962C8B-B14F-4D97-AF65-F5344CB8AC3E}">
        <p14:creationId xmlns:p14="http://schemas.microsoft.com/office/powerpoint/2010/main" val="1507499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a:ln/>
        </p:spPr>
      </p:sp>
      <p:sp>
        <p:nvSpPr>
          <p:cNvPr id="3481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核燃料元件的质量已达到国际先进水平。</a:t>
            </a:r>
            <a:r>
              <a:rPr lang="en-US" altLang="zh-CN" dirty="0">
                <a:latin typeface="Arial" panose="020B0604020202020204" pitchFamily="34" charset="0"/>
              </a:rPr>
              <a:t>CNNC</a:t>
            </a:r>
            <a:r>
              <a:rPr lang="zh-CN" altLang="en-US" dirty="0">
                <a:latin typeface="Arial" panose="020B0604020202020204" pitchFamily="34" charset="0"/>
              </a:rPr>
              <a:t>为中国所有在运的核电站提供其所需的各类型核燃料。</a:t>
            </a:r>
            <a:endParaRPr lang="en-US" altLang="zh-CN" dirty="0">
              <a:latin typeface="Arial" panose="020B0604020202020204" pitchFamily="34" charset="0"/>
            </a:endParaRPr>
          </a:p>
          <a:p>
            <a:r>
              <a:rPr lang="zh-CN" altLang="en-US" dirty="0">
                <a:latin typeface="Arial" panose="020B0604020202020204" pitchFamily="34" charset="0"/>
              </a:rPr>
              <a:t>如下图所示，包括美国的</a:t>
            </a:r>
            <a:r>
              <a:rPr lang="en-US" altLang="zh-CN" dirty="0">
                <a:latin typeface="Arial" panose="020B0604020202020204" pitchFamily="34" charset="0"/>
              </a:rPr>
              <a:t>AP1000</a:t>
            </a:r>
            <a:r>
              <a:rPr lang="zh-CN" altLang="en-US" dirty="0">
                <a:latin typeface="Arial" panose="020B0604020202020204" pitchFamily="34" charset="0"/>
              </a:rPr>
              <a:t>、俄罗斯的</a:t>
            </a:r>
            <a:r>
              <a:rPr lang="en-US" altLang="zh-CN" dirty="0">
                <a:latin typeface="Arial" panose="020B0604020202020204" pitchFamily="34" charset="0"/>
              </a:rPr>
              <a:t>VVER1000</a:t>
            </a:r>
            <a:r>
              <a:rPr lang="zh-CN" altLang="en-US" dirty="0">
                <a:latin typeface="Arial" panose="020B0604020202020204" pitchFamily="34" charset="0"/>
              </a:rPr>
              <a:t>、以及</a:t>
            </a:r>
            <a:r>
              <a:rPr lang="en-US" altLang="zh-CN" dirty="0">
                <a:latin typeface="Arial" panose="020B0604020202020204" pitchFamily="34" charset="0"/>
              </a:rPr>
              <a:t>CF3</a:t>
            </a:r>
            <a:r>
              <a:rPr lang="zh-CN" altLang="en-US" dirty="0">
                <a:latin typeface="Arial" panose="020B0604020202020204" pitchFamily="34" charset="0"/>
              </a:rPr>
              <a:t>等。</a:t>
            </a:r>
          </a:p>
        </p:txBody>
      </p:sp>
      <p:sp>
        <p:nvSpPr>
          <p:cNvPr id="3482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ECF5C4E7-69B1-4F6B-A180-9162CC5B9974}" type="slidenum">
              <a:rPr lang="en-US" altLang="zh-CN" smtClean="0"/>
              <a:pPr/>
              <a:t>14</a:t>
            </a:fld>
            <a:endParaRPr lang="en-US" altLang="zh-CN"/>
          </a:p>
        </p:txBody>
      </p:sp>
    </p:spTree>
    <p:extLst>
      <p:ext uri="{BB962C8B-B14F-4D97-AF65-F5344CB8AC3E}">
        <p14:creationId xmlns:p14="http://schemas.microsoft.com/office/powerpoint/2010/main" val="96497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在乏燃料后处理方面，已建成了乏燃料后处理的试验厂，大型乏燃料后处理厂正在建设当中。</a:t>
            </a:r>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3CFDC501-66D1-48E4-A17B-54D15A1428F0}" type="slidenum">
              <a:rPr lang="en-US" altLang="zh-CN" smtClean="0"/>
              <a:pPr/>
              <a:t>15</a:t>
            </a:fld>
            <a:endParaRPr lang="en-US" altLang="zh-CN"/>
          </a:p>
        </p:txBody>
      </p:sp>
    </p:spTree>
    <p:extLst>
      <p:ext uri="{BB962C8B-B14F-4D97-AF65-F5344CB8AC3E}">
        <p14:creationId xmlns:p14="http://schemas.microsoft.com/office/powerpoint/2010/main" val="320484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a:ln/>
        </p:spPr>
      </p:sp>
      <p:sp>
        <p:nvSpPr>
          <p:cNvPr id="3891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在核技术应用方面，</a:t>
            </a:r>
            <a:r>
              <a:rPr lang="en-US" altLang="zh-CN" dirty="0">
                <a:latin typeface="Arial" panose="020B0604020202020204" pitchFamily="34" charset="0"/>
              </a:rPr>
              <a:t>CNNC</a:t>
            </a:r>
            <a:r>
              <a:rPr lang="zh-CN" altLang="en-US" dirty="0">
                <a:latin typeface="Arial" panose="020B0604020202020204" pitchFamily="34" charset="0"/>
              </a:rPr>
              <a:t>在同位素及相关产品，如辐照加工与服务、射线应用仪器等领域的竞争优势日益突出，并培育了一批重点高新技术企业。</a:t>
            </a:r>
          </a:p>
        </p:txBody>
      </p:sp>
      <p:sp>
        <p:nvSpPr>
          <p:cNvPr id="3891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CAAF42A-7FD2-4B0B-83EE-7CC5E004C805}" type="slidenum">
              <a:rPr lang="en-US" altLang="zh-CN" smtClean="0"/>
              <a:pPr/>
              <a:t>16</a:t>
            </a:fld>
            <a:endParaRPr lang="en-US" altLang="zh-CN"/>
          </a:p>
        </p:txBody>
      </p:sp>
    </p:spTree>
    <p:extLst>
      <p:ext uri="{BB962C8B-B14F-4D97-AF65-F5344CB8AC3E}">
        <p14:creationId xmlns:p14="http://schemas.microsoft.com/office/powerpoint/2010/main" val="2748362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a:ln/>
        </p:spPr>
      </p:sp>
      <p:sp>
        <p:nvSpPr>
          <p:cNvPr id="430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en-US" altLang="zh-CN" dirty="0">
                <a:latin typeface="Arial" panose="020B0604020202020204" pitchFamily="34" charset="0"/>
              </a:rPr>
              <a:t>CNNC</a:t>
            </a:r>
            <a:r>
              <a:rPr lang="zh-CN" altLang="en-US" dirty="0">
                <a:latin typeface="Arial" panose="020B0604020202020204" pitchFamily="34" charset="0"/>
              </a:rPr>
              <a:t>具有实力强大的研发能力。已经开发出高层次的基础科学研究平台，并建立了专业范围齐全的科研系统。</a:t>
            </a:r>
            <a:endParaRPr lang="en-US" altLang="zh-CN" dirty="0">
              <a:latin typeface="Arial" panose="020B0604020202020204" pitchFamily="34" charset="0"/>
            </a:endParaRPr>
          </a:p>
          <a:p>
            <a:r>
              <a:rPr lang="zh-CN" altLang="en-US" dirty="0">
                <a:latin typeface="Arial" panose="020B0604020202020204" pitchFamily="34" charset="0"/>
              </a:rPr>
              <a:t>例如图中的高通量工程试验堆、微型中子源反应堆、中国</a:t>
            </a:r>
            <a:r>
              <a:rPr lang="en-US" altLang="zh-CN" dirty="0">
                <a:latin typeface="Arial" panose="020B0604020202020204" pitchFamily="34" charset="0"/>
              </a:rPr>
              <a:t>HL—2A</a:t>
            </a:r>
            <a:r>
              <a:rPr lang="zh-CN" altLang="en-US" dirty="0">
                <a:latin typeface="Arial" panose="020B0604020202020204" pitchFamily="34" charset="0"/>
              </a:rPr>
              <a:t>核聚变研究装置。</a:t>
            </a:r>
          </a:p>
        </p:txBody>
      </p:sp>
      <p:sp>
        <p:nvSpPr>
          <p:cNvPr id="430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D554E5E-E370-4E32-A01E-B70831A7F571}" type="slidenum">
              <a:rPr lang="en-US" altLang="zh-CN" smtClean="0"/>
              <a:pPr/>
              <a:t>17</a:t>
            </a:fld>
            <a:endParaRPr lang="en-US" altLang="zh-CN"/>
          </a:p>
        </p:txBody>
      </p:sp>
    </p:spTree>
    <p:extLst>
      <p:ext uri="{BB962C8B-B14F-4D97-AF65-F5344CB8AC3E}">
        <p14:creationId xmlns:p14="http://schemas.microsoft.com/office/powerpoint/2010/main" val="76937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ln/>
        </p:spPr>
      </p:sp>
      <p:sp>
        <p:nvSpPr>
          <p:cNvPr id="450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此外，</a:t>
            </a:r>
            <a:r>
              <a:rPr lang="en-US" altLang="zh-CN" dirty="0">
                <a:latin typeface="Arial" panose="020B0604020202020204" pitchFamily="34" charset="0"/>
              </a:rPr>
              <a:t>CNNC</a:t>
            </a:r>
            <a:r>
              <a:rPr lang="zh-CN" altLang="en-US" dirty="0">
                <a:latin typeface="Arial" panose="020B0604020202020204" pitchFamily="34" charset="0"/>
              </a:rPr>
              <a:t>还拥有先进实验装置，如实验快堆，先进研究堆。</a:t>
            </a:r>
          </a:p>
        </p:txBody>
      </p:sp>
      <p:sp>
        <p:nvSpPr>
          <p:cNvPr id="450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66E2482-0715-4147-A13B-8982421A949D}" type="slidenum">
              <a:rPr lang="en-US" altLang="zh-CN" smtClean="0"/>
              <a:pPr/>
              <a:t>18</a:t>
            </a:fld>
            <a:endParaRPr lang="en-US" altLang="zh-CN"/>
          </a:p>
        </p:txBody>
      </p:sp>
    </p:spTree>
    <p:extLst>
      <p:ext uri="{BB962C8B-B14F-4D97-AF65-F5344CB8AC3E}">
        <p14:creationId xmlns:p14="http://schemas.microsoft.com/office/powerpoint/2010/main" val="3978905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p:spPr>
      </p:sp>
      <p:sp>
        <p:nvSpPr>
          <p:cNvPr id="4915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中核集团目前同全球四十多个国家和地区开展了核电、核燃料、核技术应用等多方面的合作。</a:t>
            </a:r>
            <a:endParaRPr lang="en-US" altLang="zh-CN" dirty="0">
              <a:latin typeface="Arial" panose="020B0604020202020204" pitchFamily="34" charset="0"/>
            </a:endParaRPr>
          </a:p>
          <a:p>
            <a:r>
              <a:rPr lang="zh-CN" altLang="en-US" dirty="0">
                <a:latin typeface="Arial" panose="020B0604020202020204" pitchFamily="34" charset="0"/>
              </a:rPr>
              <a:t>本表所列的是由我集团负责建造并已经竣工完成的各个核电装置。</a:t>
            </a:r>
            <a:endParaRPr lang="en-US" altLang="zh-CN" dirty="0">
              <a:latin typeface="Arial" panose="020B0604020202020204" pitchFamily="34" charset="0"/>
            </a:endParaRPr>
          </a:p>
        </p:txBody>
      </p:sp>
      <p:sp>
        <p:nvSpPr>
          <p:cNvPr id="4915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7810252-0AF8-43DB-91D3-BA794DD0D5F7}" type="slidenum">
              <a:rPr lang="en-US" altLang="zh-CN" smtClean="0"/>
              <a:pPr/>
              <a:t>19</a:t>
            </a:fld>
            <a:endParaRPr lang="en-US" altLang="zh-CN"/>
          </a:p>
        </p:txBody>
      </p:sp>
    </p:spTree>
    <p:extLst>
      <p:ext uri="{BB962C8B-B14F-4D97-AF65-F5344CB8AC3E}">
        <p14:creationId xmlns:p14="http://schemas.microsoft.com/office/powerpoint/2010/main" val="415692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包括三方面内容：</a:t>
            </a:r>
            <a:r>
              <a:rPr lang="en-US" altLang="zh-CN" dirty="0">
                <a:latin typeface="Arial" panose="020B0604020202020204" pitchFamily="34" charset="0"/>
              </a:rPr>
              <a:t>1</a:t>
            </a:r>
            <a:r>
              <a:rPr lang="zh-CN" altLang="en-US" dirty="0">
                <a:latin typeface="Arial" panose="020B0604020202020204" pitchFamily="34" charset="0"/>
              </a:rPr>
              <a:t>、现阶段中国的核能状况。</a:t>
            </a:r>
            <a:r>
              <a:rPr lang="en-US" altLang="zh-CN" dirty="0">
                <a:latin typeface="Arial" panose="020B0604020202020204" pitchFamily="34" charset="0"/>
              </a:rPr>
              <a:t>2</a:t>
            </a:r>
            <a:r>
              <a:rPr lang="zh-CN" altLang="en-US" dirty="0">
                <a:latin typeface="Arial" panose="020B0604020202020204" pitchFamily="34" charset="0"/>
              </a:rPr>
              <a:t>、中核集团介绍。</a:t>
            </a:r>
            <a:r>
              <a:rPr lang="en-US" altLang="zh-CN" dirty="0">
                <a:latin typeface="Arial" panose="020B0604020202020204" pitchFamily="34" charset="0"/>
              </a:rPr>
              <a:t>3</a:t>
            </a:r>
            <a:r>
              <a:rPr lang="zh-CN" altLang="en-US" dirty="0">
                <a:latin typeface="Arial" panose="020B0604020202020204" pitchFamily="34" charset="0"/>
              </a:rPr>
              <a:t>、整体解决方案；首先我介绍一下当前中国的核能发展状况。</a:t>
            </a:r>
          </a:p>
        </p:txBody>
      </p:sp>
    </p:spTree>
    <p:extLst>
      <p:ext uri="{BB962C8B-B14F-4D97-AF65-F5344CB8AC3E}">
        <p14:creationId xmlns:p14="http://schemas.microsoft.com/office/powerpoint/2010/main" val="72119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p:spPr>
      </p:sp>
      <p:sp>
        <p:nvSpPr>
          <p:cNvPr id="512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下面是已竣工项目的一些实拍图；“华龙一号”</a:t>
            </a:r>
            <a:r>
              <a:rPr lang="en-US" altLang="zh-CN" dirty="0">
                <a:latin typeface="Arial" panose="020B0604020202020204" pitchFamily="34" charset="0"/>
              </a:rPr>
              <a:t>K2/3</a:t>
            </a:r>
            <a:r>
              <a:rPr lang="zh-CN" altLang="en-US" dirty="0">
                <a:latin typeface="Arial" panose="020B0604020202020204" pitchFamily="34" charset="0"/>
              </a:rPr>
              <a:t>项目在建图（巴基斯坦）。</a:t>
            </a:r>
            <a:br>
              <a:rPr lang="en-US" altLang="zh-CN" dirty="0">
                <a:latin typeface="Arial" panose="020B0604020202020204" pitchFamily="34" charset="0"/>
              </a:rPr>
            </a:br>
            <a:br>
              <a:rPr lang="en-US" altLang="zh-CN" dirty="0">
                <a:latin typeface="Arial" panose="020B0604020202020204" pitchFamily="34" charset="0"/>
              </a:rPr>
            </a:br>
            <a:endParaRPr lang="zh-CN" altLang="en-US" dirty="0">
              <a:latin typeface="Arial" panose="020B0604020202020204" pitchFamily="34" charset="0"/>
            </a:endParaRPr>
          </a:p>
        </p:txBody>
      </p:sp>
      <p:sp>
        <p:nvSpPr>
          <p:cNvPr id="512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DFC5823C-7771-43F5-90BB-BBA3A8BE566B}" type="slidenum">
              <a:rPr lang="zh-CN" altLang="en-US" smtClean="0"/>
              <a:pPr/>
              <a:t>20</a:t>
            </a:fld>
            <a:endParaRPr lang="en-US" altLang="zh-CN"/>
          </a:p>
        </p:txBody>
      </p:sp>
    </p:spTree>
    <p:extLst>
      <p:ext uri="{BB962C8B-B14F-4D97-AF65-F5344CB8AC3E}">
        <p14:creationId xmlns:p14="http://schemas.microsoft.com/office/powerpoint/2010/main" val="1458434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p:spPr>
      </p:sp>
      <p:sp>
        <p:nvSpPr>
          <p:cNvPr id="532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在核电人力资源培养方面，</a:t>
            </a:r>
            <a:r>
              <a:rPr lang="en-US" altLang="zh-CN" dirty="0">
                <a:latin typeface="Arial" panose="020B0604020202020204" pitchFamily="34" charset="0"/>
              </a:rPr>
              <a:t>CNNC</a:t>
            </a:r>
            <a:r>
              <a:rPr lang="zh-CN" altLang="en-US" dirty="0">
                <a:latin typeface="Arial" panose="020B0604020202020204" pitchFamily="34" charset="0"/>
              </a:rPr>
              <a:t>具有丰富的经验。</a:t>
            </a:r>
            <a:endParaRPr lang="en-US" altLang="zh-CN" dirty="0">
              <a:latin typeface="Arial" panose="020B0604020202020204" pitchFamily="34" charset="0"/>
            </a:endParaRPr>
          </a:p>
          <a:p>
            <a:r>
              <a:rPr lang="zh-CN" altLang="en-US" dirty="0">
                <a:latin typeface="Arial" panose="020B0604020202020204" pitchFamily="34" charset="0"/>
              </a:rPr>
              <a:t>目前已为巴基斯坦、尼日利亚、苏丹、沙特阿拉伯、阿拉伯国家联盟等提供过多次培训服务。</a:t>
            </a:r>
            <a:endParaRPr lang="en-US" altLang="zh-CN" dirty="0">
              <a:latin typeface="Arial" panose="020B0604020202020204" pitchFamily="34" charset="0"/>
            </a:endParaRPr>
          </a:p>
          <a:p>
            <a:r>
              <a:rPr lang="zh-CN" altLang="en-US" dirty="0">
                <a:latin typeface="Arial" panose="020B0604020202020204" pitchFamily="34" charset="0"/>
              </a:rPr>
              <a:t>也开展了多项国际教育计划，如与中国最高学府清华大学合办并提供全额奖学金的核工程硕士培训计划，目前已经开展了两期，效果非常好。</a:t>
            </a:r>
            <a:endParaRPr lang="en-US" altLang="zh-CN" dirty="0">
              <a:latin typeface="Arial" panose="020B0604020202020204" pitchFamily="34" charset="0"/>
            </a:endParaRPr>
          </a:p>
          <a:p>
            <a:r>
              <a:rPr lang="zh-CN" altLang="en-US" dirty="0">
                <a:latin typeface="Arial" panose="020B0604020202020204" pitchFamily="34" charset="0"/>
              </a:rPr>
              <a:t>此外还可以为新建电站提供人力资源发展咨询服务 。</a:t>
            </a:r>
            <a:r>
              <a:rPr lang="en-US" altLang="zh-CN" dirty="0">
                <a:latin typeface="Arial" panose="020B0604020202020204" pitchFamily="34" charset="0"/>
              </a:rPr>
              <a:t>	</a:t>
            </a:r>
            <a:r>
              <a:rPr lang="zh-CN" altLang="en-US" dirty="0">
                <a:latin typeface="Arial" panose="020B0604020202020204" pitchFamily="34" charset="0"/>
              </a:rPr>
              <a:t>。</a:t>
            </a:r>
          </a:p>
        </p:txBody>
      </p:sp>
      <p:sp>
        <p:nvSpPr>
          <p:cNvPr id="532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ABC9999-0ADE-441C-90B7-AC2D99ECFC6A}" type="slidenum">
              <a:rPr lang="en-US" altLang="zh-CN" smtClean="0"/>
              <a:pPr/>
              <a:t>21</a:t>
            </a:fld>
            <a:endParaRPr lang="en-US" altLang="zh-CN"/>
          </a:p>
        </p:txBody>
      </p:sp>
    </p:spTree>
    <p:extLst>
      <p:ext uri="{BB962C8B-B14F-4D97-AF65-F5344CB8AC3E}">
        <p14:creationId xmlns:p14="http://schemas.microsoft.com/office/powerpoint/2010/main" val="610606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ln/>
        </p:spPr>
      </p:sp>
      <p:sp>
        <p:nvSpPr>
          <p:cNvPr id="552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与一些国家或地区开展人力资源合作的成果。</a:t>
            </a:r>
          </a:p>
        </p:txBody>
      </p:sp>
      <p:sp>
        <p:nvSpPr>
          <p:cNvPr id="553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4DB09AC-EA70-4F40-8364-C1ECBC07A7B0}" type="slidenum">
              <a:rPr lang="en-US" altLang="zh-CN" smtClean="0"/>
              <a:pPr/>
              <a:t>22</a:t>
            </a:fld>
            <a:endParaRPr lang="en-US" altLang="zh-CN"/>
          </a:p>
        </p:txBody>
      </p:sp>
    </p:spTree>
    <p:extLst>
      <p:ext uri="{BB962C8B-B14F-4D97-AF65-F5344CB8AC3E}">
        <p14:creationId xmlns:p14="http://schemas.microsoft.com/office/powerpoint/2010/main" val="402724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ln/>
        </p:spPr>
      </p:sp>
      <p:sp>
        <p:nvSpPr>
          <p:cNvPr id="4710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下面为大家介绍第三部分：中核集团可提供的整体解决方案</a:t>
            </a:r>
          </a:p>
        </p:txBody>
      </p:sp>
      <p:sp>
        <p:nvSpPr>
          <p:cNvPr id="4710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08FFA6-1FFF-4D2C-A815-796B3314156C}" type="slidenum">
              <a:rPr lang="en-US" altLang="zh-CN" smtClean="0"/>
              <a:pPr/>
              <a:t>23</a:t>
            </a:fld>
            <a:endParaRPr lang="en-US" altLang="zh-CN"/>
          </a:p>
        </p:txBody>
      </p:sp>
    </p:spTree>
    <p:extLst>
      <p:ext uri="{BB962C8B-B14F-4D97-AF65-F5344CB8AC3E}">
        <p14:creationId xmlns:p14="http://schemas.microsoft.com/office/powerpoint/2010/main" val="943813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ln/>
        </p:spPr>
      </p:sp>
      <p:sp>
        <p:nvSpPr>
          <p:cNvPr id="5734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宋体" pitchFamily="2" charset="-122"/>
                <a:cs typeface="+mn-cs"/>
              </a:rPr>
              <a:t>CNNC</a:t>
            </a:r>
            <a:r>
              <a:rPr lang="zh-CN" altLang="zh-CN" sz="1200" kern="1200" dirty="0">
                <a:solidFill>
                  <a:schemeClr val="tx1"/>
                </a:solidFill>
                <a:effectLst/>
                <a:latin typeface="Arial" charset="0"/>
                <a:ea typeface="宋体" pitchFamily="2" charset="-122"/>
                <a:cs typeface="+mn-cs"/>
              </a:rPr>
              <a:t>具有较强的整体解决方案能力，在管理方面可以提供基础设施建设、厂址选择、项目管理</a:t>
            </a:r>
            <a:r>
              <a:rPr lang="zh-CN" altLang="en-US" sz="1200" kern="1200" dirty="0">
                <a:solidFill>
                  <a:schemeClr val="tx1"/>
                </a:solidFill>
                <a:effectLst/>
                <a:latin typeface="Arial" charset="0"/>
                <a:ea typeface="宋体" pitchFamily="2" charset="-122"/>
                <a:cs typeface="+mn-cs"/>
              </a:rPr>
              <a:t>服务</a:t>
            </a:r>
            <a:r>
              <a:rPr lang="zh-CN" altLang="zh-CN" sz="1200" kern="1200" dirty="0">
                <a:solidFill>
                  <a:schemeClr val="tx1"/>
                </a:solidFill>
                <a:effectLst/>
                <a:latin typeface="Arial" charset="0"/>
                <a:ea typeface="宋体" pitchFamily="2" charset="-122"/>
                <a:cs typeface="+mn-cs"/>
              </a:rPr>
              <a:t>；</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charset="0"/>
                <a:ea typeface="宋体" pitchFamily="2" charset="-122"/>
                <a:cs typeface="+mn-cs"/>
              </a:rPr>
              <a:t>在研发领域，可在研究和设计方面开展合作，也可就研究和实验装置开展多种类型的合作。</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charset="0"/>
                <a:ea typeface="宋体" pitchFamily="2" charset="-122"/>
                <a:cs typeface="+mn-cs"/>
              </a:rPr>
              <a:t>工业领域包括设备供应、核燃料供应、本地化方面。</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charset="0"/>
                <a:ea typeface="宋体" pitchFamily="2" charset="-122"/>
                <a:cs typeface="+mn-cs"/>
              </a:rPr>
              <a:t>在项目合作上，有先进的核电设计、电站建设和全寿期的管理和支持、延寿和咨询、运维支持、多种类型的商业合作模式。</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charset="0"/>
                <a:ea typeface="宋体" pitchFamily="2" charset="-122"/>
                <a:cs typeface="+mn-cs"/>
              </a:rPr>
              <a:t>在融资方面提供政府支持及灵活多变的融资方式。</a:t>
            </a:r>
            <a:endParaRPr lang="en-US" altLang="zh-CN" sz="1200" kern="1200" dirty="0">
              <a:solidFill>
                <a:schemeClr val="tx1"/>
              </a:solidFill>
              <a:effectLst/>
              <a:latin typeface="Arial" charset="0"/>
              <a:ea typeface="宋体"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zh-CN" sz="1200" kern="1200" dirty="0">
                <a:solidFill>
                  <a:schemeClr val="tx1"/>
                </a:solidFill>
                <a:effectLst/>
                <a:latin typeface="Arial" charset="0"/>
                <a:ea typeface="宋体" pitchFamily="2" charset="-122"/>
                <a:cs typeface="+mn-cs"/>
              </a:rPr>
              <a:t>人力资源开发方面 可以提供</a:t>
            </a:r>
            <a:r>
              <a:rPr lang="zh-CN" altLang="en-US" sz="1200" kern="1200" dirty="0">
                <a:solidFill>
                  <a:schemeClr val="tx1"/>
                </a:solidFill>
                <a:effectLst/>
                <a:latin typeface="Arial" charset="0"/>
                <a:ea typeface="宋体" pitchFamily="2" charset="-122"/>
                <a:cs typeface="+mn-cs"/>
              </a:rPr>
              <a:t>多种培训服务</a:t>
            </a:r>
            <a:r>
              <a:rPr lang="zh-CN" altLang="zh-CN" sz="1200" kern="1200" dirty="0">
                <a:solidFill>
                  <a:schemeClr val="tx1"/>
                </a:solidFill>
                <a:effectLst/>
                <a:latin typeface="Arial" charset="0"/>
                <a:ea typeface="宋体" pitchFamily="2" charset="-122"/>
                <a:cs typeface="+mn-cs"/>
              </a:rPr>
              <a:t>以及联合办学计划。</a:t>
            </a:r>
          </a:p>
          <a:p>
            <a:endParaRPr lang="zh-CN" altLang="en-US" dirty="0">
              <a:latin typeface="Arial" panose="020B0604020202020204" pitchFamily="34" charset="0"/>
            </a:endParaRPr>
          </a:p>
        </p:txBody>
      </p:sp>
      <p:sp>
        <p:nvSpPr>
          <p:cNvPr id="5734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fld id="{656A7F25-7EB6-4646-9865-F625922698E8}" type="slidenum">
              <a:rPr lang="en-US" altLang="zh-CN" smtClean="0"/>
              <a:pPr>
                <a:buFont typeface="Arial" panose="020B0604020202020204" pitchFamily="34" charset="0"/>
                <a:buNone/>
              </a:pPr>
              <a:t>24</a:t>
            </a:fld>
            <a:endParaRPr lang="en-US" altLang="zh-CN"/>
          </a:p>
        </p:txBody>
      </p:sp>
    </p:spTree>
    <p:extLst>
      <p:ext uri="{BB962C8B-B14F-4D97-AF65-F5344CB8AC3E}">
        <p14:creationId xmlns:p14="http://schemas.microsoft.com/office/powerpoint/2010/main" val="4109990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自主知识产权的第三代核电技术系列，包括</a:t>
            </a:r>
            <a:r>
              <a:rPr lang="en-US" altLang="zh-CN" dirty="0">
                <a:latin typeface="Arial" panose="020B0604020202020204" pitchFamily="34" charset="0"/>
              </a:rPr>
              <a:t>HPR1000 ACP600 ACP100</a:t>
            </a:r>
            <a:r>
              <a:rPr lang="zh-CN" altLang="en-US" dirty="0">
                <a:latin typeface="Arial" panose="020B0604020202020204" pitchFamily="34" charset="0"/>
              </a:rPr>
              <a:t>等三种装机容量机型。</a:t>
            </a:r>
            <a:endParaRPr lang="en-US" altLang="zh-CN" dirty="0">
              <a:latin typeface="Arial" panose="020B0604020202020204" pitchFamily="34" charset="0"/>
            </a:endParaRPr>
          </a:p>
          <a:p>
            <a:r>
              <a:rPr lang="zh-CN" altLang="en-US" dirty="0">
                <a:latin typeface="Arial" panose="020B0604020202020204" pitchFamily="34" charset="0"/>
              </a:rPr>
              <a:t>可提供多种类型的商业合作模式，如</a:t>
            </a:r>
            <a:r>
              <a:rPr lang="en-US" altLang="zh-CN" dirty="0">
                <a:latin typeface="Arial" panose="020B0604020202020204" pitchFamily="34" charset="0"/>
                <a:ea typeface="仿宋_GB2312" panose="02010609030101010101" pitchFamily="49" charset="-122"/>
                <a:cs typeface="Times New Roman" panose="02020603050405020304" pitchFamily="18" charset="0"/>
                <a:sym typeface="Arial" panose="020B0604020202020204" pitchFamily="34" charset="0"/>
              </a:rPr>
              <a:t>EPC, EPCM, BOT, BOO</a:t>
            </a:r>
            <a:r>
              <a:rPr lang="zh-CN" altLang="en-US" dirty="0">
                <a:latin typeface="Arial" panose="020B0604020202020204" pitchFamily="34" charset="0"/>
                <a:ea typeface="仿宋_GB2312" panose="02010609030101010101" pitchFamily="49" charset="-122"/>
                <a:cs typeface="Times New Roman" panose="02020603050405020304" pitchFamily="18" charset="0"/>
                <a:sym typeface="Arial" panose="020B0604020202020204" pitchFamily="34" charset="0"/>
              </a:rPr>
              <a:t>等。</a:t>
            </a:r>
            <a:endParaRPr lang="en-US" altLang="zh-CN" dirty="0">
              <a:latin typeface="Arial" panose="020B0604020202020204" pitchFamily="34" charset="0"/>
              <a:ea typeface="仿宋_GB2312" panose="02010609030101010101" pitchFamily="49" charset="-122"/>
              <a:cs typeface="Times New Roman" panose="02020603050405020304" pitchFamily="18" charset="0"/>
              <a:sym typeface="Arial" panose="020B0604020202020204" pitchFamily="34" charset="0"/>
            </a:endParaRPr>
          </a:p>
          <a:p>
            <a:r>
              <a:rPr lang="zh-CN" altLang="en-US" dirty="0">
                <a:latin typeface="Arial" panose="020B0604020202020204" pitchFamily="34" charset="0"/>
              </a:rPr>
              <a:t>可提供覆盖整个燃料循环的技术服务包括可行性研究，技术咨询，寿命延长，系统升级，核电站运行，人力资源开发等。</a:t>
            </a:r>
          </a:p>
        </p:txBody>
      </p:sp>
      <p:sp>
        <p:nvSpPr>
          <p:cNvPr id="5939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8DD15AE-280B-490E-9AC0-205D8F8C1226}" type="slidenum">
              <a:rPr lang="en-US" altLang="zh-CN" smtClean="0"/>
              <a:pPr/>
              <a:t>25</a:t>
            </a:fld>
            <a:endParaRPr lang="en-US" altLang="zh-CN"/>
          </a:p>
        </p:txBody>
      </p:sp>
    </p:spTree>
    <p:extLst>
      <p:ext uri="{BB962C8B-B14F-4D97-AF65-F5344CB8AC3E}">
        <p14:creationId xmlns:p14="http://schemas.microsoft.com/office/powerpoint/2010/main" val="796860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p:spPr>
      </p:sp>
      <p:sp>
        <p:nvSpPr>
          <p:cNvPr id="614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融资方案</a:t>
            </a:r>
            <a:endParaRPr lang="en-US" altLang="zh-CN" dirty="0">
              <a:latin typeface="Arial" panose="020B0604020202020204" pitchFamily="34" charset="0"/>
            </a:endParaRPr>
          </a:p>
          <a:p>
            <a:r>
              <a:rPr lang="zh-CN" altLang="en-US" dirty="0">
                <a:latin typeface="Arial" panose="020B0604020202020204" pitchFamily="34" charset="0"/>
              </a:rPr>
              <a:t>可以提供灵活的融资方式</a:t>
            </a:r>
            <a:endParaRPr lang="en-US" altLang="zh-CN" dirty="0">
              <a:latin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dirty="0">
                <a:latin typeface="Arial" panose="020B0604020202020204" pitchFamily="34" charset="0"/>
              </a:rPr>
              <a:t>在政府支持方面，我们拥有优惠政策、国家担保、国家战略等支持，中核集团可以为电站提供范围广、具有竞争力的融资方案。</a:t>
            </a:r>
            <a:endParaRPr lang="en-US" altLang="zh-CN" dirty="0">
              <a:latin typeface="Arial" panose="020B0604020202020204" pitchFamily="34" charset="0"/>
            </a:endParaRPr>
          </a:p>
          <a:p>
            <a:r>
              <a:rPr lang="zh-CN" altLang="en-US" dirty="0">
                <a:latin typeface="Arial" panose="020B0604020202020204" pitchFamily="34" charset="0"/>
              </a:rPr>
              <a:t>在融资来源方面，有多种渠道的融资方式。（中国进出口银行、国开行以及商业银行等），具有进出口信贷、股权投资、战略投资者引入等方式，此外我们还有风险分担机制。</a:t>
            </a:r>
            <a:endParaRPr lang="en-US" altLang="zh-CN" dirty="0">
              <a:latin typeface="Arial" panose="020B0604020202020204" pitchFamily="34" charset="0"/>
            </a:endParaRPr>
          </a:p>
          <a:p>
            <a:endParaRPr lang="zh-CN" altLang="en-US" dirty="0">
              <a:latin typeface="Arial" panose="020B0604020202020204" pitchFamily="34" charset="0"/>
            </a:endParaRPr>
          </a:p>
        </p:txBody>
      </p:sp>
      <p:sp>
        <p:nvSpPr>
          <p:cNvPr id="614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9393DCC-7D9D-475F-9C79-02C5E9FFC3D1}" type="slidenum">
              <a:rPr lang="en-US" altLang="zh-CN" smtClean="0"/>
              <a:pPr/>
              <a:t>26</a:t>
            </a:fld>
            <a:endParaRPr lang="en-US" altLang="zh-CN"/>
          </a:p>
        </p:txBody>
      </p:sp>
    </p:spTree>
    <p:extLst>
      <p:ext uri="{BB962C8B-B14F-4D97-AF65-F5344CB8AC3E}">
        <p14:creationId xmlns:p14="http://schemas.microsoft.com/office/powerpoint/2010/main" val="2597179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以上是我今天的介绍，非常感谢各位参加今天下午的讨论，谢谢。</a:t>
            </a:r>
          </a:p>
        </p:txBody>
      </p:sp>
      <p:sp>
        <p:nvSpPr>
          <p:cNvPr id="4" name="灯片编号占位符 3"/>
          <p:cNvSpPr>
            <a:spLocks noGrp="1"/>
          </p:cNvSpPr>
          <p:nvPr>
            <p:ph type="sldNum" sz="quarter" idx="10"/>
          </p:nvPr>
        </p:nvSpPr>
        <p:spPr/>
        <p:txBody>
          <a:bodyPr/>
          <a:lstStyle/>
          <a:p>
            <a:pPr>
              <a:defRPr/>
            </a:pPr>
            <a:fld id="{A5FAACBC-919F-4329-91A9-839E776FC9EB}" type="slidenum">
              <a:rPr lang="en-US" altLang="zh-CN" smtClean="0"/>
              <a:pPr>
                <a:defRPr/>
              </a:pPr>
              <a:t>27</a:t>
            </a:fld>
            <a:endParaRPr lang="en-US" altLang="zh-CN"/>
          </a:p>
        </p:txBody>
      </p:sp>
    </p:spTree>
    <p:extLst>
      <p:ext uri="{BB962C8B-B14F-4D97-AF65-F5344CB8AC3E}">
        <p14:creationId xmlns:p14="http://schemas.microsoft.com/office/powerpoint/2010/main" val="156889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1"/>
          <p:cNvSpPr>
            <a:spLocks noGrp="1" noRot="1" noChangeAspect="1" noTextEdit="1"/>
          </p:cNvSpPr>
          <p:nvPr>
            <p:ph type="sldImg"/>
          </p:nvPr>
        </p:nvSpPr>
        <p:spPr>
          <a:ln/>
        </p:spPr>
      </p:sp>
      <p:sp>
        <p:nvSpPr>
          <p:cNvPr id="1024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lvl="0"/>
            <a:r>
              <a:rPr lang="zh-CN" altLang="zh-CN" sz="1200" kern="1200" dirty="0">
                <a:solidFill>
                  <a:schemeClr val="tx1"/>
                </a:solidFill>
                <a:effectLst/>
                <a:latin typeface="Arial" charset="0"/>
                <a:ea typeface="宋体" pitchFamily="2" charset="-122"/>
                <a:cs typeface="+mn-cs"/>
              </a:rPr>
              <a:t>首先，向各位分享当前全球核电行业一些数据：目前全球在建核电机组共计</a:t>
            </a:r>
            <a:r>
              <a:rPr lang="en-US" altLang="zh-CN" sz="1200" kern="1200" dirty="0">
                <a:solidFill>
                  <a:schemeClr val="tx1"/>
                </a:solidFill>
                <a:effectLst/>
                <a:latin typeface="Arial" charset="0"/>
                <a:ea typeface="宋体" pitchFamily="2" charset="-122"/>
                <a:cs typeface="+mn-cs"/>
              </a:rPr>
              <a:t>55</a:t>
            </a:r>
            <a:r>
              <a:rPr lang="zh-CN" altLang="zh-CN" sz="1200" kern="1200" dirty="0">
                <a:solidFill>
                  <a:schemeClr val="tx1"/>
                </a:solidFill>
                <a:effectLst/>
                <a:latin typeface="Arial" charset="0"/>
                <a:ea typeface="宋体" pitchFamily="2" charset="-122"/>
                <a:cs typeface="+mn-cs"/>
              </a:rPr>
              <a:t>座，中国以</a:t>
            </a:r>
            <a:r>
              <a:rPr lang="en-US" altLang="zh-CN" sz="1200" kern="1200" dirty="0">
                <a:solidFill>
                  <a:schemeClr val="tx1"/>
                </a:solidFill>
                <a:effectLst/>
                <a:latin typeface="Arial" charset="0"/>
                <a:ea typeface="宋体" pitchFamily="2" charset="-122"/>
                <a:cs typeface="+mn-cs"/>
              </a:rPr>
              <a:t>12</a:t>
            </a:r>
            <a:r>
              <a:rPr lang="zh-CN" altLang="zh-CN" sz="1200" kern="1200" dirty="0">
                <a:solidFill>
                  <a:schemeClr val="tx1"/>
                </a:solidFill>
                <a:effectLst/>
                <a:latin typeface="Arial" charset="0"/>
                <a:ea typeface="宋体" pitchFamily="2" charset="-122"/>
                <a:cs typeface="+mn-cs"/>
              </a:rPr>
              <a:t>台在建机组遥遥领先。</a:t>
            </a:r>
            <a:r>
              <a:rPr lang="en-US" altLang="zh-CN" sz="1200" kern="1200" dirty="0">
                <a:solidFill>
                  <a:schemeClr val="tx1"/>
                </a:solidFill>
                <a:effectLst/>
                <a:latin typeface="Arial" charset="0"/>
                <a:ea typeface="宋体" pitchFamily="2" charset="-122"/>
                <a:cs typeface="+mn-cs"/>
              </a:rPr>
              <a:t>2017</a:t>
            </a:r>
            <a:r>
              <a:rPr lang="zh-CN" altLang="zh-CN" sz="1200" kern="1200" dirty="0">
                <a:solidFill>
                  <a:schemeClr val="tx1"/>
                </a:solidFill>
                <a:effectLst/>
                <a:latin typeface="Arial" charset="0"/>
                <a:ea typeface="宋体" pitchFamily="2" charset="-122"/>
                <a:cs typeface="+mn-cs"/>
              </a:rPr>
              <a:t>年全年，中国全国共计发电</a:t>
            </a:r>
            <a:r>
              <a:rPr lang="en-US" altLang="zh-CN" sz="1200" kern="1200" dirty="0">
                <a:solidFill>
                  <a:schemeClr val="tx1"/>
                </a:solidFill>
                <a:effectLst/>
                <a:latin typeface="Arial" charset="0"/>
                <a:ea typeface="宋体" pitchFamily="2" charset="-122"/>
                <a:cs typeface="+mn-cs"/>
              </a:rPr>
              <a:t>64951</a:t>
            </a:r>
            <a:r>
              <a:rPr lang="zh-CN" altLang="zh-CN" sz="1200" kern="1200" dirty="0">
                <a:solidFill>
                  <a:schemeClr val="tx1"/>
                </a:solidFill>
                <a:effectLst/>
                <a:latin typeface="Arial" charset="0"/>
                <a:ea typeface="宋体" pitchFamily="2" charset="-122"/>
                <a:cs typeface="+mn-cs"/>
              </a:rPr>
              <a:t>亿千瓦时，其中核能发电</a:t>
            </a:r>
            <a:r>
              <a:rPr lang="en-US" altLang="zh-CN" sz="1200" kern="1200" dirty="0">
                <a:solidFill>
                  <a:schemeClr val="tx1"/>
                </a:solidFill>
                <a:effectLst/>
                <a:latin typeface="Arial" charset="0"/>
                <a:ea typeface="宋体" pitchFamily="2" charset="-122"/>
                <a:cs typeface="+mn-cs"/>
              </a:rPr>
              <a:t>2480</a:t>
            </a:r>
            <a:r>
              <a:rPr lang="zh-CN" altLang="zh-CN" sz="1200" kern="1200" dirty="0">
                <a:solidFill>
                  <a:schemeClr val="tx1"/>
                </a:solidFill>
                <a:effectLst/>
                <a:latin typeface="Arial" charset="0"/>
                <a:ea typeface="宋体" pitchFamily="2" charset="-122"/>
                <a:cs typeface="+mn-cs"/>
              </a:rPr>
              <a:t>亿千瓦时，占全国比重的</a:t>
            </a:r>
            <a:r>
              <a:rPr lang="en-US" altLang="zh-CN" sz="1200" kern="1200" dirty="0">
                <a:solidFill>
                  <a:schemeClr val="tx1"/>
                </a:solidFill>
                <a:effectLst/>
                <a:latin typeface="Arial" charset="0"/>
                <a:ea typeface="宋体" pitchFamily="2" charset="-122"/>
                <a:cs typeface="+mn-cs"/>
              </a:rPr>
              <a:t>3.82%</a:t>
            </a:r>
            <a:r>
              <a:rPr lang="zh-CN" altLang="zh-CN" sz="1200" kern="1200" dirty="0">
                <a:solidFill>
                  <a:schemeClr val="tx1"/>
                </a:solidFill>
                <a:effectLst/>
                <a:latin typeface="Arial" charset="0"/>
                <a:ea typeface="宋体" pitchFamily="2" charset="-122"/>
                <a:cs typeface="+mn-cs"/>
              </a:rPr>
              <a:t>。截止</a:t>
            </a:r>
            <a:r>
              <a:rPr lang="en-US" altLang="zh-CN" sz="1200" kern="1200" dirty="0">
                <a:solidFill>
                  <a:schemeClr val="tx1"/>
                </a:solidFill>
                <a:effectLst/>
                <a:latin typeface="Arial" charset="0"/>
                <a:ea typeface="宋体" pitchFamily="2" charset="-122"/>
                <a:cs typeface="+mn-cs"/>
              </a:rPr>
              <a:t>2018</a:t>
            </a:r>
            <a:r>
              <a:rPr lang="zh-CN" altLang="zh-CN" sz="1200" kern="1200" dirty="0">
                <a:solidFill>
                  <a:schemeClr val="tx1"/>
                </a:solidFill>
                <a:effectLst/>
                <a:latin typeface="Arial" charset="0"/>
                <a:ea typeface="宋体" pitchFamily="2" charset="-122"/>
                <a:cs typeface="+mn-cs"/>
              </a:rPr>
              <a:t>年</a:t>
            </a:r>
            <a:r>
              <a:rPr lang="en-US" altLang="zh-CN" sz="1200" kern="1200" dirty="0">
                <a:solidFill>
                  <a:schemeClr val="tx1"/>
                </a:solidFill>
                <a:effectLst/>
                <a:latin typeface="Arial" charset="0"/>
                <a:ea typeface="宋体" pitchFamily="2" charset="-122"/>
                <a:cs typeface="+mn-cs"/>
              </a:rPr>
              <a:t>10</a:t>
            </a:r>
            <a:r>
              <a:rPr lang="zh-CN" altLang="zh-CN" sz="1200" kern="1200" dirty="0">
                <a:solidFill>
                  <a:schemeClr val="tx1"/>
                </a:solidFill>
                <a:effectLst/>
                <a:latin typeface="Arial" charset="0"/>
                <a:ea typeface="宋体" pitchFamily="2" charset="-122"/>
                <a:cs typeface="+mn-cs"/>
              </a:rPr>
              <a:t>月目前中国共有</a:t>
            </a:r>
            <a:r>
              <a:rPr lang="en-US" altLang="zh-CN" sz="1200" kern="1200" dirty="0">
                <a:solidFill>
                  <a:schemeClr val="tx1"/>
                </a:solidFill>
                <a:effectLst/>
                <a:latin typeface="Arial" charset="0"/>
                <a:ea typeface="宋体" pitchFamily="2" charset="-122"/>
                <a:cs typeface="+mn-cs"/>
              </a:rPr>
              <a:t>46</a:t>
            </a:r>
            <a:r>
              <a:rPr lang="zh-CN" altLang="zh-CN" sz="1200" kern="1200" dirty="0">
                <a:solidFill>
                  <a:schemeClr val="tx1"/>
                </a:solidFill>
                <a:effectLst/>
                <a:latin typeface="Arial" charset="0"/>
                <a:ea typeface="宋体" pitchFamily="2" charset="-122"/>
                <a:cs typeface="+mn-cs"/>
              </a:rPr>
              <a:t>台核电机组在运，装机容量</a:t>
            </a:r>
            <a:r>
              <a:rPr lang="en-US" altLang="zh-CN" sz="1200" kern="1200" dirty="0">
                <a:solidFill>
                  <a:schemeClr val="tx1"/>
                </a:solidFill>
                <a:effectLst/>
                <a:latin typeface="Arial" charset="0"/>
                <a:ea typeface="宋体" pitchFamily="2" charset="-122"/>
                <a:cs typeface="+mn-cs"/>
              </a:rPr>
              <a:t>42.8GWe</a:t>
            </a:r>
            <a:r>
              <a:rPr lang="zh-CN" altLang="zh-CN" sz="1200" kern="1200" dirty="0">
                <a:solidFill>
                  <a:schemeClr val="tx1"/>
                </a:solidFill>
                <a:effectLst/>
                <a:latin typeface="Arial" charset="0"/>
                <a:ea typeface="宋体" pitchFamily="2" charset="-122"/>
                <a:cs typeface="+mn-cs"/>
              </a:rPr>
              <a:t>，</a:t>
            </a:r>
            <a:r>
              <a:rPr lang="en-US" altLang="zh-CN" sz="1200" kern="1200" dirty="0">
                <a:solidFill>
                  <a:schemeClr val="tx1"/>
                </a:solidFill>
                <a:effectLst/>
                <a:latin typeface="Arial" charset="0"/>
                <a:ea typeface="宋体" pitchFamily="2" charset="-122"/>
                <a:cs typeface="+mn-cs"/>
              </a:rPr>
              <a:t>12</a:t>
            </a:r>
            <a:r>
              <a:rPr lang="zh-CN" altLang="en-US" sz="1200" kern="1200" dirty="0">
                <a:solidFill>
                  <a:schemeClr val="tx1"/>
                </a:solidFill>
                <a:effectLst/>
                <a:latin typeface="Arial" charset="0"/>
                <a:ea typeface="宋体" pitchFamily="2" charset="-122"/>
                <a:cs typeface="+mn-cs"/>
              </a:rPr>
              <a:t>台</a:t>
            </a:r>
            <a:r>
              <a:rPr lang="zh-CN" altLang="zh-CN" sz="1200" kern="1200" dirty="0">
                <a:solidFill>
                  <a:schemeClr val="tx1"/>
                </a:solidFill>
                <a:effectLst/>
                <a:latin typeface="Arial" charset="0"/>
                <a:ea typeface="宋体" pitchFamily="2" charset="-122"/>
                <a:cs typeface="+mn-cs"/>
              </a:rPr>
              <a:t>在建，在建装机容量达</a:t>
            </a:r>
            <a:r>
              <a:rPr lang="en-US" altLang="zh-CN" sz="1200" kern="1200" dirty="0">
                <a:solidFill>
                  <a:schemeClr val="tx1"/>
                </a:solidFill>
                <a:effectLst/>
                <a:latin typeface="Arial" charset="0"/>
                <a:ea typeface="宋体" pitchFamily="2" charset="-122"/>
                <a:cs typeface="+mn-cs"/>
              </a:rPr>
              <a:t>11.6 </a:t>
            </a:r>
            <a:r>
              <a:rPr lang="en-US" altLang="zh-CN" sz="1200" kern="1200" dirty="0" err="1">
                <a:solidFill>
                  <a:schemeClr val="tx1"/>
                </a:solidFill>
                <a:effectLst/>
                <a:latin typeface="Arial" charset="0"/>
                <a:ea typeface="宋体" pitchFamily="2" charset="-122"/>
                <a:cs typeface="+mn-cs"/>
              </a:rPr>
              <a:t>GWe</a:t>
            </a:r>
            <a:r>
              <a:rPr lang="zh-CN" altLang="zh-CN" sz="1200" kern="1200" dirty="0">
                <a:solidFill>
                  <a:schemeClr val="tx1"/>
                </a:solidFill>
                <a:effectLst/>
                <a:latin typeface="Arial" charset="0"/>
                <a:ea typeface="宋体" pitchFamily="2" charset="-122"/>
                <a:cs typeface="+mn-cs"/>
              </a:rPr>
              <a:t>。在运电站商业运行时间也达到了</a:t>
            </a:r>
            <a:r>
              <a:rPr lang="en-US" altLang="zh-CN" sz="1200" kern="1200" dirty="0">
                <a:solidFill>
                  <a:schemeClr val="tx1"/>
                </a:solidFill>
                <a:effectLst/>
                <a:latin typeface="Arial" charset="0"/>
                <a:ea typeface="宋体" pitchFamily="2" charset="-122"/>
                <a:cs typeface="+mn-cs"/>
              </a:rPr>
              <a:t>280</a:t>
            </a:r>
            <a:r>
              <a:rPr lang="zh-CN" altLang="zh-CN" sz="1200" kern="1200" dirty="0">
                <a:solidFill>
                  <a:schemeClr val="tx1"/>
                </a:solidFill>
                <a:effectLst/>
                <a:latin typeface="Arial" charset="0"/>
                <a:ea typeface="宋体" pitchFamily="2" charset="-122"/>
                <a:cs typeface="+mn-cs"/>
              </a:rPr>
              <a:t>堆年。</a:t>
            </a:r>
          </a:p>
        </p:txBody>
      </p:sp>
      <p:sp>
        <p:nvSpPr>
          <p:cNvPr id="1024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5B97C599-1712-491D-AEFA-597FAABD036C}" type="slidenum">
              <a:rPr lang="en-US" altLang="zh-CN" smtClean="0"/>
              <a:pPr/>
              <a:t>3</a:t>
            </a:fld>
            <a:endParaRPr lang="en-US" altLang="zh-CN"/>
          </a:p>
        </p:txBody>
      </p:sp>
    </p:spTree>
    <p:extLst>
      <p:ext uri="{BB962C8B-B14F-4D97-AF65-F5344CB8AC3E}">
        <p14:creationId xmlns:p14="http://schemas.microsoft.com/office/powerpoint/2010/main" val="287729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秦山核电基地由秦山一期、二期、三期组成，</a:t>
            </a:r>
            <a:r>
              <a:rPr lang="zh-CN" altLang="en-US" b="0" dirty="0">
                <a:latin typeface="Arial" panose="020B0604020202020204" pitchFamily="34" charset="0"/>
              </a:rPr>
              <a:t>是</a:t>
            </a:r>
            <a:r>
              <a:rPr lang="zh-CN" altLang="en-US" dirty="0"/>
              <a:t>中国核电机组数量最多、堆型最丰富、装机最大的核电基地</a:t>
            </a:r>
            <a:r>
              <a:rPr lang="zh-CN" altLang="en-US" b="0" dirty="0">
                <a:latin typeface="Arial" panose="020B0604020202020204" pitchFamily="34" charset="0"/>
              </a:rPr>
              <a:t>。</a:t>
            </a:r>
          </a:p>
        </p:txBody>
      </p:sp>
    </p:spTree>
    <p:extLst>
      <p:ext uri="{BB962C8B-B14F-4D97-AF65-F5344CB8AC3E}">
        <p14:creationId xmlns:p14="http://schemas.microsoft.com/office/powerpoint/2010/main" val="65876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a:latin typeface="Arial" panose="020B0604020202020204" pitchFamily="34" charset="0"/>
              </a:rPr>
              <a:t>这是几</a:t>
            </a:r>
            <a:r>
              <a:rPr lang="zh-CN" altLang="en-US" dirty="0">
                <a:latin typeface="Arial" panose="020B0604020202020204" pitchFamily="34" charset="0"/>
              </a:rPr>
              <a:t>张中国核电站的实拍图，包括，江苏田湾核电站，浙江三门核电站、广东大亚湾以及台山核电站</a:t>
            </a:r>
          </a:p>
        </p:txBody>
      </p:sp>
    </p:spTree>
    <p:extLst>
      <p:ext uri="{BB962C8B-B14F-4D97-AF65-F5344CB8AC3E}">
        <p14:creationId xmlns:p14="http://schemas.microsoft.com/office/powerpoint/2010/main" val="88487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下面开始第二部分：主要介绍一下中核集团</a:t>
            </a:r>
          </a:p>
        </p:txBody>
      </p:sp>
    </p:spTree>
    <p:extLst>
      <p:ext uri="{BB962C8B-B14F-4D97-AF65-F5344CB8AC3E}">
        <p14:creationId xmlns:p14="http://schemas.microsoft.com/office/powerpoint/2010/main" val="700787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cs typeface="Arial" panose="020B0604020202020204" pitchFamily="34" charset="0"/>
              </a:rPr>
              <a:t>中核集团成立于</a:t>
            </a:r>
            <a:r>
              <a:rPr lang="en-US" altLang="zh-CN" dirty="0">
                <a:latin typeface="Arial" panose="020B0604020202020204" pitchFamily="34" charset="0"/>
                <a:cs typeface="Arial" panose="020B0604020202020204" pitchFamily="34" charset="0"/>
              </a:rPr>
              <a:t>1955</a:t>
            </a:r>
            <a:r>
              <a:rPr lang="zh-CN" altLang="en-US" dirty="0">
                <a:latin typeface="Arial" panose="020B0604020202020204" pitchFamily="34" charset="0"/>
                <a:cs typeface="Arial" panose="020B0604020202020204" pitchFamily="34" charset="0"/>
              </a:rPr>
              <a:t>年，前身是中国核工业部。集团拥有超过</a:t>
            </a:r>
            <a:r>
              <a:rPr lang="en-US" altLang="zh-CN" dirty="0">
                <a:latin typeface="Arial" panose="020B0604020202020204" pitchFamily="34" charset="0"/>
                <a:cs typeface="Arial" panose="020B0604020202020204" pitchFamily="34" charset="0"/>
              </a:rPr>
              <a:t>100</a:t>
            </a:r>
            <a:r>
              <a:rPr lang="zh-CN" altLang="en-US" dirty="0">
                <a:latin typeface="Arial" panose="020B0604020202020204" pitchFamily="34" charset="0"/>
                <a:cs typeface="Arial" panose="020B0604020202020204" pitchFamily="34" charset="0"/>
              </a:rPr>
              <a:t>家成员单位，包括</a:t>
            </a:r>
            <a:r>
              <a:rPr lang="en-US" altLang="zh-CN" dirty="0">
                <a:latin typeface="Arial" panose="020B0604020202020204" pitchFamily="34" charset="0"/>
                <a:cs typeface="Arial" panose="020B0604020202020204" pitchFamily="34" charset="0"/>
              </a:rPr>
              <a:t>24</a:t>
            </a:r>
            <a:r>
              <a:rPr lang="zh-CN" altLang="en-US" dirty="0">
                <a:latin typeface="Arial" panose="020B0604020202020204" pitchFamily="34" charset="0"/>
                <a:cs typeface="Arial" panose="020B0604020202020204" pitchFamily="34" charset="0"/>
              </a:rPr>
              <a:t>所国家级设计院。全集团拥有</a:t>
            </a:r>
            <a:r>
              <a:rPr lang="en-US" altLang="zh-CN" dirty="0">
                <a:latin typeface="Arial" panose="020B0604020202020204" pitchFamily="34" charset="0"/>
                <a:cs typeface="Arial" panose="020B0604020202020204" pitchFamily="34" charset="0"/>
              </a:rPr>
              <a:t>10</a:t>
            </a:r>
            <a:r>
              <a:rPr lang="zh-CN" altLang="en-US" dirty="0">
                <a:latin typeface="Arial" panose="020B0604020202020204" pitchFamily="34" charset="0"/>
                <a:cs typeface="Arial" panose="020B0604020202020204" pitchFamily="34" charset="0"/>
              </a:rPr>
              <a:t>万名员工，，</a:t>
            </a:r>
            <a:r>
              <a:rPr lang="zh-CN" altLang="en-US" dirty="0">
                <a:latin typeface="Arial" panose="020B0604020202020204" pitchFamily="34" charset="0"/>
              </a:rPr>
              <a:t>主要从事核电、核燃料循环、核技术应用、核环保工程等核工业全产业链的科研开发、建设和生产经营，以及对外经济合作和进出口业务；是目前中国投运和在建核电站的主要投资方、核电技术开发主体、最重要的核电设计及工程总承包商、核电运行技术服务商和核电站出口商，同时还是中国核燃料循环专营供应商。</a:t>
            </a:r>
          </a:p>
        </p:txBody>
      </p:sp>
    </p:spTree>
    <p:extLst>
      <p:ext uri="{BB962C8B-B14F-4D97-AF65-F5344CB8AC3E}">
        <p14:creationId xmlns:p14="http://schemas.microsoft.com/office/powerpoint/2010/main" val="317135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中核集团的核工业系统包括，核环境保护、科研、核燃料、设备仪器、核电、铀矿开采及冶炼、核技术应用、地理地质勘探及乏燃料后处理等。</a:t>
            </a:r>
          </a:p>
        </p:txBody>
      </p:sp>
    </p:spTree>
    <p:extLst>
      <p:ext uri="{BB962C8B-B14F-4D97-AF65-F5344CB8AC3E}">
        <p14:creationId xmlns:p14="http://schemas.microsoft.com/office/powerpoint/2010/main" val="662030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ln/>
        </p:spPr>
      </p:sp>
      <p:sp>
        <p:nvSpPr>
          <p:cNvPr id="2253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r>
              <a:rPr lang="zh-CN" altLang="en-US" dirty="0">
                <a:latin typeface="Arial" panose="020B0604020202020204" pitchFamily="34" charset="0"/>
              </a:rPr>
              <a:t>中核集团目前在运电站共计</a:t>
            </a:r>
            <a:r>
              <a:rPr lang="en-US" altLang="zh-CN" dirty="0">
                <a:latin typeface="Arial" panose="020B0604020202020204" pitchFamily="34" charset="0"/>
              </a:rPr>
              <a:t>21</a:t>
            </a:r>
            <a:r>
              <a:rPr lang="zh-CN" altLang="en-US" dirty="0">
                <a:latin typeface="Arial" panose="020B0604020202020204" pitchFamily="34" charset="0"/>
              </a:rPr>
              <a:t>座，达</a:t>
            </a:r>
            <a:r>
              <a:rPr lang="en-US" altLang="zh-CN" dirty="0">
                <a:latin typeface="Arial" panose="020B0604020202020204" pitchFamily="34" charset="0"/>
              </a:rPr>
              <a:t>19.03GWe</a:t>
            </a:r>
            <a:r>
              <a:rPr lang="zh-CN" altLang="en-US" dirty="0">
                <a:latin typeface="Arial" panose="020B0604020202020204" pitchFamily="34" charset="0"/>
              </a:rPr>
              <a:t>。</a:t>
            </a:r>
          </a:p>
          <a:p>
            <a:r>
              <a:rPr lang="zh-CN" altLang="en-US" dirty="0">
                <a:latin typeface="Arial" panose="020B0604020202020204" pitchFamily="34" charset="0"/>
              </a:rPr>
              <a:t>以上是秦山一期、二期、三期、田湾电站的类型、装机容量、建设时间及商业运行时间数据。</a:t>
            </a:r>
            <a:endParaRPr lang="en-US" altLang="zh-CN" dirty="0">
              <a:latin typeface="Arial" panose="020B0604020202020204" pitchFamily="34" charset="0"/>
            </a:endParaRPr>
          </a:p>
          <a:p>
            <a:r>
              <a:rPr lang="zh-CN" altLang="en-US" dirty="0">
                <a:latin typeface="Arial" panose="020B0604020202020204" pitchFamily="34" charset="0"/>
              </a:rPr>
              <a:t>在过去的两个月内先后有两座百万千瓦级的核电机组，即田湾</a:t>
            </a:r>
            <a:r>
              <a:rPr lang="en-US" altLang="zh-CN" dirty="0">
                <a:latin typeface="Arial" panose="020B0604020202020204" pitchFamily="34" charset="0"/>
              </a:rPr>
              <a:t>4</a:t>
            </a:r>
            <a:r>
              <a:rPr lang="zh-CN" altLang="en-US" dirty="0">
                <a:latin typeface="Arial" panose="020B0604020202020204" pitchFamily="34" charset="0"/>
              </a:rPr>
              <a:t>号机组、三门</a:t>
            </a:r>
            <a:r>
              <a:rPr lang="en-US" altLang="zh-CN" dirty="0">
                <a:latin typeface="Arial" panose="020B0604020202020204" pitchFamily="34" charset="0"/>
              </a:rPr>
              <a:t>2</a:t>
            </a:r>
            <a:r>
              <a:rPr lang="zh-CN" altLang="en-US" dirty="0">
                <a:latin typeface="Arial" panose="020B0604020202020204" pitchFamily="34" charset="0"/>
              </a:rPr>
              <a:t>号机组并网发电。（用红字标出）</a:t>
            </a:r>
            <a:endParaRPr lang="en-US" altLang="zh-CN" dirty="0">
              <a:latin typeface="Arial" panose="020B0604020202020204" pitchFamily="34" charset="0"/>
            </a:endParaRPr>
          </a:p>
          <a:p>
            <a:r>
              <a:rPr lang="zh-CN" altLang="en-US" dirty="0">
                <a:latin typeface="Arial" panose="020B0604020202020204" pitchFamily="34" charset="0"/>
              </a:rPr>
              <a:t>这两台机组的运行也充分证明了中国政府大力发展核电的决心和行动力。</a:t>
            </a:r>
          </a:p>
        </p:txBody>
      </p:sp>
      <p:sp>
        <p:nvSpPr>
          <p:cNvPr id="2253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defRPr>
                <a:solidFill>
                  <a:schemeClr val="tx1"/>
                </a:solidFill>
                <a:latin typeface="Arial" panose="020B0604020202020204" pitchFamily="34" charset="0"/>
                <a:ea typeface="宋体" panose="02010600030101010101" pitchFamily="2" charset="-122"/>
              </a:defRPr>
            </a:lvl1pPr>
            <a:lvl2pPr marL="743024" indent="-285779">
              <a:defRPr>
                <a:solidFill>
                  <a:schemeClr val="tx1"/>
                </a:solidFill>
                <a:latin typeface="Arial" panose="020B0604020202020204" pitchFamily="34" charset="0"/>
                <a:ea typeface="宋体" panose="02010600030101010101" pitchFamily="2" charset="-122"/>
              </a:defRPr>
            </a:lvl2pPr>
            <a:lvl3pPr marL="1143114" indent="-228623">
              <a:defRPr>
                <a:solidFill>
                  <a:schemeClr val="tx1"/>
                </a:solidFill>
                <a:latin typeface="Arial" panose="020B0604020202020204" pitchFamily="34" charset="0"/>
                <a:ea typeface="宋体" panose="02010600030101010101" pitchFamily="2" charset="-122"/>
              </a:defRPr>
            </a:lvl3pPr>
            <a:lvl4pPr marL="1600360" indent="-228623">
              <a:defRPr>
                <a:solidFill>
                  <a:schemeClr val="tx1"/>
                </a:solidFill>
                <a:latin typeface="Arial" panose="020B0604020202020204" pitchFamily="34" charset="0"/>
                <a:ea typeface="宋体" panose="02010600030101010101" pitchFamily="2" charset="-122"/>
              </a:defRPr>
            </a:lvl4pPr>
            <a:lvl5pPr marL="2057606" indent="-228623">
              <a:defRPr>
                <a:solidFill>
                  <a:schemeClr val="tx1"/>
                </a:solidFill>
                <a:latin typeface="Arial" panose="020B0604020202020204" pitchFamily="34" charset="0"/>
                <a:ea typeface="宋体" panose="02010600030101010101" pitchFamily="2" charset="-122"/>
              </a:defRPr>
            </a:lvl5pPr>
            <a:lvl6pPr marL="2514851"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2097"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343"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589" indent="-228623"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F03E6173-CD7F-44EF-8ACB-755FB0BE5C71}" type="slidenum">
              <a:rPr lang="en-US" altLang="zh-CN" smtClean="0"/>
              <a:pPr/>
              <a:t>9</a:t>
            </a:fld>
            <a:endParaRPr lang="en-US" altLang="zh-CN"/>
          </a:p>
        </p:txBody>
      </p:sp>
    </p:spTree>
    <p:extLst>
      <p:ext uri="{BB962C8B-B14F-4D97-AF65-F5344CB8AC3E}">
        <p14:creationId xmlns:p14="http://schemas.microsoft.com/office/powerpoint/2010/main" val="5407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9B296B2-BF92-4514-923D-BA29E3DFBA1E}" type="slidenum">
              <a:rPr lang="en-US" altLang="zh-CN"/>
              <a:pPr>
                <a:defRPr/>
              </a:pPr>
              <a:t>‹#›</a:t>
            </a:fld>
            <a:endParaRPr lang="en-US" altLang="zh-CN"/>
          </a:p>
        </p:txBody>
      </p:sp>
    </p:spTree>
    <p:extLst>
      <p:ext uri="{BB962C8B-B14F-4D97-AF65-F5344CB8AC3E}">
        <p14:creationId xmlns:p14="http://schemas.microsoft.com/office/powerpoint/2010/main" val="305261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7D84C324-E74F-44DC-BDA1-36AF503816BB}" type="slidenum">
              <a:rPr lang="en-US" altLang="zh-CN"/>
              <a:pPr>
                <a:defRPr/>
              </a:pPr>
              <a:t>‹#›</a:t>
            </a:fld>
            <a:endParaRPr lang="en-US" altLang="zh-CN"/>
          </a:p>
        </p:txBody>
      </p:sp>
    </p:spTree>
    <p:extLst>
      <p:ext uri="{BB962C8B-B14F-4D97-AF65-F5344CB8AC3E}">
        <p14:creationId xmlns:p14="http://schemas.microsoft.com/office/powerpoint/2010/main" val="133094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65175"/>
            <a:ext cx="2057400" cy="536098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457200" y="765175"/>
            <a:ext cx="6019800" cy="53609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F128169-0A19-41DB-8BAC-D8A3A7371411}" type="slidenum">
              <a:rPr lang="en-US" altLang="zh-CN"/>
              <a:pPr>
                <a:defRPr/>
              </a:pPr>
              <a:t>‹#›</a:t>
            </a:fld>
            <a:endParaRPr lang="en-US" altLang="zh-CN"/>
          </a:p>
        </p:txBody>
      </p:sp>
    </p:spTree>
    <p:extLst>
      <p:ext uri="{BB962C8B-B14F-4D97-AF65-F5344CB8AC3E}">
        <p14:creationId xmlns:p14="http://schemas.microsoft.com/office/powerpoint/2010/main" val="96851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765175"/>
            <a:ext cx="8229600" cy="863600"/>
          </a:xfrm>
        </p:spPr>
        <p:txBody>
          <a:bodyPr/>
          <a:lstStyle/>
          <a:p>
            <a:r>
              <a:rPr lang="zh-CN" altLang="en-US"/>
              <a:t>单击此处编辑母版标题样式</a:t>
            </a:r>
            <a:endParaRPr lang="en-US"/>
          </a:p>
        </p:txBody>
      </p:sp>
      <p:sp>
        <p:nvSpPr>
          <p:cNvPr id="3" name="文本占位符 2"/>
          <p:cNvSpPr>
            <a:spLocks noGrp="1"/>
          </p:cNvSpPr>
          <p:nvPr>
            <p:ph type="body" sz="half" idx="1"/>
          </p:nvPr>
        </p:nvSpPr>
        <p:spPr>
          <a:xfrm>
            <a:off x="457200" y="1844675"/>
            <a:ext cx="4038600" cy="42814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剪贴画占位符 3"/>
          <p:cNvSpPr>
            <a:spLocks noGrp="1"/>
          </p:cNvSpPr>
          <p:nvPr>
            <p:ph type="clipArt" sz="half" idx="2"/>
          </p:nvPr>
        </p:nvSpPr>
        <p:spPr>
          <a:xfrm>
            <a:off x="4648200" y="1844675"/>
            <a:ext cx="4038600" cy="4281488"/>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DB7062E-54A8-4F71-8C34-7FF312DA0883}" type="slidenum">
              <a:rPr lang="en-US" altLang="zh-CN"/>
              <a:pPr>
                <a:defRPr/>
              </a:pPr>
              <a:t>‹#›</a:t>
            </a:fld>
            <a:endParaRPr lang="en-US" altLang="zh-CN"/>
          </a:p>
        </p:txBody>
      </p:sp>
    </p:spTree>
    <p:extLst>
      <p:ext uri="{BB962C8B-B14F-4D97-AF65-F5344CB8AC3E}">
        <p14:creationId xmlns:p14="http://schemas.microsoft.com/office/powerpoint/2010/main" val="2986725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765175"/>
            <a:ext cx="8229600" cy="5360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9FC1A9C2-DD82-4392-9CE6-0FAA5D763D6D}" type="slidenum">
              <a:rPr lang="en-US" altLang="zh-CN"/>
              <a:pPr>
                <a:defRPr/>
              </a:pPr>
              <a:t>‹#›</a:t>
            </a:fld>
            <a:endParaRPr lang="en-US" altLang="zh-CN"/>
          </a:p>
        </p:txBody>
      </p:sp>
    </p:spTree>
    <p:extLst>
      <p:ext uri="{BB962C8B-B14F-4D97-AF65-F5344CB8AC3E}">
        <p14:creationId xmlns:p14="http://schemas.microsoft.com/office/powerpoint/2010/main" val="1405746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13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317A6DF-A316-4C57-8C00-D00CEA4E2ABE}" type="slidenum">
              <a:rPr lang="en-US" altLang="zh-CN"/>
              <a:pPr>
                <a:defRPr/>
              </a:pPr>
              <a:t>‹#›</a:t>
            </a:fld>
            <a:endParaRPr lang="en-US" altLang="zh-CN"/>
          </a:p>
        </p:txBody>
      </p:sp>
    </p:spTree>
    <p:extLst>
      <p:ext uri="{BB962C8B-B14F-4D97-AF65-F5344CB8AC3E}">
        <p14:creationId xmlns:p14="http://schemas.microsoft.com/office/powerpoint/2010/main" val="20140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DBCC7C0-F4D1-4129-81BB-EBC166424A3D}" type="slidenum">
              <a:rPr lang="en-US" altLang="zh-CN"/>
              <a:pPr>
                <a:defRPr/>
              </a:pPr>
              <a:t>‹#›</a:t>
            </a:fld>
            <a:endParaRPr lang="en-US" altLang="zh-CN"/>
          </a:p>
        </p:txBody>
      </p:sp>
    </p:spTree>
    <p:extLst>
      <p:ext uri="{BB962C8B-B14F-4D97-AF65-F5344CB8AC3E}">
        <p14:creationId xmlns:p14="http://schemas.microsoft.com/office/powerpoint/2010/main" val="4039802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1844675"/>
            <a:ext cx="4038600" cy="4281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1978AC8-CEC8-4720-BD8C-90E79E7FACB5}" type="slidenum">
              <a:rPr lang="en-US" altLang="zh-CN"/>
              <a:pPr>
                <a:defRPr/>
              </a:pPr>
              <a:t>‹#›</a:t>
            </a:fld>
            <a:endParaRPr lang="en-US" altLang="zh-CN"/>
          </a:p>
        </p:txBody>
      </p:sp>
    </p:spTree>
    <p:extLst>
      <p:ext uri="{BB962C8B-B14F-4D97-AF65-F5344CB8AC3E}">
        <p14:creationId xmlns:p14="http://schemas.microsoft.com/office/powerpoint/2010/main" val="130270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070B676-8375-4428-941B-496A1CDACD7C}" type="slidenum">
              <a:rPr lang="en-US" altLang="zh-CN"/>
              <a:pPr>
                <a:defRPr/>
              </a:pPr>
              <a:t>‹#›</a:t>
            </a:fld>
            <a:endParaRPr lang="en-US" altLang="zh-CN"/>
          </a:p>
        </p:txBody>
      </p:sp>
    </p:spTree>
    <p:extLst>
      <p:ext uri="{BB962C8B-B14F-4D97-AF65-F5344CB8AC3E}">
        <p14:creationId xmlns:p14="http://schemas.microsoft.com/office/powerpoint/2010/main" val="311899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B7FFED01-3B60-4D5D-AC81-2CD1B8BA606B}" type="slidenum">
              <a:rPr lang="en-US" altLang="zh-CN"/>
              <a:pPr>
                <a:defRPr/>
              </a:pPr>
              <a:t>‹#›</a:t>
            </a:fld>
            <a:endParaRPr lang="en-US" altLang="zh-CN"/>
          </a:p>
        </p:txBody>
      </p:sp>
    </p:spTree>
    <p:extLst>
      <p:ext uri="{BB962C8B-B14F-4D97-AF65-F5344CB8AC3E}">
        <p14:creationId xmlns:p14="http://schemas.microsoft.com/office/powerpoint/2010/main" val="3973310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4F2DF797-D806-4D1A-9C9F-86235C8835F7}" type="slidenum">
              <a:rPr lang="en-US" altLang="zh-CN"/>
              <a:pPr>
                <a:defRPr/>
              </a:pPr>
              <a:t>‹#›</a:t>
            </a:fld>
            <a:endParaRPr lang="en-US" altLang="zh-CN"/>
          </a:p>
        </p:txBody>
      </p:sp>
    </p:spTree>
    <p:extLst>
      <p:ext uri="{BB962C8B-B14F-4D97-AF65-F5344CB8AC3E}">
        <p14:creationId xmlns:p14="http://schemas.microsoft.com/office/powerpoint/2010/main" val="3004552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A43F434-DE6A-475C-9D20-15C101FDC96F}" type="slidenum">
              <a:rPr lang="en-US" altLang="zh-CN"/>
              <a:pPr>
                <a:defRPr/>
              </a:pPr>
              <a:t>‹#›</a:t>
            </a:fld>
            <a:endParaRPr lang="en-US" altLang="zh-CN"/>
          </a:p>
        </p:txBody>
      </p:sp>
    </p:spTree>
    <p:extLst>
      <p:ext uri="{BB962C8B-B14F-4D97-AF65-F5344CB8AC3E}">
        <p14:creationId xmlns:p14="http://schemas.microsoft.com/office/powerpoint/2010/main" val="327098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071C93A-87F6-4AF4-85D5-FE24ACB7B1B9}" type="slidenum">
              <a:rPr lang="en-US" altLang="zh-CN"/>
              <a:pPr>
                <a:defRPr/>
              </a:pPr>
              <a:t>‹#›</a:t>
            </a:fld>
            <a:endParaRPr lang="en-US" altLang="zh-CN"/>
          </a:p>
        </p:txBody>
      </p:sp>
    </p:spTree>
    <p:extLst>
      <p:ext uri="{BB962C8B-B14F-4D97-AF65-F5344CB8AC3E}">
        <p14:creationId xmlns:p14="http://schemas.microsoft.com/office/powerpoint/2010/main" val="281574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cnncppt00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765175"/>
            <a:ext cx="8229600" cy="863600"/>
          </a:xfrm>
          <a:prstGeom prst="rect">
            <a:avLst/>
          </a:prstGeom>
          <a:noFill/>
          <a:ln w="9525">
            <a:noFill/>
            <a:miter lim="800000"/>
          </a:ln>
          <a:effectLst/>
        </p:spPr>
        <p:txBody>
          <a:bodyPr vert="horz" wrap="square" lIns="91440" tIns="45720" rIns="91440" bIns="45720" numCol="1" anchor="ctr" anchorCtr="0" compatLnSpc="1"/>
          <a:lstStyle/>
          <a:p>
            <a:pPr lvl="0"/>
            <a:r>
              <a:rPr lang="zh-CN" altLang="en-US"/>
              <a:t>单击此处编辑母版标题样式</a:t>
            </a:r>
          </a:p>
        </p:txBody>
      </p:sp>
      <p:sp>
        <p:nvSpPr>
          <p:cNvPr id="1028" name="Rectangle 3"/>
          <p:cNvSpPr>
            <a:spLocks noGrp="1" noChangeArrowheads="1"/>
          </p:cNvSpPr>
          <p:nvPr>
            <p:ph type="body" idx="1"/>
          </p:nvPr>
        </p:nvSpPr>
        <p:spPr bwMode="auto">
          <a:xfrm>
            <a:off x="457200" y="1844675"/>
            <a:ext cx="8229600"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charset="0"/>
                <a:ea typeface="宋体" charset="-122"/>
              </a:defRPr>
            </a:lvl1pPr>
          </a:lstStyle>
          <a:p>
            <a:pPr>
              <a:defRPr/>
            </a:pPr>
            <a:fld id="{4F54955A-021F-4E97-84F8-17AECAAD446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2pPr>
      <a:lvl3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3pPr>
      <a:lvl4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4pPr>
      <a:lvl5pPr algn="ctr" rtl="0" eaLnBrk="0" fontAlgn="base" hangingPunct="0">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5pPr>
      <a:lvl6pPr marL="457200" algn="ctr" rtl="0" fontAlgn="base">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6pPr>
      <a:lvl7pPr marL="914400" algn="ctr" rtl="0" fontAlgn="base">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7pPr>
      <a:lvl8pPr marL="1371600" algn="ctr" rtl="0" fontAlgn="base">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8pPr>
      <a:lvl9pPr marL="1828800" algn="ctr" rtl="0" fontAlgn="base">
        <a:spcBef>
          <a:spcPct val="0"/>
        </a:spcBef>
        <a:spcAft>
          <a:spcPct val="0"/>
        </a:spcAft>
        <a:defRPr sz="4000" b="1">
          <a:solidFill>
            <a:schemeClr val="tx2"/>
          </a:solidFill>
          <a:effectLst>
            <a:outerShdw blurRad="38100" dist="38100" dir="2700000" algn="tl">
              <a:srgbClr val="C0C0C0"/>
            </a:outerShdw>
          </a:effectLst>
          <a:latin typeface="Arial" charset="0"/>
          <a:ea typeface="黑体" pitchFamily="2" charset="-122"/>
        </a:defRPr>
      </a:lvl9pPr>
    </p:titleStyle>
    <p:bodyStyle>
      <a:lvl1pPr marL="360363" indent="-360363" algn="l" rtl="0" eaLnBrk="0" fontAlgn="base" hangingPunct="0">
        <a:spcBef>
          <a:spcPct val="20000"/>
        </a:spcBef>
        <a:spcAft>
          <a:spcPct val="0"/>
        </a:spcAft>
        <a:buBlip>
          <a:blip r:embed="rId17"/>
        </a:buBlip>
        <a:defRPr kumimoji="1" sz="3200">
          <a:solidFill>
            <a:schemeClr val="tx1"/>
          </a:solidFill>
          <a:latin typeface="+mn-lt"/>
          <a:ea typeface="+mn-ea"/>
          <a:cs typeface="+mn-cs"/>
        </a:defRPr>
      </a:lvl1pPr>
      <a:lvl2pPr marL="958850" indent="-419100" algn="l" rtl="0" eaLnBrk="0" fontAlgn="base" hangingPunct="0">
        <a:spcBef>
          <a:spcPct val="20000"/>
        </a:spcBef>
        <a:spcAft>
          <a:spcPct val="0"/>
        </a:spcAft>
        <a:buBlip>
          <a:blip r:embed="rId18"/>
        </a:buBlip>
        <a:defRPr sz="2800" b="1">
          <a:solidFill>
            <a:schemeClr val="tx1"/>
          </a:solidFill>
          <a:latin typeface="+mj-lt"/>
          <a:ea typeface="宋体" pitchFamily="2" charset="-122"/>
        </a:defRPr>
      </a:lvl2pPr>
      <a:lvl3pPr marL="1493838" indent="-355600" algn="l" rtl="0" eaLnBrk="0" fontAlgn="base" hangingPunct="0">
        <a:spcBef>
          <a:spcPct val="20000"/>
        </a:spcBef>
        <a:spcAft>
          <a:spcPct val="0"/>
        </a:spcAft>
        <a:buBlip>
          <a:blip r:embed="rId19"/>
        </a:buBlip>
        <a:defRPr sz="2400" b="1">
          <a:solidFill>
            <a:schemeClr val="tx1"/>
          </a:solidFill>
          <a:latin typeface="+mj-lt"/>
          <a:ea typeface="宋体" pitchFamily="2" charset="-122"/>
        </a:defRPr>
      </a:lvl3pPr>
      <a:lvl4pPr marL="1901825" indent="-228600" algn="l" rtl="0" eaLnBrk="0" fontAlgn="base" hangingPunct="0">
        <a:spcBef>
          <a:spcPct val="20000"/>
        </a:spcBef>
        <a:spcAft>
          <a:spcPct val="0"/>
        </a:spcAft>
        <a:buBlip>
          <a:blip r:embed="rId20"/>
        </a:buBlip>
        <a:defRPr sz="2000" b="1">
          <a:solidFill>
            <a:schemeClr val="tx1"/>
          </a:solidFill>
          <a:latin typeface="+mj-lt"/>
          <a:ea typeface="宋体" pitchFamily="2" charset="-122"/>
        </a:defRPr>
      </a:lvl4pPr>
      <a:lvl5pPr marL="2309813" indent="-228600" algn="l" rtl="0" eaLnBrk="0" fontAlgn="base" hangingPunct="0">
        <a:spcBef>
          <a:spcPct val="20000"/>
        </a:spcBef>
        <a:spcAft>
          <a:spcPct val="0"/>
        </a:spcAft>
        <a:buChar char="»"/>
        <a:defRPr sz="2000" b="1">
          <a:solidFill>
            <a:schemeClr val="tx1"/>
          </a:solidFill>
          <a:latin typeface="+mj-lt"/>
          <a:ea typeface="宋体" pitchFamily="2" charset="-122"/>
        </a:defRPr>
      </a:lvl5pPr>
      <a:lvl6pPr marL="2767330" indent="-228600" algn="l" rtl="0" fontAlgn="base">
        <a:spcBef>
          <a:spcPct val="20000"/>
        </a:spcBef>
        <a:spcAft>
          <a:spcPct val="0"/>
        </a:spcAft>
        <a:buChar char="»"/>
        <a:defRPr sz="2000" b="1">
          <a:solidFill>
            <a:schemeClr val="tx1"/>
          </a:solidFill>
          <a:latin typeface="+mj-lt"/>
          <a:ea typeface="宋体" pitchFamily="2" charset="-122"/>
        </a:defRPr>
      </a:lvl6pPr>
      <a:lvl7pPr marL="3224530" indent="-228600" algn="l" rtl="0" fontAlgn="base">
        <a:spcBef>
          <a:spcPct val="20000"/>
        </a:spcBef>
        <a:spcAft>
          <a:spcPct val="0"/>
        </a:spcAft>
        <a:buChar char="»"/>
        <a:defRPr sz="2000" b="1">
          <a:solidFill>
            <a:schemeClr val="tx1"/>
          </a:solidFill>
          <a:latin typeface="+mj-lt"/>
          <a:ea typeface="宋体" pitchFamily="2" charset="-122"/>
        </a:defRPr>
      </a:lvl7pPr>
      <a:lvl8pPr marL="3681730" indent="-228600" algn="l" rtl="0" fontAlgn="base">
        <a:spcBef>
          <a:spcPct val="20000"/>
        </a:spcBef>
        <a:spcAft>
          <a:spcPct val="0"/>
        </a:spcAft>
        <a:buChar char="»"/>
        <a:defRPr sz="2000" b="1">
          <a:solidFill>
            <a:schemeClr val="tx1"/>
          </a:solidFill>
          <a:latin typeface="+mj-lt"/>
          <a:ea typeface="宋体" pitchFamily="2" charset="-122"/>
        </a:defRPr>
      </a:lvl8pPr>
      <a:lvl9pPr marL="4138930" indent="-228600" algn="l" rtl="0" fontAlgn="base">
        <a:spcBef>
          <a:spcPct val="20000"/>
        </a:spcBef>
        <a:spcAft>
          <a:spcPct val="0"/>
        </a:spcAft>
        <a:buChar char="»"/>
        <a:defRPr sz="2000" b="1">
          <a:solidFill>
            <a:schemeClr val="tx1"/>
          </a:solidFill>
          <a:latin typeface="+mj-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png"/><Relationship Id="rId7"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21"/>
          <p:cNvGrpSpPr>
            <a:grpSpLocks/>
          </p:cNvGrpSpPr>
          <p:nvPr/>
        </p:nvGrpSpPr>
        <p:grpSpPr bwMode="auto">
          <a:xfrm>
            <a:off x="36513" y="981075"/>
            <a:ext cx="9107487" cy="3830638"/>
            <a:chOff x="-80003" y="1124744"/>
            <a:chExt cx="9144000" cy="3831818"/>
          </a:xfrm>
        </p:grpSpPr>
        <p:grpSp>
          <p:nvGrpSpPr>
            <p:cNvPr id="5126" name="组合 1"/>
            <p:cNvGrpSpPr>
              <a:grpSpLocks/>
            </p:cNvGrpSpPr>
            <p:nvPr/>
          </p:nvGrpSpPr>
          <p:grpSpPr bwMode="auto">
            <a:xfrm>
              <a:off x="-80003" y="1124744"/>
              <a:ext cx="9144000" cy="3831818"/>
              <a:chOff x="-94517" y="900603"/>
              <a:chExt cx="9144000" cy="3831818"/>
            </a:xfrm>
          </p:grpSpPr>
          <p:sp>
            <p:nvSpPr>
              <p:cNvPr id="5128" name="文本框 9"/>
              <p:cNvSpPr txBox="1">
                <a:spLocks noChangeArrowheads="1"/>
              </p:cNvSpPr>
              <p:nvPr/>
            </p:nvSpPr>
            <p:spPr bwMode="auto">
              <a:xfrm>
                <a:off x="417036" y="1451346"/>
                <a:ext cx="4031873"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kumimoji="1" lang="zh-CN" altLang="en-US" sz="4400">
                    <a:solidFill>
                      <a:srgbClr val="FFFFFF"/>
                    </a:solidFill>
                  </a:rPr>
                  <a:t>合资战略合作</a:t>
                </a:r>
                <a:r>
                  <a:rPr kumimoji="1" lang="zh-CN" altLang="en-US" sz="3600">
                    <a:solidFill>
                      <a:srgbClr val="FFFFFF"/>
                    </a:solidFill>
                  </a:rPr>
                  <a:t>：</a:t>
                </a:r>
                <a:endParaRPr kumimoji="1" lang="en-CA" altLang="zh-CN" sz="3600">
                  <a:solidFill>
                    <a:srgbClr val="FFFFFF"/>
                  </a:solidFill>
                </a:endParaRPr>
              </a:p>
              <a:p>
                <a:pPr algn="ctr">
                  <a:buFont typeface="Arial" panose="020B0604020202020204" pitchFamily="34" charset="0"/>
                  <a:buNone/>
                </a:pPr>
                <a:endParaRPr kumimoji="1" lang="en-CA" altLang="zh-CN" sz="3600">
                  <a:solidFill>
                    <a:srgbClr val="FFFFFF"/>
                  </a:solidFill>
                </a:endParaRPr>
              </a:p>
              <a:p>
                <a:pPr algn="ctr">
                  <a:buFont typeface="Arial" panose="020B0604020202020204" pitchFamily="34" charset="0"/>
                  <a:buNone/>
                </a:pPr>
                <a:r>
                  <a:rPr kumimoji="1" lang="zh-CN" altLang="en-US" sz="2800">
                    <a:solidFill>
                      <a:srgbClr val="FFFFFF"/>
                    </a:solidFill>
                  </a:rPr>
                  <a:t>携手优势互补</a:t>
                </a:r>
                <a:endParaRPr kumimoji="1" lang="en-CA" altLang="zh-CN" sz="2800">
                  <a:solidFill>
                    <a:srgbClr val="FFFFFF"/>
                  </a:solidFill>
                </a:endParaRPr>
              </a:p>
              <a:p>
                <a:pPr algn="ctr">
                  <a:buFont typeface="Arial" panose="020B0604020202020204" pitchFamily="34" charset="0"/>
                  <a:buNone/>
                </a:pPr>
                <a:r>
                  <a:rPr kumimoji="1" lang="zh-CN" altLang="en-US" sz="2800">
                    <a:solidFill>
                      <a:srgbClr val="FFFFFF"/>
                    </a:solidFill>
                  </a:rPr>
                  <a:t>放眼未来市场</a:t>
                </a:r>
                <a:endParaRPr kumimoji="1" lang="en-CA" altLang="zh-CN" sz="2800">
                  <a:solidFill>
                    <a:srgbClr val="FFFFFF"/>
                  </a:solidFill>
                </a:endParaRPr>
              </a:p>
            </p:txBody>
          </p:sp>
          <p:grpSp>
            <p:nvGrpSpPr>
              <p:cNvPr id="5129" name="组合 13"/>
              <p:cNvGrpSpPr>
                <a:grpSpLocks/>
              </p:cNvGrpSpPr>
              <p:nvPr/>
            </p:nvGrpSpPr>
            <p:grpSpPr bwMode="auto">
              <a:xfrm>
                <a:off x="-94517" y="900603"/>
                <a:ext cx="9144000" cy="3831818"/>
                <a:chOff x="-94517" y="1807067"/>
                <a:chExt cx="9144000" cy="3831818"/>
              </a:xfrm>
            </p:grpSpPr>
            <p:sp>
              <p:nvSpPr>
                <p:cNvPr id="5130" name="TextBox 5"/>
                <p:cNvSpPr txBox="1">
                  <a:spLocks noChangeArrowheads="1"/>
                </p:cNvSpPr>
                <p:nvPr/>
              </p:nvSpPr>
              <p:spPr bwMode="auto">
                <a:xfrm>
                  <a:off x="-94517" y="1807067"/>
                  <a:ext cx="9144000" cy="38318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50000"/>
                    </a:lnSpc>
                    <a:buFont typeface="Arial" panose="020B0604020202020204" pitchFamily="34" charset="0"/>
                    <a:buNone/>
                  </a:pPr>
                  <a:r>
                    <a:rPr lang="en-US" altLang="zh-CN"/>
                    <a:t> </a:t>
                  </a:r>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a:p>
                  <a:pPr algn="ctr">
                    <a:lnSpc>
                      <a:spcPct val="150000"/>
                    </a:lnSpc>
                    <a:buFont typeface="Arial" panose="020B0604020202020204" pitchFamily="34" charset="0"/>
                    <a:buNone/>
                  </a:pPr>
                  <a:endParaRPr lang="en-US" altLang="zh-CN"/>
                </a:p>
              </p:txBody>
            </p:sp>
            <p:pic>
              <p:nvPicPr>
                <p:cNvPr id="3086" name="Picture 3"/>
                <p:cNvPicPr>
                  <a:picLocks noChangeAspect="1" noChangeArrowheads="1"/>
                </p:cNvPicPr>
                <p:nvPr/>
              </p:nvPicPr>
              <p:blipFill>
                <a:blip r:embed="rId3" cstate="print">
                  <a:duotone>
                    <a:schemeClr val="accent6">
                      <a:shade val="45000"/>
                      <a:satMod val="135000"/>
                    </a:schemeClr>
                    <a:prstClr val="white"/>
                  </a:duotone>
                </a:blip>
                <a:srcRect l="39714" t="50235" r="42162" b="43677"/>
                <a:stretch>
                  <a:fillRect/>
                </a:stretch>
              </p:blipFill>
              <p:spPr bwMode="auto">
                <a:xfrm>
                  <a:off x="380392" y="2029301"/>
                  <a:ext cx="4365928" cy="3468306"/>
                </a:xfrm>
                <a:prstGeom prst="rect">
                  <a:avLst/>
                </a:prstGeom>
                <a:noFill/>
                <a:ln>
                  <a:noFill/>
                </a:ln>
              </p:spPr>
            </p:pic>
            <p:pic>
              <p:nvPicPr>
                <p:cNvPr id="5132" name="Picture 4"/>
                <p:cNvPicPr>
                  <a:picLocks noChangeAspect="1" noChangeArrowheads="1"/>
                </p:cNvPicPr>
                <p:nvPr/>
              </p:nvPicPr>
              <p:blipFill>
                <a:blip r:embed="rId4">
                  <a:extLst>
                    <a:ext uri="{28A0092B-C50C-407E-A947-70E740481C1C}">
                      <a14:useLocalDpi xmlns:a14="http://schemas.microsoft.com/office/drawing/2010/main" val="0"/>
                    </a:ext>
                  </a:extLst>
                </a:blip>
                <a:srcRect l="58000" t="30438" r="32875" b="59868"/>
                <a:stretch>
                  <a:fillRect/>
                </a:stretch>
              </p:blipFill>
              <p:spPr bwMode="auto">
                <a:xfrm>
                  <a:off x="5076639" y="3809347"/>
                  <a:ext cx="2852756" cy="171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127" name="TextBox 18"/>
            <p:cNvSpPr txBox="1">
              <a:spLocks noChangeArrowheads="1"/>
            </p:cNvSpPr>
            <p:nvPr/>
          </p:nvSpPr>
          <p:spPr bwMode="auto">
            <a:xfrm>
              <a:off x="5630416" y="3465722"/>
              <a:ext cx="2016225" cy="95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chemeClr val="bg1"/>
                  </a:solidFill>
                </a:rPr>
                <a:t>Integrated</a:t>
              </a:r>
            </a:p>
            <a:p>
              <a:pPr>
                <a:buFont typeface="Arial" panose="020B0604020202020204" pitchFamily="34" charset="0"/>
                <a:buNone/>
              </a:pPr>
              <a:r>
                <a:rPr lang="en-US" altLang="zh-CN" sz="2800" b="1">
                  <a:solidFill>
                    <a:schemeClr val="bg1"/>
                  </a:solidFill>
                </a:rPr>
                <a:t>Solution </a:t>
              </a:r>
            </a:p>
          </p:txBody>
        </p:sp>
      </p:grpSp>
      <p:sp>
        <p:nvSpPr>
          <p:cNvPr id="5123" name="Text Box 26"/>
          <p:cNvSpPr txBox="1">
            <a:spLocks noChangeArrowheads="1"/>
          </p:cNvSpPr>
          <p:nvPr/>
        </p:nvSpPr>
        <p:spPr bwMode="auto">
          <a:xfrm>
            <a:off x="-61913" y="5445125"/>
            <a:ext cx="9144001" cy="784830"/>
          </a:xfrm>
          <a:prstGeom prst="rect">
            <a:avLst/>
          </a:prstGeom>
          <a:noFill/>
          <a:ln>
            <a:noFill/>
          </a:ln>
          <a:effectLst>
            <a:prstShdw prst="shdw17" dist="17961" dir="2700000">
              <a:srgbClr val="858585">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ts val="600"/>
              </a:spcBef>
            </a:pPr>
            <a:r>
              <a:rPr lang="en-US" altLang="zh-CN" sz="2000" b="1" dirty="0">
                <a:latin typeface="微软雅黑" panose="020B0503020204020204" pitchFamily="34" charset="-122"/>
                <a:ea typeface="微软雅黑" panose="020B0503020204020204" pitchFamily="34" charset="-122"/>
              </a:rPr>
              <a:t>06</a:t>
            </a:r>
            <a:r>
              <a:rPr lang="en-US" altLang="zh-CN" sz="2000" b="1" baseline="30000" dirty="0">
                <a:latin typeface="微软雅黑" panose="020B0503020204020204" pitchFamily="34" charset="-122"/>
                <a:ea typeface="微软雅黑" panose="020B0503020204020204" pitchFamily="34" charset="-122"/>
              </a:rPr>
              <a:t>th</a:t>
            </a:r>
            <a:r>
              <a:rPr lang="en-US" altLang="zh-CN" sz="2000" b="1" dirty="0">
                <a:latin typeface="微软雅黑" panose="020B0503020204020204" pitchFamily="34" charset="-122"/>
                <a:ea typeface="微软雅黑" panose="020B0503020204020204" pitchFamily="34" charset="-122"/>
              </a:rPr>
              <a:t> November, 2018</a:t>
            </a:r>
          </a:p>
          <a:p>
            <a:pPr algn="ctr" eaLnBrk="1" hangingPunct="1">
              <a:spcBef>
                <a:spcPts val="600"/>
              </a:spcBef>
            </a:pPr>
            <a:r>
              <a:rPr lang="en-US" altLang="zh-CN" sz="2000" b="1" dirty="0">
                <a:latin typeface="微软雅黑" panose="020B0503020204020204" pitchFamily="34" charset="-122"/>
                <a:ea typeface="微软雅黑" panose="020B0503020204020204" pitchFamily="34" charset="-122"/>
              </a:rPr>
              <a:t>-Wang </a:t>
            </a:r>
            <a:r>
              <a:rPr lang="en-US" altLang="zh-CN" sz="2000" b="1" dirty="0" err="1">
                <a:latin typeface="微软雅黑" panose="020B0503020204020204" pitchFamily="34" charset="-122"/>
                <a:ea typeface="微软雅黑" panose="020B0503020204020204" pitchFamily="34" charset="-122"/>
              </a:rPr>
              <a:t>Yongge</a:t>
            </a:r>
            <a:r>
              <a:rPr lang="en-US" altLang="zh-CN" sz="2000" b="1" dirty="0">
                <a:latin typeface="微软雅黑" panose="020B0503020204020204" pitchFamily="34" charset="-122"/>
                <a:ea typeface="微软雅黑" panose="020B0503020204020204" pitchFamily="34" charset="-122"/>
              </a:rPr>
              <a:t>-China National Nuclear Corporation</a:t>
            </a:r>
          </a:p>
        </p:txBody>
      </p:sp>
      <p:sp>
        <p:nvSpPr>
          <p:cNvPr id="5124" name="矩形 15"/>
          <p:cNvSpPr>
            <a:spLocks noChangeArrowheads="1"/>
          </p:cNvSpPr>
          <p:nvPr/>
        </p:nvSpPr>
        <p:spPr bwMode="auto">
          <a:xfrm>
            <a:off x="5292725" y="1125538"/>
            <a:ext cx="2735263" cy="1712912"/>
          </a:xfrm>
          <a:prstGeom prst="rect">
            <a:avLst/>
          </a:prstGeom>
          <a:solidFill>
            <a:srgbClr val="009DD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en-US" altLang="zh-CN" sz="2800" b="1">
              <a:solidFill>
                <a:schemeClr val="bg1"/>
              </a:solidFill>
            </a:endParaRPr>
          </a:p>
          <a:p>
            <a:pPr algn="ctr" eaLnBrk="1" hangingPunct="1"/>
            <a:r>
              <a:rPr lang="en-US" altLang="zh-CN" sz="2800" b="1">
                <a:solidFill>
                  <a:schemeClr val="bg1"/>
                </a:solidFill>
              </a:rPr>
              <a:t>Clean energy provider</a:t>
            </a:r>
            <a:endParaRPr lang="zh-CN" altLang="en-US" sz="2800" b="1">
              <a:solidFill>
                <a:schemeClr val="bg1"/>
              </a:solidFill>
            </a:endParaRPr>
          </a:p>
        </p:txBody>
      </p:sp>
      <p:sp>
        <p:nvSpPr>
          <p:cNvPr id="5125" name="TextBox 15"/>
          <p:cNvSpPr txBox="1">
            <a:spLocks noChangeArrowheads="1"/>
          </p:cNvSpPr>
          <p:nvPr/>
        </p:nvSpPr>
        <p:spPr bwMode="auto">
          <a:xfrm>
            <a:off x="466725" y="1700213"/>
            <a:ext cx="385445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a:buFont typeface="Arial" panose="020B0604020202020204" pitchFamily="34" charset="0"/>
              <a:buNone/>
            </a:pPr>
            <a:r>
              <a:rPr lang="en-US" altLang="zh-CN" sz="4000" b="1">
                <a:solidFill>
                  <a:srgbClr val="FFFF00"/>
                </a:solidFill>
              </a:rPr>
              <a:t>C</a:t>
            </a:r>
            <a:r>
              <a:rPr lang="en-US" altLang="zh-CN" sz="4000" b="1">
                <a:solidFill>
                  <a:schemeClr val="bg1"/>
                </a:solidFill>
              </a:rPr>
              <a:t>hina </a:t>
            </a:r>
          </a:p>
          <a:p>
            <a:pPr lvl="1" algn="just">
              <a:buFont typeface="Arial" panose="020B0604020202020204" pitchFamily="34" charset="0"/>
              <a:buNone/>
            </a:pPr>
            <a:r>
              <a:rPr lang="en-US" altLang="zh-CN" sz="4000" b="1">
                <a:solidFill>
                  <a:srgbClr val="FFFF00"/>
                </a:solidFill>
              </a:rPr>
              <a:t>N</a:t>
            </a:r>
            <a:r>
              <a:rPr lang="en-US" altLang="zh-CN" sz="4000" b="1">
                <a:solidFill>
                  <a:schemeClr val="bg1"/>
                </a:solidFill>
              </a:rPr>
              <a:t>ational </a:t>
            </a:r>
            <a:r>
              <a:rPr lang="en-US" altLang="zh-CN" sz="4000" b="1">
                <a:solidFill>
                  <a:srgbClr val="FFFF00"/>
                </a:solidFill>
              </a:rPr>
              <a:t>N</a:t>
            </a:r>
            <a:r>
              <a:rPr lang="en-US" altLang="zh-CN" sz="4000" b="1">
                <a:solidFill>
                  <a:schemeClr val="bg1"/>
                </a:solidFill>
              </a:rPr>
              <a:t>uclear </a:t>
            </a:r>
            <a:r>
              <a:rPr lang="en-US" altLang="zh-CN" sz="4000" b="1">
                <a:solidFill>
                  <a:srgbClr val="FFFF00"/>
                </a:solidFill>
              </a:rPr>
              <a:t>C</a:t>
            </a:r>
            <a:r>
              <a:rPr lang="en-US" altLang="zh-CN" sz="4000" b="1">
                <a:solidFill>
                  <a:schemeClr val="bg1"/>
                </a:solidFill>
              </a:rPr>
              <a:t>orporation</a:t>
            </a:r>
          </a:p>
          <a:p>
            <a:pPr algn="ctr">
              <a:buFont typeface="Arial" panose="020B0604020202020204" pitchFamily="34" charset="0"/>
              <a:buNone/>
            </a:pPr>
            <a:endParaRPr lang="en-US" altLang="zh-CN">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50863" y="1268413"/>
          <a:ext cx="8348662" cy="5483224"/>
        </p:xfrm>
        <a:graphic>
          <a:graphicData uri="http://schemas.openxmlformats.org/drawingml/2006/table">
            <a:tbl>
              <a:tblPr firstRow="1" bandRow="1">
                <a:tableStyleId>{5C22544A-7EE6-4342-B048-85BDC9FD1C3A}</a:tableStyleId>
              </a:tblPr>
              <a:tblGrid>
                <a:gridCol w="1525505">
                  <a:extLst>
                    <a:ext uri="{9D8B030D-6E8A-4147-A177-3AD203B41FA5}">
                      <a16:colId xmlns:a16="http://schemas.microsoft.com/office/drawing/2014/main" val="20000"/>
                    </a:ext>
                  </a:extLst>
                </a:gridCol>
                <a:gridCol w="1380216">
                  <a:extLst>
                    <a:ext uri="{9D8B030D-6E8A-4147-A177-3AD203B41FA5}">
                      <a16:colId xmlns:a16="http://schemas.microsoft.com/office/drawing/2014/main" val="20001"/>
                    </a:ext>
                  </a:extLst>
                </a:gridCol>
                <a:gridCol w="1232087">
                  <a:extLst>
                    <a:ext uri="{9D8B030D-6E8A-4147-A177-3AD203B41FA5}">
                      <a16:colId xmlns:a16="http://schemas.microsoft.com/office/drawing/2014/main" val="20002"/>
                    </a:ext>
                  </a:extLst>
                </a:gridCol>
                <a:gridCol w="1368110">
                  <a:extLst>
                    <a:ext uri="{9D8B030D-6E8A-4147-A177-3AD203B41FA5}">
                      <a16:colId xmlns:a16="http://schemas.microsoft.com/office/drawing/2014/main" val="20003"/>
                    </a:ext>
                  </a:extLst>
                </a:gridCol>
                <a:gridCol w="1400184">
                  <a:extLst>
                    <a:ext uri="{9D8B030D-6E8A-4147-A177-3AD203B41FA5}">
                      <a16:colId xmlns:a16="http://schemas.microsoft.com/office/drawing/2014/main" val="20004"/>
                    </a:ext>
                  </a:extLst>
                </a:gridCol>
                <a:gridCol w="1442560">
                  <a:extLst>
                    <a:ext uri="{9D8B030D-6E8A-4147-A177-3AD203B41FA5}">
                      <a16:colId xmlns:a16="http://schemas.microsoft.com/office/drawing/2014/main" val="20005"/>
                    </a:ext>
                  </a:extLst>
                </a:gridCol>
              </a:tblGrid>
              <a:tr h="583035">
                <a:tc gridSpan="2">
                  <a:txBody>
                    <a:bodyPr/>
                    <a:lstStyle/>
                    <a:p>
                      <a:pPr algn="ctr"/>
                      <a:r>
                        <a:rPr lang="en-US" altLang="zh-CN" sz="1400" b="1" kern="1200" baseline="0" dirty="0">
                          <a:solidFill>
                            <a:schemeClr val="tx1"/>
                          </a:solidFill>
                          <a:latin typeface="Arial" pitchFamily="34" charset="0"/>
                          <a:ea typeface="宋体" pitchFamily="2" charset="-122"/>
                          <a:cs typeface="Arial" pitchFamily="34" charset="0"/>
                        </a:rPr>
                        <a:t>Nuclear Power Plant in Operation</a:t>
                      </a:r>
                      <a:endParaRPr lang="zh-CN" altLang="en-US" sz="1400" b="1" kern="1200" dirty="0">
                        <a:solidFill>
                          <a:schemeClr val="tx1"/>
                        </a:solidFill>
                        <a:latin typeface="Arial" pitchFamily="34" charset="0"/>
                        <a:ea typeface="宋体" pitchFamily="2" charset="-122"/>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zh-CN"/>
                    </a:p>
                  </a:txBody>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Type</a:t>
                      </a:r>
                      <a:endParaRPr lang="zh-CN" altLang="en-US" sz="1400" b="1" kern="1200" dirty="0">
                        <a:solidFill>
                          <a:schemeClr val="tx1"/>
                        </a:solidFill>
                        <a:latin typeface="Arial" pitchFamily="34" charset="0"/>
                        <a:ea typeface="宋体" pitchFamily="2" charset="-122"/>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Rated Power</a:t>
                      </a:r>
                    </a:p>
                    <a:p>
                      <a:pPr algn="ctr"/>
                      <a:r>
                        <a:rPr lang="en-US" altLang="zh-CN" sz="1400" b="1" kern="1200" dirty="0">
                          <a:solidFill>
                            <a:schemeClr val="tx1"/>
                          </a:solidFill>
                          <a:latin typeface="Arial" pitchFamily="34" charset="0"/>
                          <a:ea typeface="宋体" pitchFamily="2" charset="-122"/>
                          <a:cs typeface="Arial" pitchFamily="34" charset="0"/>
                        </a:rPr>
                        <a:t>(</a:t>
                      </a:r>
                      <a:r>
                        <a:rPr lang="en-US" altLang="zh-CN" sz="1400" b="1" kern="1200" dirty="0" err="1">
                          <a:solidFill>
                            <a:schemeClr val="tx1"/>
                          </a:solidFill>
                          <a:latin typeface="Arial" pitchFamily="34" charset="0"/>
                          <a:ea typeface="宋体" pitchFamily="2" charset="-122"/>
                          <a:cs typeface="Arial" pitchFamily="34" charset="0"/>
                        </a:rPr>
                        <a:t>MWe</a:t>
                      </a:r>
                      <a:r>
                        <a:rPr lang="en-US" altLang="zh-CN" sz="1400" b="1" kern="1200" dirty="0">
                          <a:solidFill>
                            <a:schemeClr val="tx1"/>
                          </a:solidFill>
                          <a:latin typeface="Arial" pitchFamily="34" charset="0"/>
                          <a:ea typeface="宋体" pitchFamily="2" charset="-122"/>
                          <a:cs typeface="Arial" pitchFamily="34" charset="0"/>
                        </a:rPr>
                        <a:t>)</a:t>
                      </a:r>
                      <a:endParaRPr lang="zh-CN" altLang="en-US" sz="1400" b="1" kern="1200" dirty="0">
                        <a:solidFill>
                          <a:schemeClr val="tx1"/>
                        </a:solidFill>
                        <a:latin typeface="Arial" pitchFamily="34" charset="0"/>
                        <a:ea typeface="宋体" pitchFamily="2" charset="-122"/>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Construction </a:t>
                      </a:r>
                      <a:r>
                        <a:rPr lang="zh-CN" altLang="en-US" sz="1400" b="1" kern="1200" dirty="0">
                          <a:solidFill>
                            <a:schemeClr val="tx1"/>
                          </a:solidFill>
                          <a:latin typeface="Arial" pitchFamily="34" charset="0"/>
                          <a:ea typeface="宋体" pitchFamily="2" charset="-122"/>
                          <a:cs typeface="Arial" pitchFamily="34" charset="0"/>
                        </a:rPr>
                        <a:t>（</a:t>
                      </a:r>
                      <a:r>
                        <a:rPr lang="en-US" altLang="zh-CN" sz="1400" b="1" kern="1200" dirty="0">
                          <a:solidFill>
                            <a:schemeClr val="tx1"/>
                          </a:solidFill>
                          <a:latin typeface="Arial" pitchFamily="34" charset="0"/>
                          <a:ea typeface="宋体" pitchFamily="2" charset="-122"/>
                          <a:cs typeface="Arial" pitchFamily="34" charset="0"/>
                        </a:rPr>
                        <a:t>FCD</a:t>
                      </a:r>
                      <a:r>
                        <a:rPr lang="zh-CN" altLang="en-US" sz="1400" b="1" kern="1200" dirty="0">
                          <a:solidFill>
                            <a:schemeClr val="tx1"/>
                          </a:solidFill>
                          <a:latin typeface="Arial" pitchFamily="34" charset="0"/>
                          <a:ea typeface="宋体" pitchFamily="2" charset="-122"/>
                          <a:cs typeface="Arial" pitchFamily="34" charset="0"/>
                        </a:rPr>
                        <a:t>）</a:t>
                      </a:r>
                      <a:endParaRPr lang="en-US" altLang="zh-CN" sz="1400" b="1" kern="1200" dirty="0">
                        <a:solidFill>
                          <a:schemeClr val="tx1"/>
                        </a:solidFill>
                        <a:latin typeface="Arial" pitchFamily="34" charset="0"/>
                        <a:ea typeface="宋体" pitchFamily="2" charset="-122"/>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Commercial Operation</a:t>
                      </a:r>
                      <a:endParaRPr lang="zh-CN" altLang="en-US" sz="1400" b="1" kern="1200" dirty="0">
                        <a:solidFill>
                          <a:schemeClr val="tx1"/>
                        </a:solidFill>
                        <a:latin typeface="Arial" pitchFamily="34" charset="0"/>
                        <a:ea typeface="宋体" pitchFamily="2" charset="-122"/>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518366">
                <a:tc rowSpan="4">
                  <a:txBody>
                    <a:bodyPr/>
                    <a:lstStyle/>
                    <a:p>
                      <a:pPr marL="0" algn="l" defTabSz="914400" rtl="0" eaLnBrk="1" latinLnBrk="0" hangingPunct="1"/>
                      <a:r>
                        <a:rPr lang="en-US" altLang="zh-CN" sz="1400" b="1" kern="1200" dirty="0">
                          <a:solidFill>
                            <a:schemeClr val="dk1"/>
                          </a:solidFill>
                          <a:latin typeface="Arial" pitchFamily="34" charset="0"/>
                          <a:ea typeface="+mn-ea"/>
                          <a:cs typeface="Arial" pitchFamily="34" charset="0"/>
                        </a:rPr>
                        <a:t>FUQING</a:t>
                      </a:r>
                      <a:endParaRPr lang="zh-CN" altLang="en-US" sz="1400" b="1"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CNP1000</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21</a:t>
                      </a:r>
                      <a:r>
                        <a:rPr lang="en-US" altLang="zh-CN" sz="1400" dirty="0">
                          <a:latin typeface="Arial" pitchFamily="34" charset="0"/>
                          <a:cs typeface="Arial" pitchFamily="34" charset="0"/>
                        </a:rPr>
                        <a:t>-11-2008</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22</a:t>
                      </a:r>
                      <a:r>
                        <a:rPr lang="en-US" altLang="zh-CN" sz="1400" dirty="0">
                          <a:latin typeface="Arial" pitchFamily="34" charset="0"/>
                          <a:cs typeface="Arial" pitchFamily="34" charset="0"/>
                        </a:rPr>
                        <a:t>-12-2014</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518366">
                <a:tc vMerge="1">
                  <a:txBody>
                    <a:bodyPr/>
                    <a:lstStyle/>
                    <a:p>
                      <a:pPr marL="0" algn="l" defTabSz="914400" rtl="0" eaLnBrk="1" latinLnBrk="0" hangingPunct="1"/>
                      <a:endParaRPr lang="zh-CN" altLang="en-US" sz="1400" b="1" kern="1200" dirty="0">
                        <a:solidFill>
                          <a:schemeClr val="dk1"/>
                        </a:solidFill>
                        <a:latin typeface="Arial" pitchFamily="34" charset="0"/>
                        <a:ea typeface="+mn-ea"/>
                        <a:cs typeface="Arial" pitchFamily="34" charset="0"/>
                      </a:endParaRPr>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2</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F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17-06-2009</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06-08-2015</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92314">
                <a:tc vMerge="1">
                  <a:txBody>
                    <a:bodyPr/>
                    <a:lstStyle/>
                    <a:p>
                      <a:pPr marL="0" algn="l" defTabSz="914400" rtl="0" eaLnBrk="1" latinLnBrk="0" hangingPunct="1"/>
                      <a:endParaRPr lang="zh-CN" altLang="en-US" sz="1400" b="1" kern="1200" dirty="0">
                        <a:solidFill>
                          <a:schemeClr val="dk1"/>
                        </a:solidFill>
                        <a:latin typeface="Arial" pitchFamily="34" charset="0"/>
                        <a:ea typeface="+mn-ea"/>
                        <a:cs typeface="Arial" pitchFamily="34" charset="0"/>
                      </a:endParaRPr>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3</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31-12-2010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24-10-2016</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92314">
                <a:tc vMerge="1">
                  <a:txBody>
                    <a:bodyPr/>
                    <a:lstStyle/>
                    <a:p>
                      <a:pPr marL="0" algn="l" defTabSz="914400" rtl="0" eaLnBrk="1" latinLnBrk="0" hangingPunct="1"/>
                      <a:endParaRPr lang="zh-CN" altLang="en-US" sz="1400" b="1" kern="1200" dirty="0">
                        <a:solidFill>
                          <a:schemeClr val="dk1"/>
                        </a:solidFill>
                        <a:latin typeface="Arial" pitchFamily="34" charset="0"/>
                        <a:ea typeface="+mn-ea"/>
                        <a:cs typeface="Arial" pitchFamily="34" charset="0"/>
                      </a:endParaRPr>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4</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17-11-2012</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17-09-2017</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89331">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FANGJIASHAN</a:t>
                      </a:r>
                      <a:endParaRPr lang="zh-CN" altLang="en-US" sz="1400" b="1"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b="1"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CNP1000</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26</a:t>
                      </a:r>
                      <a:r>
                        <a:rPr lang="en-US" altLang="zh-CN" sz="1400" dirty="0">
                          <a:latin typeface="Arial" pitchFamily="34" charset="0"/>
                          <a:cs typeface="Arial" pitchFamily="34" charset="0"/>
                        </a:rPr>
                        <a:t>-12-2008</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04</a:t>
                      </a:r>
                      <a:r>
                        <a:rPr lang="en-US" altLang="zh-CN" sz="1400" dirty="0">
                          <a:latin typeface="Arial" pitchFamily="34" charset="0"/>
                          <a:cs typeface="Arial" pitchFamily="34" charset="0"/>
                        </a:rPr>
                        <a:t>-11-2014</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455339">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2</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17</a:t>
                      </a:r>
                      <a:r>
                        <a:rPr lang="en-US" altLang="zh-CN" sz="1400" dirty="0">
                          <a:latin typeface="Arial" pitchFamily="34" charset="0"/>
                          <a:cs typeface="Arial" pitchFamily="34" charset="0"/>
                        </a:rPr>
                        <a:t>-07-2009</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12</a:t>
                      </a:r>
                      <a:r>
                        <a:rPr lang="en-US" altLang="zh-CN" sz="1400" dirty="0">
                          <a:latin typeface="Arial" pitchFamily="34" charset="0"/>
                          <a:cs typeface="Arial" pitchFamily="34" charset="0"/>
                        </a:rPr>
                        <a:t>-02-2015</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518366">
                <a:tc rowSpan="2">
                  <a:txBody>
                    <a:bodyPr/>
                    <a:lstStyle/>
                    <a:p>
                      <a:pPr marL="0" algn="l" defTabSz="914400" rtl="0" eaLnBrk="1" latinLnBrk="0" hangingPunct="1"/>
                      <a:r>
                        <a:rPr lang="en-US" altLang="zh-CN" sz="1400" b="1" kern="1200" dirty="0">
                          <a:solidFill>
                            <a:schemeClr val="dk1"/>
                          </a:solidFill>
                          <a:latin typeface="Arial" pitchFamily="34" charset="0"/>
                          <a:ea typeface="+mn-ea"/>
                          <a:cs typeface="Arial" pitchFamily="34" charset="0"/>
                        </a:rPr>
                        <a:t>CHANGJIANG</a:t>
                      </a:r>
                      <a:endParaRPr lang="zh-CN" altLang="en-US" sz="1400" b="1"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CP600</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 650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25-04-2010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07-11-2015</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55339">
                <a:tc vMerge="1">
                  <a:txBody>
                    <a:bodyPr/>
                    <a:lstStyle/>
                    <a:p>
                      <a:pPr marL="0" algn="l" defTabSz="914400" rtl="0" eaLnBrk="1" latinLnBrk="0" hangingPunct="1"/>
                      <a:endParaRPr lang="zh-CN" altLang="en-US" sz="1400" b="1" kern="1200" dirty="0">
                        <a:solidFill>
                          <a:schemeClr val="dk1"/>
                        </a:solidFill>
                        <a:latin typeface="Arial" pitchFamily="34" charset="0"/>
                        <a:ea typeface="+mn-ea"/>
                        <a:cs typeface="Arial" pitchFamily="34" charset="0"/>
                      </a:endParaRPr>
                    </a:p>
                  </a:txBody>
                  <a:tcPr marL="91429" marR="91429"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2</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 650</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17-07-2009</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12-02-2015</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7316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dk1"/>
                          </a:solidFill>
                          <a:latin typeface="Arial" pitchFamily="34" charset="0"/>
                          <a:ea typeface="+mn-ea"/>
                          <a:cs typeface="Arial" pitchFamily="34" charset="0"/>
                        </a:rPr>
                        <a:t>SANMEN</a:t>
                      </a:r>
                      <a:endParaRPr lang="zh-CN" altLang="en-US" sz="1400" b="1"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baseline="0" dirty="0">
                        <a:solidFill>
                          <a:schemeClr val="dk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baseline="0" dirty="0">
                          <a:solidFill>
                            <a:srgbClr val="FF0000"/>
                          </a:solidFill>
                          <a:latin typeface="Arial" pitchFamily="34" charset="0"/>
                          <a:ea typeface="+mn-ea"/>
                          <a:cs typeface="Arial" pitchFamily="34" charset="0"/>
                        </a:rPr>
                        <a:t>Unit 2</a:t>
                      </a:r>
                      <a:endParaRPr lang="zh-CN" altLang="en-US" sz="1400" kern="1200" dirty="0">
                        <a:solidFill>
                          <a:srgbClr val="FF0000"/>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AP1000</a:t>
                      </a:r>
                      <a:endParaRPr lang="zh-CN" altLang="en-US"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1250</a:t>
                      </a: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Arial" pitchFamily="34" charset="0"/>
                          <a:ea typeface="+mn-ea"/>
                          <a:cs typeface="Arial" pitchFamily="34" charset="0"/>
                        </a:rPr>
                        <a:t>19</a:t>
                      </a:r>
                      <a:r>
                        <a:rPr lang="en-US" altLang="zh-CN" sz="1400" dirty="0">
                          <a:latin typeface="Arial" pitchFamily="34" charset="0"/>
                          <a:cs typeface="Arial" pitchFamily="34" charset="0"/>
                        </a:rPr>
                        <a:t>-04-2009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400" kern="1200" dirty="0">
                        <a:solidFill>
                          <a:schemeClr val="dk1"/>
                        </a:solidFill>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kern="1200" dirty="0">
                          <a:solidFill>
                            <a:schemeClr val="dk1"/>
                          </a:solidFill>
                          <a:latin typeface="Arial" pitchFamily="34" charset="0"/>
                          <a:ea typeface="+mn-ea"/>
                          <a:cs typeface="Arial" pitchFamily="34" charset="0"/>
                        </a:rPr>
                        <a:t>15-12-2009</a:t>
                      </a:r>
                      <a:endParaRPr lang="zh-CN" altLang="en-US" sz="1400"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30-0-2018</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kern="1200" dirty="0">
                        <a:solidFill>
                          <a:srgbClr val="FF0000"/>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rgbClr val="FF0000"/>
                          </a:solidFill>
                          <a:latin typeface="Arial" pitchFamily="34" charset="0"/>
                          <a:ea typeface="+mn-ea"/>
                          <a:cs typeface="Arial" pitchFamily="34" charset="0"/>
                        </a:rPr>
                        <a:t>24-08-2018</a:t>
                      </a: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328784">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TOTAL</a:t>
                      </a:r>
                      <a:endParaRPr lang="zh-CN" altLang="en-US" sz="1400" b="1" kern="1200" dirty="0">
                        <a:solidFill>
                          <a:schemeClr val="dk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21 units</a:t>
                      </a: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kern="1200" baseline="0" dirty="0">
                          <a:solidFill>
                            <a:schemeClr val="tx1"/>
                          </a:solidFill>
                          <a:latin typeface="Arial" pitchFamily="34" charset="0"/>
                          <a:ea typeface="+mn-ea"/>
                          <a:cs typeface="Arial" pitchFamily="34" charset="0"/>
                        </a:rPr>
                        <a:t>19.03 </a:t>
                      </a:r>
                      <a:r>
                        <a:rPr lang="en-US" altLang="zh-CN" sz="1400" b="1" kern="1200" dirty="0" err="1">
                          <a:solidFill>
                            <a:schemeClr val="tx1"/>
                          </a:solidFill>
                          <a:latin typeface="Arial" pitchFamily="34" charset="0"/>
                          <a:ea typeface="+mn-ea"/>
                          <a:cs typeface="Arial" pitchFamily="34" charset="0"/>
                        </a:rPr>
                        <a:t>Gwe</a:t>
                      </a:r>
                      <a:endParaRPr lang="en-US" altLang="zh-CN" sz="1400" b="1" kern="1200" dirty="0">
                        <a:solidFill>
                          <a:schemeClr val="tx1"/>
                        </a:solidFill>
                        <a:latin typeface="Arial" pitchFamily="34" charset="0"/>
                        <a:ea typeface="+mn-ea"/>
                        <a:cs typeface="Arial" pitchFamily="34" charset="0"/>
                      </a:endParaRPr>
                    </a:p>
                  </a:txBody>
                  <a:tcPr marL="91426" marR="91426" marT="45734" marB="4573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dirty="0"/>
                    </a:p>
                  </a:txBody>
                  <a:tcPr/>
                </a:tc>
                <a:tc hMerge="1">
                  <a:txBody>
                    <a:bodyPr/>
                    <a:lstStyle/>
                    <a:p>
                      <a:endParaRPr lang="zh-CN" dirty="0"/>
                    </a:p>
                  </a:txBody>
                  <a:tcPr/>
                </a:tc>
                <a:tc hMerge="1">
                  <a:txBody>
                    <a:bodyPr/>
                    <a:lstStyle/>
                    <a:p>
                      <a:endParaRPr lang="zh-CN"/>
                    </a:p>
                  </a:txBody>
                  <a:tcPr/>
                </a:tc>
                <a:extLst>
                  <a:ext uri="{0D108BD9-81ED-4DB2-BD59-A6C34878D82A}">
                    <a16:rowId xmlns:a16="http://schemas.microsoft.com/office/drawing/2014/main" val="10010"/>
                  </a:ext>
                </a:extLst>
              </a:tr>
            </a:tbl>
          </a:graphicData>
        </a:graphic>
      </p:graphicFrame>
      <p:sp>
        <p:nvSpPr>
          <p:cNvPr id="23610" name="TextBox 1"/>
          <p:cNvSpPr txBox="1">
            <a:spLocks noChangeArrowheads="1"/>
          </p:cNvSpPr>
          <p:nvPr/>
        </p:nvSpPr>
        <p:spPr bwMode="auto">
          <a:xfrm>
            <a:off x="539750" y="908050"/>
            <a:ext cx="453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b="1">
                <a:solidFill>
                  <a:srgbClr val="C00000"/>
                </a:solidFill>
                <a:cs typeface="Arial" panose="020B0604020202020204" pitchFamily="34" charset="0"/>
              </a:rPr>
              <a:t>NPPs in Operation of CNNC</a:t>
            </a:r>
            <a:endParaRPr kumimoji="1" lang="zh-CN" altLang="en-US" sz="2000" b="1">
              <a:solidFill>
                <a:srgbClr val="C00000"/>
              </a:solidFill>
              <a:cs typeface="Arial" panose="020B0604020202020204" pitchFamily="34" charset="0"/>
            </a:endParaRPr>
          </a:p>
        </p:txBody>
      </p:sp>
      <p:sp>
        <p:nvSpPr>
          <p:cNvPr id="23611" name="矩形 1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539750" y="884238"/>
            <a:ext cx="756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b="1" dirty="0">
                <a:solidFill>
                  <a:srgbClr val="C00000"/>
                </a:solidFill>
                <a:cs typeface="Arial" panose="020B0604020202020204" pitchFamily="34" charset="0"/>
              </a:rPr>
              <a:t>NPPs Under Construction of CNNC (4 units, 4.99 </a:t>
            </a:r>
            <a:r>
              <a:rPr kumimoji="1" lang="en-US" altLang="zh-CN" sz="2000" b="1" dirty="0" err="1">
                <a:solidFill>
                  <a:srgbClr val="C00000"/>
                </a:solidFill>
                <a:cs typeface="Arial" panose="020B0604020202020204" pitchFamily="34" charset="0"/>
              </a:rPr>
              <a:t>GWe</a:t>
            </a:r>
            <a:r>
              <a:rPr kumimoji="1" lang="en-US" altLang="zh-CN" sz="2000" b="1" dirty="0">
                <a:solidFill>
                  <a:srgbClr val="C00000"/>
                </a:solidFill>
                <a:cs typeface="Arial" panose="020B0604020202020204" pitchFamily="34" charset="0"/>
              </a:rPr>
              <a:t> ) </a:t>
            </a:r>
            <a:endParaRPr kumimoji="1" lang="zh-CN" altLang="en-US" sz="2000" b="1" dirty="0">
              <a:solidFill>
                <a:srgbClr val="C00000"/>
              </a:solidFill>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608062532"/>
              </p:ext>
            </p:extLst>
          </p:nvPr>
        </p:nvGraphicFramePr>
        <p:xfrm>
          <a:off x="539750" y="1989138"/>
          <a:ext cx="8207376" cy="2627810"/>
        </p:xfrm>
        <a:graphic>
          <a:graphicData uri="http://schemas.openxmlformats.org/drawingml/2006/table">
            <a:tbl>
              <a:tblPr firstRow="1" bandRow="1">
                <a:tableStyleId>{5C22544A-7EE6-4342-B048-85BDC9FD1C3A}</a:tableStyleId>
              </a:tblPr>
              <a:tblGrid>
                <a:gridCol w="1830319">
                  <a:extLst>
                    <a:ext uri="{9D8B030D-6E8A-4147-A177-3AD203B41FA5}">
                      <a16:colId xmlns:a16="http://schemas.microsoft.com/office/drawing/2014/main" val="20000"/>
                    </a:ext>
                  </a:extLst>
                </a:gridCol>
                <a:gridCol w="1579033">
                  <a:extLst>
                    <a:ext uri="{9D8B030D-6E8A-4147-A177-3AD203B41FA5}">
                      <a16:colId xmlns:a16="http://schemas.microsoft.com/office/drawing/2014/main" val="20001"/>
                    </a:ext>
                  </a:extLst>
                </a:gridCol>
                <a:gridCol w="1515074">
                  <a:extLst>
                    <a:ext uri="{9D8B030D-6E8A-4147-A177-3AD203B41FA5}">
                      <a16:colId xmlns:a16="http://schemas.microsoft.com/office/drawing/2014/main" val="20002"/>
                    </a:ext>
                  </a:extLst>
                </a:gridCol>
                <a:gridCol w="1641475">
                  <a:extLst>
                    <a:ext uri="{9D8B030D-6E8A-4147-A177-3AD203B41FA5}">
                      <a16:colId xmlns:a16="http://schemas.microsoft.com/office/drawing/2014/main" val="20003"/>
                    </a:ext>
                  </a:extLst>
                </a:gridCol>
                <a:gridCol w="1641475">
                  <a:extLst>
                    <a:ext uri="{9D8B030D-6E8A-4147-A177-3AD203B41FA5}">
                      <a16:colId xmlns:a16="http://schemas.microsoft.com/office/drawing/2014/main" val="20004"/>
                    </a:ext>
                  </a:extLst>
                </a:gridCol>
              </a:tblGrid>
              <a:tr h="575840">
                <a:tc gridSpan="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kern="1200" baseline="0" dirty="0">
                          <a:solidFill>
                            <a:schemeClr val="tx1"/>
                          </a:solidFill>
                          <a:latin typeface="Arial" pitchFamily="34" charset="0"/>
                          <a:ea typeface="宋体" pitchFamily="2" charset="-122"/>
                          <a:cs typeface="Arial" pitchFamily="34" charset="0"/>
                        </a:rPr>
                        <a:t>Nuclear Power Plant under Construction</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rgbClr val="92D050"/>
                    </a:solidFill>
                  </a:tcPr>
                </a:tc>
                <a:tc hMerge="1">
                  <a:txBody>
                    <a:bodyPr/>
                    <a:lstStyle/>
                    <a:p>
                      <a:endParaRPr lang="zh-CN"/>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tx1"/>
                          </a:solidFill>
                          <a:latin typeface="Arial" pitchFamily="34" charset="0"/>
                          <a:ea typeface="宋体" pitchFamily="2" charset="-122"/>
                          <a:cs typeface="Arial" pitchFamily="34" charset="0"/>
                        </a:rPr>
                        <a:t>Type</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Rated Power</a:t>
                      </a:r>
                    </a:p>
                    <a:p>
                      <a:pPr algn="ctr"/>
                      <a:r>
                        <a:rPr lang="en-US" altLang="zh-CN" sz="1400" b="1" kern="1200" dirty="0">
                          <a:solidFill>
                            <a:schemeClr val="tx1"/>
                          </a:solidFill>
                          <a:latin typeface="Arial" pitchFamily="34" charset="0"/>
                          <a:ea typeface="宋体" pitchFamily="2" charset="-122"/>
                          <a:cs typeface="Arial" pitchFamily="34" charset="0"/>
                        </a:rPr>
                        <a:t>(</a:t>
                      </a:r>
                      <a:r>
                        <a:rPr lang="en-US" altLang="zh-CN" sz="1400" b="1" kern="1200" dirty="0" err="1">
                          <a:solidFill>
                            <a:schemeClr val="tx1"/>
                          </a:solidFill>
                          <a:latin typeface="Arial" pitchFamily="34" charset="0"/>
                          <a:ea typeface="宋体" pitchFamily="2" charset="-122"/>
                          <a:cs typeface="Arial" pitchFamily="34" charset="0"/>
                        </a:rPr>
                        <a:t>MWe</a:t>
                      </a:r>
                      <a:r>
                        <a:rPr lang="en-US" altLang="zh-CN" sz="1400" b="1" kern="1200" dirty="0">
                          <a:solidFill>
                            <a:schemeClr val="tx1"/>
                          </a:solidFill>
                          <a:latin typeface="Arial" pitchFamily="34" charset="0"/>
                          <a:ea typeface="宋体" pitchFamily="2" charset="-122"/>
                          <a:cs typeface="Arial" pitchFamily="34" charset="0"/>
                        </a:rPr>
                        <a:t>)</a:t>
                      </a:r>
                      <a:endParaRPr lang="zh-CN" altLang="en-US" sz="1400" b="1" kern="1200" dirty="0">
                        <a:solidFill>
                          <a:schemeClr val="tx1"/>
                        </a:solidFill>
                        <a:latin typeface="Arial" pitchFamily="34" charset="0"/>
                        <a:ea typeface="宋体" pitchFamily="2" charset="-122"/>
                        <a:cs typeface="Arial" pitchFamily="34" charset="0"/>
                      </a:endParaRPr>
                    </a:p>
                  </a:txBody>
                  <a:tcPr marL="91415" marR="91415" marT="45706" marB="45706">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Construction</a:t>
                      </a:r>
                    </a:p>
                    <a:p>
                      <a:pPr algn="ctr"/>
                      <a:r>
                        <a:rPr lang="zh-CN" altLang="en-US" sz="1400" b="1" kern="1200" dirty="0">
                          <a:solidFill>
                            <a:schemeClr val="tx1"/>
                          </a:solidFill>
                          <a:latin typeface="Arial" pitchFamily="34" charset="0"/>
                          <a:ea typeface="宋体" pitchFamily="2" charset="-122"/>
                          <a:cs typeface="Arial" pitchFamily="34" charset="0"/>
                        </a:rPr>
                        <a:t>（</a:t>
                      </a:r>
                      <a:r>
                        <a:rPr lang="en-US" altLang="zh-CN" sz="1400" b="1" kern="1200" dirty="0">
                          <a:solidFill>
                            <a:schemeClr val="tx1"/>
                          </a:solidFill>
                          <a:latin typeface="Arial" pitchFamily="34" charset="0"/>
                          <a:ea typeface="宋体" pitchFamily="2" charset="-122"/>
                          <a:cs typeface="Arial" pitchFamily="34" charset="0"/>
                        </a:rPr>
                        <a:t>FCD</a:t>
                      </a:r>
                      <a:r>
                        <a:rPr lang="zh-CN" altLang="en-US" sz="1400" b="1" kern="1200" dirty="0">
                          <a:solidFill>
                            <a:schemeClr val="tx1"/>
                          </a:solidFill>
                          <a:latin typeface="Arial" pitchFamily="34" charset="0"/>
                          <a:ea typeface="宋体" pitchFamily="2" charset="-122"/>
                          <a:cs typeface="Arial" pitchFamily="34" charset="0"/>
                        </a:rPr>
                        <a:t>）</a:t>
                      </a:r>
                      <a:endParaRPr lang="en-US" altLang="zh-CN" sz="1400" b="1" kern="1200" dirty="0">
                        <a:solidFill>
                          <a:schemeClr val="tx1"/>
                        </a:solidFill>
                        <a:latin typeface="Arial" pitchFamily="34" charset="0"/>
                        <a:ea typeface="宋体" pitchFamily="2" charset="-122"/>
                        <a:cs typeface="Arial" pitchFamily="34" charset="0"/>
                      </a:endParaRPr>
                    </a:p>
                  </a:txBody>
                  <a:tcPr marL="91415" marR="91415" marT="45706" marB="45706">
                    <a:solidFill>
                      <a:srgbClr val="92D050"/>
                    </a:solidFill>
                  </a:tcPr>
                </a:tc>
                <a:extLst>
                  <a:ext uri="{0D108BD9-81ED-4DB2-BD59-A6C34878D82A}">
                    <a16:rowId xmlns:a16="http://schemas.microsoft.com/office/drawing/2014/main" val="10000"/>
                  </a:ext>
                </a:extLst>
              </a:tr>
              <a:tr h="314123">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FUQING</a:t>
                      </a:r>
                      <a:r>
                        <a:rPr lang="en-US" altLang="zh-CN" sz="1400" b="1" kern="1200" baseline="0" dirty="0">
                          <a:solidFill>
                            <a:schemeClr val="dk1"/>
                          </a:solidFill>
                          <a:latin typeface="Arial" pitchFamily="34" charset="0"/>
                          <a:ea typeface="+mn-ea"/>
                          <a:cs typeface="Arial" pitchFamily="34" charset="0"/>
                        </a:rPr>
                        <a:t> </a:t>
                      </a:r>
                      <a:endParaRPr lang="zh-CN" altLang="en-US" sz="1400" b="1"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5</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HPR1000</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1×1150</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07</a:t>
                      </a:r>
                      <a:r>
                        <a:rPr lang="en-US" altLang="zh-CN" sz="1400" dirty="0">
                          <a:latin typeface="Arial" pitchFamily="34" charset="0"/>
                          <a:cs typeface="Arial" pitchFamily="34" charset="0"/>
                        </a:rPr>
                        <a:t>-05-2015</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extLst>
                  <a:ext uri="{0D108BD9-81ED-4DB2-BD59-A6C34878D82A}">
                    <a16:rowId xmlns:a16="http://schemas.microsoft.com/office/drawing/2014/main" val="10001"/>
                  </a:ext>
                </a:extLst>
              </a:tr>
              <a:tr h="314123">
                <a:tc vMerge="1">
                  <a:txBody>
                    <a:bodyPr/>
                    <a:lstStyle/>
                    <a:p>
                      <a:endParaRPr lang="zh-CN"/>
                    </a:p>
                  </a:txBody>
                  <a:tcPr marL="91425" marR="91425" marT="45724" marB="45724">
                    <a:solidFill>
                      <a:srgbClr val="EAF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6</a:t>
                      </a:r>
                      <a:endParaRPr lang="zh-CN" altLang="en-US" sz="1400" kern="1200" dirty="0">
                        <a:solidFill>
                          <a:schemeClr val="dk1"/>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tc vMerge="1">
                  <a:txBody>
                    <a:bodyPr/>
                    <a:lstStyle/>
                    <a:p>
                      <a:endParaRPr lang="zh-CN"/>
                    </a:p>
                  </a:txBody>
                  <a:tcPr marL="91430" marR="91430" marT="45714" marB="45714">
                    <a:solidFill>
                      <a:srgbClr val="EAF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1×1087</a:t>
                      </a:r>
                      <a:endParaRPr lang="zh-CN" altLang="en-US" sz="1400" kern="1200" dirty="0">
                        <a:solidFill>
                          <a:schemeClr val="dk1"/>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22-12-2015</a:t>
                      </a:r>
                      <a:endParaRPr lang="zh-CN" altLang="en-US" sz="1400" kern="1200" dirty="0">
                        <a:solidFill>
                          <a:schemeClr val="dk1"/>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extLst>
                  <a:ext uri="{0D108BD9-81ED-4DB2-BD59-A6C34878D82A}">
                    <a16:rowId xmlns:a16="http://schemas.microsoft.com/office/drawing/2014/main" val="10002"/>
                  </a:ext>
                </a:extLst>
              </a:tr>
              <a:tr h="314123">
                <a:tc row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TIANWAN</a:t>
                      </a:r>
                      <a:endParaRPr lang="zh-CN" altLang="en-US" sz="1400" b="1"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extLst>
                  <a:ext uri="{0D108BD9-81ED-4DB2-BD59-A6C34878D82A}">
                    <a16:rowId xmlns:a16="http://schemas.microsoft.com/office/drawing/2014/main" val="10003"/>
                  </a:ext>
                </a:extLst>
              </a:tr>
              <a:tr h="304736">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5</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CNP-1000</a:t>
                      </a:r>
                      <a:endParaRPr lang="zh-CN"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27</a:t>
                      </a:r>
                      <a:r>
                        <a:rPr lang="en-US" altLang="zh-CN" sz="1400" dirty="0">
                          <a:latin typeface="Arial" pitchFamily="34" charset="0"/>
                          <a:cs typeface="Arial" pitchFamily="34" charset="0"/>
                        </a:rPr>
                        <a:t>-12-2015</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extLst>
                  <a:ext uri="{0D108BD9-81ED-4DB2-BD59-A6C34878D82A}">
                    <a16:rowId xmlns:a16="http://schemas.microsoft.com/office/drawing/2014/main" val="10004"/>
                  </a:ext>
                </a:extLst>
              </a:tr>
              <a:tr h="336961">
                <a:tc vMerge="1">
                  <a:txBody>
                    <a:bodyPr/>
                    <a:lstStyle/>
                    <a:p>
                      <a:endParaRPr lang="zh-CN"/>
                    </a:p>
                  </a:txBody>
                  <a:tcPr marL="91425" marR="91425" marT="45724" marB="45724">
                    <a:solidFill>
                      <a:srgbClr val="EAF5F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6</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CNP-1000</a:t>
                      </a:r>
                      <a:endParaRPr lang="zh-CN" altLang="zh-CN"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1080</a:t>
                      </a:r>
                      <a:endParaRPr lang="zh-CN"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07-09-2016</a:t>
                      </a:r>
                      <a:endParaRPr lang="zh-CN" altLang="en-US" sz="1400"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extLst>
                  <a:ext uri="{0D108BD9-81ED-4DB2-BD59-A6C34878D82A}">
                    <a16:rowId xmlns:a16="http://schemas.microsoft.com/office/drawing/2014/main" val="10005"/>
                  </a:ext>
                </a:extLst>
              </a:tr>
              <a:tr h="46786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XIAPU</a:t>
                      </a:r>
                      <a:endParaRPr lang="zh-CN" altLang="en-US" sz="1400" b="1" kern="1200" dirty="0">
                        <a:solidFill>
                          <a:schemeClr val="dk1"/>
                        </a:solidFill>
                        <a:latin typeface="Arial" pitchFamily="34" charset="0"/>
                        <a:ea typeface="+mn-ea"/>
                        <a:cs typeface="Arial" pitchFamily="34" charset="0"/>
                      </a:endParaRPr>
                    </a:p>
                  </a:txBody>
                  <a:tcPr marL="91415" marR="91415" marT="45706" marB="4570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200" dirty="0">
                          <a:solidFill>
                            <a:schemeClr val="dk1"/>
                          </a:solidFill>
                          <a:latin typeface="Arial" pitchFamily="34" charset="0"/>
                          <a:ea typeface="+mn-ea"/>
                          <a:cs typeface="Arial" pitchFamily="34" charset="0"/>
                        </a:rPr>
                        <a:t>Unit1</a:t>
                      </a:r>
                    </a:p>
                  </a:txBody>
                  <a:tcPr marL="91420" marR="91420" marT="45696" marB="4569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200" dirty="0">
                          <a:solidFill>
                            <a:srgbClr val="FF0000"/>
                          </a:solidFill>
                          <a:latin typeface="Arial" pitchFamily="34" charset="0"/>
                          <a:ea typeface="+mn-ea"/>
                          <a:cs typeface="Arial" pitchFamily="34" charset="0"/>
                        </a:rPr>
                        <a:t>Faster Reactor</a:t>
                      </a:r>
                      <a:endParaRPr lang="zh-CN" altLang="en-US" sz="1400" b="0" kern="1200" dirty="0">
                        <a:solidFill>
                          <a:srgbClr val="FF0000"/>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200" dirty="0">
                          <a:solidFill>
                            <a:schemeClr val="dk1"/>
                          </a:solidFill>
                          <a:latin typeface="Arial" pitchFamily="34" charset="0"/>
                          <a:ea typeface="+mn-ea"/>
                          <a:cs typeface="Arial" pitchFamily="34" charset="0"/>
                        </a:rPr>
                        <a:t>600</a:t>
                      </a:r>
                      <a:endParaRPr lang="zh-CN" altLang="en-US" sz="1400" b="0" kern="1200" dirty="0">
                        <a:solidFill>
                          <a:schemeClr val="dk1"/>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kern="1200" dirty="0">
                          <a:solidFill>
                            <a:schemeClr val="dk1"/>
                          </a:solidFill>
                          <a:latin typeface="Arial" pitchFamily="34" charset="0"/>
                          <a:ea typeface="+mn-ea"/>
                          <a:cs typeface="Arial" pitchFamily="34" charset="0"/>
                        </a:rPr>
                        <a:t>09-02-2018</a:t>
                      </a:r>
                      <a:endParaRPr lang="zh-CN" altLang="en-US" sz="1400" b="0" kern="1200" dirty="0">
                        <a:solidFill>
                          <a:schemeClr val="dk1"/>
                        </a:solidFill>
                        <a:latin typeface="Arial" pitchFamily="34" charset="0"/>
                        <a:ea typeface="+mn-ea"/>
                        <a:cs typeface="Arial" pitchFamily="34" charset="0"/>
                      </a:endParaRPr>
                    </a:p>
                  </a:txBody>
                  <a:tcPr marL="91420" marR="91420" marT="45696" marB="45696">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
        <p:nvSpPr>
          <p:cNvPr id="25649" name="矩形 1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488024117"/>
              </p:ext>
            </p:extLst>
          </p:nvPr>
        </p:nvGraphicFramePr>
        <p:xfrm>
          <a:off x="539552" y="4653136"/>
          <a:ext cx="8209160" cy="518160"/>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656432">
                  <a:extLst>
                    <a:ext uri="{9D8B030D-6E8A-4147-A177-3AD203B41FA5}">
                      <a16:colId xmlns:a16="http://schemas.microsoft.com/office/drawing/2014/main" val="20004"/>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dk1"/>
                          </a:solidFill>
                          <a:latin typeface="Arial" pitchFamily="34" charset="0"/>
                          <a:ea typeface="+mn-ea"/>
                          <a:cs typeface="Arial" pitchFamily="34" charset="0"/>
                        </a:rPr>
                        <a:t>TOTAL</a:t>
                      </a:r>
                      <a:endParaRPr lang="zh-CN" altLang="en-US" sz="1400" b="1" kern="1200" dirty="0">
                        <a:solidFill>
                          <a:schemeClr val="dk1"/>
                        </a:solidFill>
                        <a:latin typeface="Arial" pitchFamily="34" charset="0"/>
                        <a:ea typeface="+mn-ea"/>
                        <a:cs typeface="Arial" pitchFamily="34" charset="0"/>
                      </a:endParaRPr>
                    </a:p>
                    <a:p>
                      <a:endParaRPr lang="zh-CN" alt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dk1"/>
                          </a:solidFill>
                          <a:latin typeface="Arial" pitchFamily="34" charset="0"/>
                          <a:ea typeface="+mn-ea"/>
                          <a:cs typeface="Arial" pitchFamily="34" charset="0"/>
                        </a:rPr>
                        <a:t>4 units</a:t>
                      </a:r>
                    </a:p>
                    <a:p>
                      <a:endParaRPr lang="zh-CN" altLang="en-US" sz="1400" dirty="0"/>
                    </a:p>
                  </a:txBody>
                  <a:tcPr/>
                </a:tc>
                <a:tc>
                  <a:txBody>
                    <a:bodyPr/>
                    <a:lstStyle/>
                    <a:p>
                      <a:endParaRPr lang="zh-CN" altLang="en-US"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kern="1200" dirty="0">
                          <a:solidFill>
                            <a:schemeClr val="dk1"/>
                          </a:solidFill>
                          <a:latin typeface="Arial" pitchFamily="34" charset="0"/>
                          <a:ea typeface="+mn-ea"/>
                          <a:cs typeface="Arial" pitchFamily="34" charset="0"/>
                        </a:rPr>
                        <a:t>4.99 </a:t>
                      </a:r>
                      <a:r>
                        <a:rPr lang="en-US" altLang="zh-CN" sz="1400" b="1" kern="1200" dirty="0" err="1">
                          <a:solidFill>
                            <a:schemeClr val="dk1"/>
                          </a:solidFill>
                          <a:latin typeface="Arial" pitchFamily="34" charset="0"/>
                          <a:ea typeface="+mn-ea"/>
                          <a:cs typeface="Arial" pitchFamily="34" charset="0"/>
                        </a:rPr>
                        <a:t>Gwe</a:t>
                      </a:r>
                      <a:endParaRPr lang="zh-CN" altLang="en-US" sz="1400" b="1" kern="1200" dirty="0">
                        <a:solidFill>
                          <a:schemeClr val="dk1"/>
                        </a:solidFill>
                        <a:latin typeface="Arial" pitchFamily="34" charset="0"/>
                        <a:ea typeface="+mn-ea"/>
                        <a:cs typeface="Arial" pitchFamily="34" charset="0"/>
                      </a:endParaRPr>
                    </a:p>
                    <a:p>
                      <a:endParaRPr lang="zh-CN" altLang="en-US" sz="1400" dirty="0"/>
                    </a:p>
                  </a:txBody>
                  <a:tcPr/>
                </a:tc>
                <a:tc>
                  <a:txBody>
                    <a:bodyPr/>
                    <a:lstStyle/>
                    <a:p>
                      <a:endParaRPr lang="zh-CN" altLang="en-US" dirty="0"/>
                    </a:p>
                  </a:txBody>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463550" y="908050"/>
            <a:ext cx="857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400" b="1">
                <a:solidFill>
                  <a:srgbClr val="C00000"/>
                </a:solidFill>
                <a:cs typeface="Arial" panose="020B0604020202020204" pitchFamily="34" charset="0"/>
              </a:rPr>
              <a:t>A complete nuclear fuel cycle chain</a:t>
            </a:r>
            <a:endParaRPr kumimoji="1" lang="zh-CN" altLang="en-US" sz="2400" b="1">
              <a:solidFill>
                <a:srgbClr val="C00000"/>
              </a:solidFill>
              <a:cs typeface="Arial" panose="020B0604020202020204" pitchFamily="34" charset="0"/>
            </a:endParaRP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738981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矩形 3"/>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文本框 9"/>
          <p:cNvSpPr>
            <a:spLocks noChangeArrowheads="1"/>
          </p:cNvSpPr>
          <p:nvPr/>
        </p:nvSpPr>
        <p:spPr bwMode="auto">
          <a:xfrm>
            <a:off x="739775" y="1363663"/>
            <a:ext cx="743267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3"/>
              </a:buBlip>
              <a:defRPr kumimoji="1" sz="3200">
                <a:solidFill>
                  <a:schemeClr val="tx1"/>
                </a:solidFill>
                <a:latin typeface="Times New Roman" pitchFamily="18" charset="0"/>
                <a:ea typeface="华文中宋" pitchFamily="2" charset="-122"/>
              </a:defRPr>
            </a:lvl1pPr>
            <a:lvl2pPr marL="742950" indent="-285750">
              <a:spcBef>
                <a:spcPct val="20000"/>
              </a:spcBef>
              <a:buBlip>
                <a:blip r:embed="rId4"/>
              </a:buBlip>
              <a:defRPr sz="2800" b="1">
                <a:solidFill>
                  <a:schemeClr val="tx1"/>
                </a:solidFill>
                <a:latin typeface="Arial" pitchFamily="34" charset="0"/>
                <a:ea typeface="宋体" pitchFamily="2" charset="-122"/>
              </a:defRPr>
            </a:lvl2pPr>
            <a:lvl3pPr marL="1143000" indent="-228600">
              <a:spcBef>
                <a:spcPct val="20000"/>
              </a:spcBef>
              <a:buBlip>
                <a:blip r:embed="rId5"/>
              </a:buBlip>
              <a:defRPr sz="2400" b="1">
                <a:solidFill>
                  <a:schemeClr val="tx1"/>
                </a:solidFill>
                <a:latin typeface="Arial" pitchFamily="34" charset="0"/>
                <a:ea typeface="宋体" pitchFamily="2" charset="-122"/>
              </a:defRPr>
            </a:lvl3pPr>
            <a:lvl4pPr marL="1600200" indent="-228600">
              <a:spcBef>
                <a:spcPct val="20000"/>
              </a:spcBef>
              <a:buBlip>
                <a:blip r:embed="rId6"/>
              </a:buBlip>
              <a:defRPr sz="2000" b="1">
                <a:solidFill>
                  <a:schemeClr val="tx1"/>
                </a:solidFill>
                <a:latin typeface="Arial" pitchFamily="34" charset="0"/>
                <a:ea typeface="宋体" pitchFamily="2" charset="-122"/>
              </a:defRPr>
            </a:lvl4pPr>
            <a:lvl5pPr marL="2057400" indent="-228600">
              <a:spcBef>
                <a:spcPct val="20000"/>
              </a:spcBef>
              <a:buChar char="»"/>
              <a:defRPr sz="2000" b="1">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b="1">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b="1">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b="1">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b="1">
                <a:solidFill>
                  <a:schemeClr val="tx1"/>
                </a:solidFill>
                <a:latin typeface="Arial" pitchFamily="34" charset="0"/>
                <a:ea typeface="宋体" pitchFamily="2" charset="-122"/>
              </a:defRPr>
            </a:lvl9pPr>
          </a:lstStyle>
          <a:p>
            <a:pPr marL="285750" indent="-285750" algn="just" eaLnBrk="1" hangingPunct="1">
              <a:lnSpc>
                <a:spcPct val="150000"/>
              </a:lnSpc>
              <a:spcBef>
                <a:spcPct val="0"/>
              </a:spcBef>
              <a:buClr>
                <a:schemeClr val="tx1"/>
              </a:buClr>
              <a:buFont typeface="Wingdings" pitchFamily="2" charset="2"/>
              <a:buChar char="p"/>
              <a:defRPr/>
            </a:pPr>
            <a:r>
              <a:rPr kumimoji="0" lang="en-US" altLang="zh-CN" sz="1800" b="1" dirty="0">
                <a:latin typeface="+mj-lt"/>
                <a:ea typeface="宋体" pitchFamily="2" charset="-122"/>
                <a:sym typeface="Arial" charset="0"/>
              </a:rPr>
              <a:t>Uranium </a:t>
            </a:r>
            <a:r>
              <a:rPr kumimoji="0" lang="en-US" altLang="zh-CN" sz="1800" b="1" dirty="0">
                <a:latin typeface="+mj-lt"/>
                <a:ea typeface="宋体" pitchFamily="2" charset="-122"/>
              </a:rPr>
              <a:t>mining and metallurgy</a:t>
            </a:r>
            <a:r>
              <a:rPr kumimoji="0" lang="zh-CN" altLang="en-US" sz="1800" b="1" dirty="0">
                <a:latin typeface="+mj-lt"/>
                <a:ea typeface="宋体" pitchFamily="2" charset="-122"/>
              </a:rPr>
              <a:t>，</a:t>
            </a:r>
            <a:r>
              <a:rPr kumimoji="0" lang="en-US" altLang="zh-CN" sz="1800" b="1" dirty="0">
                <a:latin typeface="+mj-lt"/>
                <a:ea typeface="宋体" pitchFamily="2" charset="-122"/>
              </a:rPr>
              <a:t> </a:t>
            </a:r>
            <a:r>
              <a:rPr kumimoji="0" lang="en-US" altLang="zh-CN" sz="1800" b="1" dirty="0">
                <a:latin typeface="+mj-lt"/>
                <a:ea typeface="宋体" pitchFamily="2" charset="-122"/>
                <a:sym typeface="Arial" charset="0"/>
              </a:rPr>
              <a:t>Conversion and Enrichment </a:t>
            </a:r>
            <a:endParaRPr kumimoji="0" lang="zh-CN" altLang="en-US" sz="1800" b="1" dirty="0">
              <a:latin typeface="+mj-lt"/>
              <a:ea typeface="宋体" pitchFamily="2" charset="-122"/>
              <a:sym typeface="Arial" charset="0"/>
            </a:endParaRPr>
          </a:p>
          <a:p>
            <a:pPr marL="285750" indent="-285750" algn="just" eaLnBrk="1" hangingPunct="1">
              <a:lnSpc>
                <a:spcPct val="150000"/>
              </a:lnSpc>
              <a:spcBef>
                <a:spcPct val="0"/>
              </a:spcBef>
              <a:buFont typeface="Wingdings" pitchFamily="2" charset="2"/>
              <a:buChar char="p"/>
              <a:defRPr/>
            </a:pPr>
            <a:r>
              <a:rPr kumimoji="0" lang="en-US" altLang="zh-CN" sz="1800" b="1" dirty="0">
                <a:latin typeface="+mj-lt"/>
                <a:ea typeface="宋体" pitchFamily="2" charset="-122"/>
                <a:sym typeface="Arial" pitchFamily="34" charset="0"/>
              </a:rPr>
              <a:t>Nuclear Fuel Manufacturing  </a:t>
            </a:r>
          </a:p>
          <a:p>
            <a:pPr lvl="1" algn="just" eaLnBrk="1" hangingPunct="1">
              <a:lnSpc>
                <a:spcPct val="150000"/>
              </a:lnSpc>
              <a:spcBef>
                <a:spcPct val="0"/>
              </a:spcBef>
              <a:buClr>
                <a:schemeClr val="hlink"/>
              </a:buClr>
              <a:buFont typeface="Arial" pitchFamily="34" charset="0"/>
              <a:buChar char="•"/>
              <a:defRPr/>
            </a:pPr>
            <a:r>
              <a:rPr lang="en-US" altLang="zh-CN" sz="1800" dirty="0">
                <a:latin typeface="+mj-lt"/>
                <a:sym typeface="Arial" pitchFamily="34" charset="0"/>
              </a:rPr>
              <a:t>Complete nuclear fuel manufacturing system.</a:t>
            </a:r>
          </a:p>
          <a:p>
            <a:pPr lvl="1" algn="just" eaLnBrk="1" hangingPunct="1">
              <a:lnSpc>
                <a:spcPct val="150000"/>
              </a:lnSpc>
              <a:spcBef>
                <a:spcPct val="0"/>
              </a:spcBef>
              <a:buClr>
                <a:schemeClr val="hlink"/>
              </a:buClr>
              <a:buFont typeface="Arial" pitchFamily="34" charset="0"/>
              <a:buChar char="•"/>
              <a:defRPr/>
            </a:pPr>
            <a:r>
              <a:rPr lang="en-US" altLang="zh-CN" sz="1800" dirty="0">
                <a:latin typeface="+mj-lt"/>
                <a:sym typeface="Arial" pitchFamily="34" charset="0"/>
              </a:rPr>
              <a:t>Most major types of fuel in the world.</a:t>
            </a:r>
          </a:p>
          <a:p>
            <a:pPr marL="285750" indent="-285750" algn="just" eaLnBrk="1" hangingPunct="1">
              <a:lnSpc>
                <a:spcPct val="150000"/>
              </a:lnSpc>
              <a:spcBef>
                <a:spcPct val="0"/>
              </a:spcBef>
              <a:buFont typeface="Wingdings" pitchFamily="2" charset="2"/>
              <a:buChar char="p"/>
              <a:defRPr/>
            </a:pPr>
            <a:r>
              <a:rPr kumimoji="0" lang="en-US" altLang="zh-CN" sz="1800" b="1" dirty="0">
                <a:latin typeface="+mj-lt"/>
                <a:ea typeface="宋体" pitchFamily="2" charset="-122"/>
                <a:sym typeface="Arial" pitchFamily="34" charset="0"/>
              </a:rPr>
              <a:t> CF series fuel</a:t>
            </a:r>
          </a:p>
          <a:p>
            <a:pPr marL="285750" indent="-285750" algn="just" eaLnBrk="1" hangingPunct="1">
              <a:lnSpc>
                <a:spcPct val="150000"/>
              </a:lnSpc>
              <a:spcBef>
                <a:spcPct val="0"/>
              </a:spcBef>
              <a:buFont typeface="Wingdings" pitchFamily="2" charset="2"/>
              <a:buChar char="p"/>
              <a:defRPr/>
            </a:pPr>
            <a:r>
              <a:rPr kumimoji="0" lang="en-US" altLang="zh-CN" sz="1800" b="1" dirty="0">
                <a:latin typeface="+mj-lt"/>
                <a:ea typeface="宋体" pitchFamily="2" charset="-122"/>
                <a:sym typeface="Arial" pitchFamily="34" charset="0"/>
              </a:rPr>
              <a:t> Life-cycle nuclear fuel supply of new NPPs </a:t>
            </a:r>
          </a:p>
        </p:txBody>
      </p:sp>
      <p:pic>
        <p:nvPicPr>
          <p:cNvPr id="29699" name="Picture 4" descr="C:\Users\lenovo\Desktop\812厂发来资料\杨路\杨路\拉棒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4400550"/>
            <a:ext cx="2500312"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7" descr="C:\Users\lenovo\Desktop\812厂发来资料\新建文件夹\骨架电焊机器人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5050" y="4416425"/>
            <a:ext cx="25114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Users\lenovo\Desktop\2014.11.04-南非交流ppt素材\n4254834.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7763" y="4391025"/>
            <a:ext cx="2362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矩形 11"/>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
        <p:nvSpPr>
          <p:cNvPr id="29703" name="TextBox 3"/>
          <p:cNvSpPr txBox="1">
            <a:spLocks noChangeArrowheads="1"/>
          </p:cNvSpPr>
          <p:nvPr/>
        </p:nvSpPr>
        <p:spPr bwMode="auto">
          <a:xfrm>
            <a:off x="463550" y="908050"/>
            <a:ext cx="8572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400" b="1">
                <a:solidFill>
                  <a:srgbClr val="C00000"/>
                </a:solidFill>
                <a:cs typeface="Arial" panose="020B0604020202020204" pitchFamily="34" charset="0"/>
              </a:rPr>
              <a:t>A complete nuclear fuel cycle chain</a:t>
            </a:r>
            <a:endParaRPr kumimoji="1" lang="zh-CN" altLang="en-US" sz="2400" b="1">
              <a:solidFill>
                <a:srgbClr val="C00000"/>
              </a:solidFill>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84213" y="1357313"/>
            <a:ext cx="800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algn="just" eaLnBrk="1" hangingPunct="1">
              <a:defRPr/>
            </a:pPr>
            <a:r>
              <a:rPr lang="en-US" altLang="zh-CN" sz="1800" dirty="0">
                <a:solidFill>
                  <a:schemeClr val="tx1"/>
                </a:solidFill>
                <a:latin typeface="+mj-lt"/>
              </a:rPr>
              <a:t>The</a:t>
            </a:r>
            <a:r>
              <a:rPr lang="en-US" altLang="zh-CN" sz="1800" dirty="0">
                <a:solidFill>
                  <a:schemeClr val="tx1"/>
                </a:solidFill>
              </a:rPr>
              <a:t> </a:t>
            </a:r>
            <a:r>
              <a:rPr lang="en-US" altLang="zh-CN" sz="1800" dirty="0">
                <a:solidFill>
                  <a:schemeClr val="tx1"/>
                </a:solidFill>
                <a:latin typeface="+mj-lt"/>
              </a:rPr>
              <a:t>quality of nuclear fuel elements has reached the international advanced. Different types of nuclear fuels are supplied for all the NPPs in operation in China.</a:t>
            </a:r>
            <a:endParaRPr lang="zh-CN" altLang="en-US" sz="1800" dirty="0">
              <a:solidFill>
                <a:schemeClr val="tx1"/>
              </a:solidFill>
              <a:latin typeface="+mj-lt"/>
            </a:endParaRPr>
          </a:p>
        </p:txBody>
      </p:sp>
      <p:pic>
        <p:nvPicPr>
          <p:cNvPr id="3" name="Picture 2"/>
          <p:cNvPicPr>
            <a:picLocks noChangeAspect="1" noChangeArrowheads="1"/>
          </p:cNvPicPr>
          <p:nvPr/>
        </p:nvPicPr>
        <p:blipFill>
          <a:blip r:embed="rId3" cstate="print"/>
          <a:srcRect t="5738" b="19503"/>
          <a:stretch>
            <a:fillRect/>
          </a:stretch>
        </p:blipFill>
        <p:spPr bwMode="auto">
          <a:xfrm>
            <a:off x="857224" y="2420318"/>
            <a:ext cx="2071702" cy="1500198"/>
          </a:xfrm>
          <a:prstGeom prst="rect">
            <a:avLst/>
          </a:prstGeom>
          <a:ln>
            <a:noFill/>
          </a:ln>
          <a:effectLst>
            <a:softEdge rad="112500"/>
          </a:effectLst>
        </p:spPr>
      </p:pic>
      <p:pic>
        <p:nvPicPr>
          <p:cNvPr id="4" name="Picture 3"/>
          <p:cNvPicPr>
            <a:picLocks noChangeAspect="1" noChangeArrowheads="1"/>
          </p:cNvPicPr>
          <p:nvPr/>
        </p:nvPicPr>
        <p:blipFill>
          <a:blip r:embed="rId4" cstate="print"/>
          <a:srcRect l="6977" t="10746" r="11628" b="10299"/>
          <a:stretch>
            <a:fillRect/>
          </a:stretch>
        </p:blipFill>
        <p:spPr bwMode="auto">
          <a:xfrm>
            <a:off x="3357554" y="2348880"/>
            <a:ext cx="2500330" cy="1643074"/>
          </a:xfrm>
          <a:prstGeom prst="rect">
            <a:avLst/>
          </a:prstGeom>
          <a:ln>
            <a:noFill/>
          </a:ln>
          <a:effectLst>
            <a:softEdge rad="112500"/>
          </a:effectLst>
        </p:spPr>
      </p:pic>
      <p:graphicFrame>
        <p:nvGraphicFramePr>
          <p:cNvPr id="5" name="表格 4"/>
          <p:cNvGraphicFramePr>
            <a:graphicFrameLocks noGrp="1"/>
          </p:cNvGraphicFramePr>
          <p:nvPr/>
        </p:nvGraphicFramePr>
        <p:xfrm>
          <a:off x="1042988" y="4106863"/>
          <a:ext cx="7000875" cy="2274888"/>
        </p:xfrm>
        <a:graphic>
          <a:graphicData uri="http://schemas.openxmlformats.org/drawingml/2006/table">
            <a:tbl>
              <a:tblPr/>
              <a:tblGrid>
                <a:gridCol w="1857375">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274358">
                <a:tc>
                  <a:txBody>
                    <a:bodyPr/>
                    <a:lstStyle/>
                    <a:p>
                      <a:pPr algn="ctr">
                        <a:spcBef>
                          <a:spcPts val="600"/>
                        </a:spcBef>
                        <a:spcAft>
                          <a:spcPts val="600"/>
                        </a:spcAft>
                      </a:pPr>
                      <a:r>
                        <a:rPr lang="en-US" sz="1800" b="1" kern="100" dirty="0">
                          <a:solidFill>
                            <a:schemeClr val="bg1"/>
                          </a:solidFill>
                          <a:latin typeface="+mj-lt"/>
                          <a:ea typeface="宋体"/>
                          <a:cs typeface="Times New Roman"/>
                        </a:rPr>
                        <a:t>Type</a:t>
                      </a:r>
                      <a:endParaRPr lang="zh-CN" sz="1400" b="1" kern="100" dirty="0">
                        <a:solidFill>
                          <a:schemeClr val="bg1"/>
                        </a:solidFill>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366FF"/>
                    </a:solidFill>
                  </a:tcPr>
                </a:tc>
                <a:tc>
                  <a:txBody>
                    <a:bodyPr/>
                    <a:lstStyle/>
                    <a:p>
                      <a:pPr algn="ctr">
                        <a:spcBef>
                          <a:spcPts val="600"/>
                        </a:spcBef>
                        <a:spcAft>
                          <a:spcPts val="600"/>
                        </a:spcAft>
                      </a:pPr>
                      <a:r>
                        <a:rPr lang="en-US" sz="1800" b="1" kern="100" dirty="0">
                          <a:solidFill>
                            <a:schemeClr val="bg1"/>
                          </a:solidFill>
                          <a:latin typeface="+mj-lt"/>
                          <a:ea typeface="宋体"/>
                          <a:cs typeface="Times New Roman"/>
                        </a:rPr>
                        <a:t>Nuclear Power Plant</a:t>
                      </a:r>
                      <a:endParaRPr lang="zh-CN" sz="1400" b="1" kern="100" dirty="0">
                        <a:solidFill>
                          <a:schemeClr val="bg1"/>
                        </a:solidFill>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366FF"/>
                    </a:solidFill>
                  </a:tcPr>
                </a:tc>
                <a:extLst>
                  <a:ext uri="{0D108BD9-81ED-4DB2-BD59-A6C34878D82A}">
                    <a16:rowId xmlns:a16="http://schemas.microsoft.com/office/drawing/2014/main" val="10000"/>
                  </a:ext>
                </a:extLst>
              </a:tr>
              <a:tr h="285790">
                <a:tc>
                  <a:txBody>
                    <a:bodyPr/>
                    <a:lstStyle/>
                    <a:p>
                      <a:pPr algn="just">
                        <a:spcBef>
                          <a:spcPts val="600"/>
                        </a:spcBef>
                        <a:spcAft>
                          <a:spcPts val="600"/>
                        </a:spcAft>
                      </a:pPr>
                      <a:r>
                        <a:rPr lang="en-US" sz="1800" b="1" kern="100" dirty="0">
                          <a:latin typeface="+mj-lt"/>
                          <a:ea typeface="宋体"/>
                          <a:cs typeface="Times New Roman"/>
                        </a:rPr>
                        <a:t>300MWe NPP</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err="1">
                          <a:latin typeface="+mj-lt"/>
                          <a:ea typeface="宋体"/>
                          <a:cs typeface="Times New Roman"/>
                        </a:rPr>
                        <a:t>Qinshan</a:t>
                      </a:r>
                      <a:r>
                        <a:rPr lang="en-US" sz="1800" b="1" kern="100" dirty="0">
                          <a:latin typeface="+mj-lt"/>
                          <a:ea typeface="宋体"/>
                          <a:cs typeface="Times New Roman"/>
                        </a:rPr>
                        <a:t> Phase I</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5790">
                <a:tc>
                  <a:txBody>
                    <a:bodyPr/>
                    <a:lstStyle/>
                    <a:p>
                      <a:pPr algn="just">
                        <a:spcBef>
                          <a:spcPts val="600"/>
                        </a:spcBef>
                        <a:spcAft>
                          <a:spcPts val="600"/>
                        </a:spcAft>
                      </a:pPr>
                      <a:r>
                        <a:rPr lang="en-US" sz="1800" b="1" kern="100" dirty="0">
                          <a:latin typeface="+mj-lt"/>
                          <a:ea typeface="宋体"/>
                          <a:cs typeface="Times New Roman"/>
                        </a:rPr>
                        <a:t>AFA3G</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a:latin typeface="+mj-lt"/>
                          <a:ea typeface="宋体"/>
                          <a:cs typeface="Times New Roman"/>
                        </a:rPr>
                        <a:t>Qinshan Phase II, Guangdong </a:t>
                      </a:r>
                      <a:r>
                        <a:rPr lang="en-US" sz="1800" b="1" kern="100" dirty="0" err="1">
                          <a:latin typeface="+mj-lt"/>
                          <a:ea typeface="宋体"/>
                          <a:cs typeface="Times New Roman"/>
                        </a:rPr>
                        <a:t>Daya</a:t>
                      </a:r>
                      <a:r>
                        <a:rPr lang="en-US" sz="1800" b="1" kern="100" dirty="0">
                          <a:latin typeface="+mj-lt"/>
                          <a:ea typeface="宋体"/>
                          <a:cs typeface="Times New Roman"/>
                        </a:rPr>
                        <a:t> Bay NPP</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5790">
                <a:tc>
                  <a:txBody>
                    <a:bodyPr/>
                    <a:lstStyle/>
                    <a:p>
                      <a:pPr algn="just">
                        <a:spcBef>
                          <a:spcPts val="600"/>
                        </a:spcBef>
                        <a:spcAft>
                          <a:spcPts val="600"/>
                        </a:spcAft>
                      </a:pPr>
                      <a:r>
                        <a:rPr lang="en-US" sz="1800" b="1" kern="100" dirty="0">
                          <a:latin typeface="+mj-lt"/>
                          <a:ea typeface="宋体"/>
                          <a:cs typeface="Times New Roman"/>
                        </a:rPr>
                        <a:t>VVER-1000</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err="1">
                          <a:latin typeface="+mj-lt"/>
                          <a:ea typeface="宋体"/>
                          <a:cs typeface="Times New Roman"/>
                        </a:rPr>
                        <a:t>Tianwan</a:t>
                      </a:r>
                      <a:r>
                        <a:rPr lang="en-US" sz="1800" b="1" kern="100" dirty="0">
                          <a:latin typeface="+mj-lt"/>
                          <a:ea typeface="宋体"/>
                          <a:cs typeface="Times New Roman"/>
                        </a:rPr>
                        <a:t> NPP</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5790">
                <a:tc>
                  <a:txBody>
                    <a:bodyPr/>
                    <a:lstStyle/>
                    <a:p>
                      <a:pPr algn="just">
                        <a:spcBef>
                          <a:spcPts val="600"/>
                        </a:spcBef>
                        <a:spcAft>
                          <a:spcPts val="600"/>
                        </a:spcAft>
                      </a:pPr>
                      <a:r>
                        <a:rPr lang="en-US" sz="1800" b="1" kern="100" dirty="0">
                          <a:latin typeface="+mj-lt"/>
                          <a:ea typeface="宋体"/>
                          <a:cs typeface="Times New Roman"/>
                        </a:rPr>
                        <a:t>PHWR</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a:latin typeface="+mj-lt"/>
                          <a:ea typeface="宋体"/>
                          <a:cs typeface="Times New Roman"/>
                        </a:rPr>
                        <a:t>Qinshan Phase III</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5790">
                <a:tc>
                  <a:txBody>
                    <a:bodyPr/>
                    <a:lstStyle/>
                    <a:p>
                      <a:pPr algn="just">
                        <a:spcBef>
                          <a:spcPts val="600"/>
                        </a:spcBef>
                        <a:spcAft>
                          <a:spcPts val="600"/>
                        </a:spcAft>
                      </a:pPr>
                      <a:r>
                        <a:rPr lang="en-US" sz="1800" b="1" kern="100" dirty="0">
                          <a:latin typeface="+mj-lt"/>
                          <a:ea typeface="宋体"/>
                          <a:cs typeface="Times New Roman"/>
                        </a:rPr>
                        <a:t>AP1000</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err="1">
                          <a:latin typeface="+mj-lt"/>
                          <a:ea typeface="宋体"/>
                          <a:cs typeface="Times New Roman"/>
                        </a:rPr>
                        <a:t>Sanmen</a:t>
                      </a:r>
                      <a:r>
                        <a:rPr lang="en-US" sz="1800" b="1" kern="100" dirty="0">
                          <a:latin typeface="+mj-lt"/>
                          <a:ea typeface="宋体"/>
                          <a:cs typeface="Times New Roman"/>
                        </a:rPr>
                        <a:t> NPP and </a:t>
                      </a:r>
                      <a:r>
                        <a:rPr lang="en-US" sz="1800" b="1" kern="100" dirty="0" err="1">
                          <a:latin typeface="+mj-lt"/>
                          <a:ea typeface="宋体"/>
                          <a:cs typeface="Times New Roman"/>
                        </a:rPr>
                        <a:t>Haiyang</a:t>
                      </a:r>
                      <a:r>
                        <a:rPr lang="en-US" sz="1800" b="1" kern="100" dirty="0">
                          <a:latin typeface="+mj-lt"/>
                          <a:ea typeface="宋体"/>
                          <a:cs typeface="Times New Roman"/>
                        </a:rPr>
                        <a:t> NPP</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5790">
                <a:tc>
                  <a:txBody>
                    <a:bodyPr/>
                    <a:lstStyle/>
                    <a:p>
                      <a:pPr algn="just">
                        <a:spcBef>
                          <a:spcPts val="600"/>
                        </a:spcBef>
                        <a:spcAft>
                          <a:spcPts val="600"/>
                        </a:spcAft>
                      </a:pPr>
                      <a:r>
                        <a:rPr lang="en-US" sz="1800" b="1" kern="100" dirty="0">
                          <a:latin typeface="+mj-lt"/>
                          <a:ea typeface="宋体"/>
                          <a:cs typeface="Times New Roman"/>
                        </a:rPr>
                        <a:t>HTGR</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err="1">
                          <a:latin typeface="+mj-lt"/>
                          <a:ea typeface="宋体"/>
                          <a:cs typeface="Times New Roman"/>
                        </a:rPr>
                        <a:t>Shidaowan</a:t>
                      </a:r>
                      <a:r>
                        <a:rPr lang="en-US" sz="1800" b="1" kern="100" dirty="0">
                          <a:latin typeface="+mj-lt"/>
                          <a:ea typeface="宋体"/>
                          <a:cs typeface="Times New Roman"/>
                        </a:rPr>
                        <a:t> NPP</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5790">
                <a:tc>
                  <a:txBody>
                    <a:bodyPr/>
                    <a:lstStyle/>
                    <a:p>
                      <a:pPr algn="just">
                        <a:spcBef>
                          <a:spcPts val="600"/>
                        </a:spcBef>
                        <a:spcAft>
                          <a:spcPts val="600"/>
                        </a:spcAft>
                      </a:pPr>
                      <a:r>
                        <a:rPr lang="en-US" sz="1800" b="1" kern="100" dirty="0">
                          <a:latin typeface="+mj-lt"/>
                          <a:ea typeface="宋体"/>
                          <a:cs typeface="Times New Roman"/>
                        </a:rPr>
                        <a:t>CF3</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Bef>
                          <a:spcPts val="600"/>
                        </a:spcBef>
                        <a:spcAft>
                          <a:spcPts val="600"/>
                        </a:spcAft>
                      </a:pPr>
                      <a:r>
                        <a:rPr lang="en-US" sz="1800" b="1" kern="100" dirty="0" err="1">
                          <a:latin typeface="+mj-lt"/>
                          <a:ea typeface="宋体"/>
                          <a:cs typeface="Times New Roman"/>
                        </a:rPr>
                        <a:t>Fuqing</a:t>
                      </a:r>
                      <a:r>
                        <a:rPr lang="en-US" sz="1800" b="1" kern="100" dirty="0">
                          <a:latin typeface="+mj-lt"/>
                          <a:ea typeface="宋体"/>
                          <a:cs typeface="Times New Roman"/>
                        </a:rPr>
                        <a:t> NPP Unit 5&amp;6</a:t>
                      </a:r>
                      <a:endParaRPr lang="zh-CN" sz="1400" b="1" kern="100" dirty="0">
                        <a:latin typeface="+mj-lt"/>
                        <a:ea typeface="宋体"/>
                        <a:cs typeface="Times New Roman"/>
                      </a:endParaRPr>
                    </a:p>
                  </a:txBody>
                  <a:tcPr marL="68580" marR="6858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3826" name="矩形 7"/>
          <p:cNvSpPr>
            <a:spLocks noChangeArrowheads="1"/>
          </p:cNvSpPr>
          <p:nvPr/>
        </p:nvSpPr>
        <p:spPr bwMode="auto">
          <a:xfrm>
            <a:off x="477838" y="879475"/>
            <a:ext cx="258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en-US" altLang="zh-CN" sz="2000" b="1">
                <a:solidFill>
                  <a:srgbClr val="0070C0"/>
                </a:solidFill>
              </a:rPr>
              <a:t> Fuel Fabrication</a:t>
            </a:r>
            <a:endParaRPr lang="zh-CN" altLang="en-US" sz="2000" b="1">
              <a:solidFill>
                <a:srgbClr val="0070C0"/>
              </a:solidFill>
            </a:endParaRPr>
          </a:p>
        </p:txBody>
      </p:sp>
      <p:pic>
        <p:nvPicPr>
          <p:cNvPr id="7" name="Picture 35"/>
          <p:cNvPicPr>
            <a:picLocks noChangeAspect="1" noChangeArrowheads="1"/>
          </p:cNvPicPr>
          <p:nvPr/>
        </p:nvPicPr>
        <p:blipFill>
          <a:blip r:embed="rId5" cstate="print"/>
          <a:srcRect/>
          <a:stretch>
            <a:fillRect/>
          </a:stretch>
        </p:blipFill>
        <p:spPr bwMode="auto">
          <a:xfrm>
            <a:off x="6143636" y="2420318"/>
            <a:ext cx="2071702" cy="1571636"/>
          </a:xfrm>
          <a:prstGeom prst="rect">
            <a:avLst/>
          </a:prstGeom>
          <a:ln>
            <a:noFill/>
          </a:ln>
          <a:effectLst>
            <a:softEdge rad="112500"/>
          </a:effectLst>
        </p:spPr>
      </p:pic>
      <p:sp>
        <p:nvSpPr>
          <p:cNvPr id="33828" name="矩形 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1"/>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
        <p:nvSpPr>
          <p:cNvPr id="35843" name="矩形 2"/>
          <p:cNvSpPr>
            <a:spLocks noChangeArrowheads="1"/>
          </p:cNvSpPr>
          <p:nvPr/>
        </p:nvSpPr>
        <p:spPr bwMode="auto">
          <a:xfrm>
            <a:off x="611188" y="1049338"/>
            <a:ext cx="369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en-US" altLang="zh-CN" sz="2400" b="1">
                <a:solidFill>
                  <a:srgbClr val="0070C0"/>
                </a:solidFill>
              </a:rPr>
              <a:t> </a:t>
            </a:r>
            <a:r>
              <a:rPr lang="en-US" altLang="zh-CN" sz="2000" b="1">
                <a:solidFill>
                  <a:srgbClr val="0070C0"/>
                </a:solidFill>
              </a:rPr>
              <a:t>Spent Fuel Reprocessing</a:t>
            </a:r>
            <a:endParaRPr lang="zh-CN" altLang="en-US" sz="2400" b="1">
              <a:solidFill>
                <a:srgbClr val="0070C0"/>
              </a:solidFill>
            </a:endParaRPr>
          </a:p>
        </p:txBody>
      </p:sp>
      <p:sp>
        <p:nvSpPr>
          <p:cNvPr id="4" name="TextBox 3"/>
          <p:cNvSpPr txBox="1">
            <a:spLocks noChangeArrowheads="1"/>
          </p:cNvSpPr>
          <p:nvPr/>
        </p:nvSpPr>
        <p:spPr bwMode="auto">
          <a:xfrm>
            <a:off x="755650" y="1641475"/>
            <a:ext cx="774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algn="just" eaLnBrk="1" hangingPunct="1">
              <a:defRPr/>
            </a:pPr>
            <a:r>
              <a:rPr lang="en-US" altLang="zh-CN" sz="2000" dirty="0">
                <a:solidFill>
                  <a:schemeClr val="tx1"/>
                </a:solidFill>
                <a:latin typeface="+mj-lt"/>
              </a:rPr>
              <a:t>The pilot spent fuel reprocessing plant has been built up and a large nuclear spent fuel reprocessing plant is under planning.</a:t>
            </a:r>
            <a:endParaRPr lang="zh-CN" altLang="en-US" sz="2000" dirty="0">
              <a:solidFill>
                <a:schemeClr val="tx1"/>
              </a:solidFill>
              <a:latin typeface="+mj-lt"/>
            </a:endParaRPr>
          </a:p>
        </p:txBody>
      </p:sp>
      <p:pic>
        <p:nvPicPr>
          <p:cNvPr id="5" name="Picture 2" descr="H:\乏燃料后处理中试厂外景.jpg"/>
          <p:cNvPicPr>
            <a:picLocks noChangeAspect="1" noChangeArrowheads="1"/>
          </p:cNvPicPr>
          <p:nvPr/>
        </p:nvPicPr>
        <p:blipFill>
          <a:blip r:embed="rId3" cstate="print"/>
          <a:srcRect l="4024" t="6060" r="5453" b="9091"/>
          <a:stretch>
            <a:fillRect/>
          </a:stretch>
        </p:blipFill>
        <p:spPr bwMode="auto">
          <a:xfrm>
            <a:off x="871624" y="2708920"/>
            <a:ext cx="3557500" cy="2500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3" descr="H:\核环保工程.jpg"/>
          <p:cNvPicPr>
            <a:picLocks noChangeAspect="1" noChangeArrowheads="1"/>
          </p:cNvPicPr>
          <p:nvPr/>
        </p:nvPicPr>
        <p:blipFill>
          <a:blip r:embed="rId4" cstate="print"/>
          <a:srcRect/>
          <a:stretch>
            <a:fillRect/>
          </a:stretch>
        </p:blipFill>
        <p:spPr bwMode="auto">
          <a:xfrm>
            <a:off x="4857774" y="2797837"/>
            <a:ext cx="3214688" cy="2411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1" descr="蒸气发生器"/>
          <p:cNvSpPr>
            <a:spLocks noChangeArrowheads="1"/>
          </p:cNvSpPr>
          <p:nvPr/>
        </p:nvSpPr>
        <p:spPr bwMode="auto">
          <a:xfrm>
            <a:off x="4818063" y="5467350"/>
            <a:ext cx="3825875" cy="338138"/>
          </a:xfrm>
          <a:prstGeom prst="rect">
            <a:avLst/>
          </a:prstGeom>
          <a:noFill/>
          <a:ln w="9525" algn="ctr">
            <a:noFill/>
            <a:miter lim="800000"/>
          </a:ln>
        </p:spPr>
        <p:txBody>
          <a:bodyPr wrap="none">
            <a:spAutoFit/>
          </a:bodyPr>
          <a:lstStyle/>
          <a:p>
            <a:pPr>
              <a:defRPr/>
            </a:pPr>
            <a:r>
              <a:rPr lang="en-US" altLang="zh-CN" sz="1600" b="1" dirty="0">
                <a:solidFill>
                  <a:schemeClr val="tx1">
                    <a:lumMod val="65000"/>
                    <a:lumOff val="35000"/>
                  </a:schemeClr>
                </a:solidFill>
                <a:latin typeface="Arial" charset="0"/>
                <a:ea typeface="宋体" charset="-122"/>
                <a:cs typeface="Times New Roman" pitchFamily="18" charset="0"/>
              </a:rPr>
              <a:t>Storage Pool of Spent Fuel Assembly</a:t>
            </a:r>
          </a:p>
        </p:txBody>
      </p:sp>
      <p:sp>
        <p:nvSpPr>
          <p:cNvPr id="8" name="Rectangle 31" descr="蒸气发生器"/>
          <p:cNvSpPr>
            <a:spLocks noChangeArrowheads="1"/>
          </p:cNvSpPr>
          <p:nvPr/>
        </p:nvSpPr>
        <p:spPr bwMode="auto">
          <a:xfrm>
            <a:off x="971550" y="5467350"/>
            <a:ext cx="3551238" cy="338138"/>
          </a:xfrm>
          <a:prstGeom prst="rect">
            <a:avLst/>
          </a:prstGeom>
          <a:noFill/>
          <a:ln w="9525" algn="ctr">
            <a:noFill/>
            <a:miter lim="800000"/>
          </a:ln>
        </p:spPr>
        <p:txBody>
          <a:bodyPr wrap="none">
            <a:spAutoFit/>
          </a:bodyPr>
          <a:lstStyle/>
          <a:p>
            <a:pPr>
              <a:defRPr/>
            </a:pPr>
            <a:r>
              <a:rPr lang="en-US" altLang="zh-CN" sz="1600" b="1" dirty="0">
                <a:solidFill>
                  <a:schemeClr val="tx1">
                    <a:lumMod val="65000"/>
                    <a:lumOff val="35000"/>
                  </a:schemeClr>
                </a:solidFill>
                <a:latin typeface="Arial" charset="0"/>
                <a:ea typeface="宋体" charset="-122"/>
                <a:cs typeface="Times New Roman" pitchFamily="18" charset="0"/>
              </a:rPr>
              <a:t>Pilot spent fuel reprocessing plant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1"/>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pic>
        <p:nvPicPr>
          <p:cNvPr id="37891" name="Picture 2" descr="C:\Documents and Settings\XUJing\桌面\20140224120450625775.bmp"/>
          <p:cNvPicPr>
            <a:picLocks noChangeAspect="1" noChangeArrowheads="1"/>
          </p:cNvPicPr>
          <p:nvPr/>
        </p:nvPicPr>
        <p:blipFill>
          <a:blip r:embed="rId3">
            <a:extLst>
              <a:ext uri="{28A0092B-C50C-407E-A947-70E740481C1C}">
                <a14:useLocalDpi xmlns:a14="http://schemas.microsoft.com/office/drawing/2010/main" val="0"/>
              </a:ext>
            </a:extLst>
          </a:blip>
          <a:srcRect b="2237"/>
          <a:stretch>
            <a:fillRect/>
          </a:stretch>
        </p:blipFill>
        <p:spPr bwMode="auto">
          <a:xfrm>
            <a:off x="617538" y="2371725"/>
            <a:ext cx="413385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p:nvSpPr>
        <p:spPr bwMode="auto">
          <a:xfrm>
            <a:off x="500063" y="1309688"/>
            <a:ext cx="8501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algn="just" eaLnBrk="1" hangingPunct="1">
              <a:defRPr/>
            </a:pPr>
            <a:r>
              <a:rPr lang="en-US" altLang="zh-CN" sz="1800" b="0" dirty="0">
                <a:solidFill>
                  <a:schemeClr val="tx1"/>
                </a:solidFill>
                <a:latin typeface="+mj-lt"/>
              </a:rPr>
              <a:t>CNNC has sharpened its competitive edges in the fields of </a:t>
            </a:r>
            <a:r>
              <a:rPr lang="en-US" altLang="zh-CN" sz="1800" dirty="0">
                <a:solidFill>
                  <a:schemeClr val="tx1"/>
                </a:solidFill>
                <a:latin typeface="+mj-lt"/>
              </a:rPr>
              <a:t>isotope</a:t>
            </a:r>
            <a:r>
              <a:rPr lang="en-US" altLang="zh-CN" sz="1800" b="0" dirty="0">
                <a:solidFill>
                  <a:schemeClr val="tx1"/>
                </a:solidFill>
                <a:latin typeface="+mj-lt"/>
              </a:rPr>
              <a:t> and related products, </a:t>
            </a:r>
            <a:r>
              <a:rPr lang="en-US" altLang="zh-CN" sz="1800" dirty="0">
                <a:solidFill>
                  <a:schemeClr val="tx1"/>
                </a:solidFill>
                <a:latin typeface="+mj-lt"/>
              </a:rPr>
              <a:t>irradiation processing </a:t>
            </a:r>
            <a:r>
              <a:rPr lang="en-US" altLang="zh-CN" sz="1800" b="0" dirty="0">
                <a:solidFill>
                  <a:schemeClr val="tx1"/>
                </a:solidFill>
                <a:latin typeface="+mj-lt"/>
              </a:rPr>
              <a:t>and services and </a:t>
            </a:r>
            <a:r>
              <a:rPr lang="en-US" altLang="zh-CN" sz="1800" dirty="0">
                <a:solidFill>
                  <a:schemeClr val="tx1"/>
                </a:solidFill>
                <a:latin typeface="+mj-lt"/>
              </a:rPr>
              <a:t>ray application instrumentation</a:t>
            </a:r>
            <a:r>
              <a:rPr lang="en-US" altLang="zh-CN" sz="1800" b="0" dirty="0">
                <a:solidFill>
                  <a:schemeClr val="tx1"/>
                </a:solidFill>
                <a:latin typeface="+mj-lt"/>
              </a:rPr>
              <a:t>, and has fostered a group of key high-tech enterprises.</a:t>
            </a:r>
            <a:endParaRPr lang="zh-CN" altLang="en-US" sz="1800" b="0" dirty="0">
              <a:solidFill>
                <a:schemeClr val="tx1"/>
              </a:solidFill>
              <a:latin typeface="+mj-lt"/>
            </a:endParaRPr>
          </a:p>
        </p:txBody>
      </p:sp>
      <p:pic>
        <p:nvPicPr>
          <p:cNvPr id="37893" name="Picture 3" descr="C:\Documents and Settings\XUJing\桌面\20140224120621828236.bmp"/>
          <p:cNvPicPr>
            <a:picLocks noChangeAspect="1" noChangeArrowheads="1"/>
          </p:cNvPicPr>
          <p:nvPr/>
        </p:nvPicPr>
        <p:blipFill>
          <a:blip r:embed="rId4">
            <a:extLst>
              <a:ext uri="{28A0092B-C50C-407E-A947-70E740481C1C}">
                <a14:useLocalDpi xmlns:a14="http://schemas.microsoft.com/office/drawing/2010/main" val="0"/>
              </a:ext>
            </a:extLst>
          </a:blip>
          <a:srcRect l="41225" r="34595" b="55000"/>
          <a:stretch>
            <a:fillRect/>
          </a:stretch>
        </p:blipFill>
        <p:spPr bwMode="auto">
          <a:xfrm>
            <a:off x="7286625" y="3168650"/>
            <a:ext cx="1643063"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3" descr="C:\Documents and Settings\XUJing\桌面\20140224120621828236.bmp"/>
          <p:cNvPicPr>
            <a:picLocks noChangeAspect="1" noChangeArrowheads="1"/>
          </p:cNvPicPr>
          <p:nvPr/>
        </p:nvPicPr>
        <p:blipFill>
          <a:blip r:embed="rId4">
            <a:extLst>
              <a:ext uri="{28A0092B-C50C-407E-A947-70E740481C1C}">
                <a14:useLocalDpi xmlns:a14="http://schemas.microsoft.com/office/drawing/2010/main" val="0"/>
              </a:ext>
            </a:extLst>
          </a:blip>
          <a:srcRect l="71347" b="39999"/>
          <a:stretch>
            <a:fillRect/>
          </a:stretch>
        </p:blipFill>
        <p:spPr bwMode="auto">
          <a:xfrm>
            <a:off x="5043488" y="4029075"/>
            <a:ext cx="186213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Documents and Settings\XUJing\桌面\20140224120621828236.bmp"/>
          <p:cNvPicPr>
            <a:picLocks noChangeAspect="1" noChangeArrowheads="1"/>
          </p:cNvPicPr>
          <p:nvPr/>
        </p:nvPicPr>
        <p:blipFill>
          <a:blip r:embed="rId4">
            <a:extLst>
              <a:ext uri="{28A0092B-C50C-407E-A947-70E740481C1C}">
                <a14:useLocalDpi xmlns:a14="http://schemas.microsoft.com/office/drawing/2010/main" val="0"/>
              </a:ext>
            </a:extLst>
          </a:blip>
          <a:srcRect l="4778" t="50000" r="69832"/>
          <a:stretch>
            <a:fillRect/>
          </a:stretch>
        </p:blipFill>
        <p:spPr bwMode="auto">
          <a:xfrm>
            <a:off x="7215188" y="4003675"/>
            <a:ext cx="1651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3" descr="C:\Documents and Settings\XUJing\桌面\20140224120621828236.bmp"/>
          <p:cNvPicPr>
            <a:picLocks noChangeAspect="1" noChangeArrowheads="1"/>
          </p:cNvPicPr>
          <p:nvPr/>
        </p:nvPicPr>
        <p:blipFill>
          <a:blip r:embed="rId4">
            <a:extLst>
              <a:ext uri="{28A0092B-C50C-407E-A947-70E740481C1C}">
                <a14:useLocalDpi xmlns:a14="http://schemas.microsoft.com/office/drawing/2010/main" val="0"/>
              </a:ext>
            </a:extLst>
          </a:blip>
          <a:srcRect l="4778" r="63121" b="55000"/>
          <a:stretch>
            <a:fillRect/>
          </a:stretch>
        </p:blipFill>
        <p:spPr bwMode="auto">
          <a:xfrm>
            <a:off x="5000625" y="3167063"/>
            <a:ext cx="21812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矩形 8"/>
          <p:cNvSpPr>
            <a:spLocks noChangeArrowheads="1"/>
          </p:cNvSpPr>
          <p:nvPr/>
        </p:nvSpPr>
        <p:spPr bwMode="auto">
          <a:xfrm>
            <a:off x="323850" y="868363"/>
            <a:ext cx="5280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en-US" altLang="zh-CN" sz="2400" b="1">
                <a:solidFill>
                  <a:srgbClr val="C00000"/>
                </a:solidFill>
              </a:rPr>
              <a:t> Nuclear Technology Application</a:t>
            </a:r>
            <a:endParaRPr lang="zh-CN" altLang="en-US" sz="2400" b="1">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1"/>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
        <p:nvSpPr>
          <p:cNvPr id="10" name="TextBox 3"/>
          <p:cNvSpPr txBox="1">
            <a:spLocks noChangeArrowheads="1"/>
          </p:cNvSpPr>
          <p:nvPr/>
        </p:nvSpPr>
        <p:spPr bwMode="auto">
          <a:xfrm>
            <a:off x="623888" y="1520825"/>
            <a:ext cx="38909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algn="just" eaLnBrk="1" hangingPunct="1">
              <a:defRPr/>
            </a:pPr>
            <a:r>
              <a:rPr lang="en-US" altLang="zh-CN" sz="1800" b="0" dirty="0">
                <a:solidFill>
                  <a:schemeClr val="tx1"/>
                </a:solidFill>
                <a:latin typeface="+mj-lt"/>
              </a:rPr>
              <a:t>CNNC has developed a high level platform of basic scientific and technological research, and built up a R&amp;D system in a comprehensive range of specialties.</a:t>
            </a:r>
            <a:endParaRPr lang="zh-CN" altLang="en-US" sz="1800" dirty="0">
              <a:solidFill>
                <a:schemeClr val="tx1"/>
              </a:solidFill>
              <a:latin typeface="+mj-lt"/>
            </a:endParaRPr>
          </a:p>
        </p:txBody>
      </p:sp>
      <p:pic>
        <p:nvPicPr>
          <p:cNvPr id="11" name="Picture 2"/>
          <p:cNvPicPr>
            <a:picLocks noChangeAspect="1" noChangeArrowheads="1"/>
          </p:cNvPicPr>
          <p:nvPr/>
        </p:nvPicPr>
        <p:blipFill>
          <a:blip r:embed="rId3"/>
          <a:srcRect t="3571"/>
          <a:stretch>
            <a:fillRect/>
          </a:stretch>
        </p:blipFill>
        <p:spPr bwMode="auto">
          <a:xfrm>
            <a:off x="5208588" y="1341438"/>
            <a:ext cx="3225800" cy="1852612"/>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4"/>
          <a:srcRect/>
          <a:stretch>
            <a:fillRect/>
          </a:stretch>
        </p:blipFill>
        <p:spPr bwMode="auto">
          <a:xfrm>
            <a:off x="857250" y="3286125"/>
            <a:ext cx="3200400" cy="2643188"/>
          </a:xfrm>
          <a:prstGeom prst="rect">
            <a:avLst/>
          </a:prstGeom>
          <a:ln>
            <a:noFill/>
          </a:ln>
          <a:effectLst>
            <a:outerShdw blurRad="292100" dist="139700" dir="2700000" algn="tl" rotWithShape="0">
              <a:srgbClr val="333333">
                <a:alpha val="65000"/>
              </a:srgbClr>
            </a:outerShdw>
          </a:effectLst>
        </p:spPr>
      </p:pic>
      <p:sp>
        <p:nvSpPr>
          <p:cNvPr id="13" name="AutoShape 19"/>
          <p:cNvSpPr>
            <a:spLocks noChangeArrowheads="1"/>
          </p:cNvSpPr>
          <p:nvPr/>
        </p:nvSpPr>
        <p:spPr bwMode="gray">
          <a:xfrm>
            <a:off x="5219700" y="3227388"/>
            <a:ext cx="3000375" cy="571500"/>
          </a:xfrm>
          <a:prstGeom prst="roundRect">
            <a:avLst>
              <a:gd name="adj" fmla="val 8014"/>
            </a:avLst>
          </a:prstGeom>
          <a:noFill/>
          <a:ln w="9525">
            <a:noFill/>
            <a:round/>
          </a:ln>
        </p:spPr>
        <p:txBody>
          <a:bodyPr wrap="none" anchor="ctr"/>
          <a:lstStyle/>
          <a:p>
            <a:pPr>
              <a:defRPr/>
            </a:pPr>
            <a:r>
              <a:rPr lang="en-US" altLang="zh-CN" sz="1600" b="1" dirty="0">
                <a:solidFill>
                  <a:schemeClr val="tx1">
                    <a:lumMod val="65000"/>
                    <a:lumOff val="35000"/>
                  </a:schemeClr>
                </a:solidFill>
                <a:latin typeface="Arial" charset="0"/>
                <a:ea typeface="宋体" charset="-122"/>
                <a:cs typeface="Times New Roman" pitchFamily="18" charset="0"/>
              </a:rPr>
              <a:t>Nuclear Fusion Research Facility </a:t>
            </a:r>
          </a:p>
          <a:p>
            <a:pPr>
              <a:defRPr/>
            </a:pPr>
            <a:r>
              <a:rPr lang="en-US" altLang="zh-CN" sz="1600" b="1" dirty="0">
                <a:solidFill>
                  <a:schemeClr val="tx1">
                    <a:lumMod val="65000"/>
                    <a:lumOff val="35000"/>
                  </a:schemeClr>
                </a:solidFill>
                <a:latin typeface="Arial" charset="0"/>
                <a:ea typeface="宋体" charset="-122"/>
                <a:cs typeface="Times New Roman" pitchFamily="18" charset="0"/>
              </a:rPr>
              <a:t>of Chinese HL-2A Project</a:t>
            </a:r>
            <a:endParaRPr lang="zh-CN" altLang="zh-CN" sz="1600" b="1" dirty="0">
              <a:solidFill>
                <a:schemeClr val="tx1">
                  <a:lumMod val="65000"/>
                  <a:lumOff val="35000"/>
                </a:schemeClr>
              </a:solidFill>
              <a:latin typeface="Arial" charset="0"/>
              <a:ea typeface="宋体" charset="-122"/>
              <a:cs typeface="Times New Roman" pitchFamily="18" charset="0"/>
            </a:endParaRPr>
          </a:p>
        </p:txBody>
      </p:sp>
      <p:sp>
        <p:nvSpPr>
          <p:cNvPr id="14" name="AutoShape 19"/>
          <p:cNvSpPr>
            <a:spLocks noChangeArrowheads="1"/>
          </p:cNvSpPr>
          <p:nvPr/>
        </p:nvSpPr>
        <p:spPr bwMode="gray">
          <a:xfrm>
            <a:off x="904875" y="5935663"/>
            <a:ext cx="3328988" cy="571500"/>
          </a:xfrm>
          <a:prstGeom prst="roundRect">
            <a:avLst>
              <a:gd name="adj" fmla="val 8014"/>
            </a:avLst>
          </a:prstGeom>
          <a:noFill/>
          <a:ln w="9525">
            <a:noFill/>
            <a:round/>
          </a:ln>
        </p:spPr>
        <p:txBody>
          <a:bodyPr wrap="none" anchor="ctr"/>
          <a:lstStyle/>
          <a:p>
            <a:pPr>
              <a:defRPr/>
            </a:pPr>
            <a:r>
              <a:rPr lang="en-US" altLang="zh-CN" sz="1600" b="1" dirty="0">
                <a:solidFill>
                  <a:schemeClr val="tx1">
                    <a:lumMod val="65000"/>
                    <a:lumOff val="35000"/>
                  </a:schemeClr>
                </a:solidFill>
                <a:latin typeface="Arial" charset="0"/>
                <a:ea typeface="宋体" charset="-122"/>
                <a:cs typeface="Times New Roman" pitchFamily="18" charset="0"/>
              </a:rPr>
              <a:t>High Flux Engineering Test Reactor</a:t>
            </a:r>
            <a:endParaRPr lang="zh-CN" altLang="zh-CN" sz="1600" b="1" dirty="0">
              <a:solidFill>
                <a:schemeClr val="tx1">
                  <a:lumMod val="65000"/>
                  <a:lumOff val="35000"/>
                </a:schemeClr>
              </a:solidFill>
              <a:latin typeface="Arial" charset="0"/>
              <a:ea typeface="宋体" charset="-122"/>
              <a:cs typeface="Times New Roman" pitchFamily="18" charset="0"/>
            </a:endParaRPr>
          </a:p>
        </p:txBody>
      </p:sp>
      <p:pic>
        <p:nvPicPr>
          <p:cNvPr id="15" name="Picture 3" descr="微型中子源反应堆"/>
          <p:cNvPicPr>
            <a:picLocks noChangeAspect="1" noChangeArrowheads="1"/>
          </p:cNvPicPr>
          <p:nvPr/>
        </p:nvPicPr>
        <p:blipFill>
          <a:blip r:embed="rId5"/>
          <a:srcRect/>
          <a:stretch>
            <a:fillRect/>
          </a:stretch>
        </p:blipFill>
        <p:spPr bwMode="auto">
          <a:xfrm>
            <a:off x="5219700" y="3929063"/>
            <a:ext cx="3179763" cy="2000250"/>
          </a:xfrm>
          <a:prstGeom prst="rect">
            <a:avLst/>
          </a:prstGeom>
          <a:ln>
            <a:noFill/>
          </a:ln>
          <a:effectLst>
            <a:outerShdw blurRad="292100" dist="139700" dir="2700000" algn="tl" rotWithShape="0">
              <a:srgbClr val="333333">
                <a:alpha val="65000"/>
              </a:srgbClr>
            </a:outerShdw>
          </a:effectLst>
        </p:spPr>
      </p:pic>
      <p:sp>
        <p:nvSpPr>
          <p:cNvPr id="16" name="AutoShape 19"/>
          <p:cNvSpPr>
            <a:spLocks noChangeArrowheads="1"/>
          </p:cNvSpPr>
          <p:nvPr/>
        </p:nvSpPr>
        <p:spPr bwMode="gray">
          <a:xfrm>
            <a:off x="5173663" y="5949950"/>
            <a:ext cx="3214687" cy="574675"/>
          </a:xfrm>
          <a:prstGeom prst="roundRect">
            <a:avLst>
              <a:gd name="adj" fmla="val 8014"/>
            </a:avLst>
          </a:prstGeom>
          <a:noFill/>
          <a:ln w="9525">
            <a:noFill/>
            <a:round/>
          </a:ln>
        </p:spPr>
        <p:txBody>
          <a:bodyPr wrap="none" anchor="ctr"/>
          <a:lstStyle/>
          <a:p>
            <a:pPr>
              <a:defRPr/>
            </a:pPr>
            <a:r>
              <a:rPr lang="en-US" altLang="zh-CN" sz="1600" b="1" dirty="0">
                <a:solidFill>
                  <a:schemeClr val="tx1">
                    <a:lumMod val="65000"/>
                    <a:lumOff val="35000"/>
                  </a:schemeClr>
                </a:solidFill>
                <a:latin typeface="Arial" charset="0"/>
                <a:ea typeface="宋体" charset="-122"/>
                <a:cs typeface="Times New Roman" pitchFamily="18" charset="0"/>
              </a:rPr>
              <a:t>Miniature Neutron Source Reactor </a:t>
            </a:r>
          </a:p>
        </p:txBody>
      </p:sp>
      <p:sp>
        <p:nvSpPr>
          <p:cNvPr id="41994" name="矩形 2"/>
          <p:cNvSpPr>
            <a:spLocks noChangeArrowheads="1"/>
          </p:cNvSpPr>
          <p:nvPr/>
        </p:nvSpPr>
        <p:spPr bwMode="auto">
          <a:xfrm>
            <a:off x="306388" y="941388"/>
            <a:ext cx="3830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en-US" altLang="zh-CN" sz="2400" b="1">
                <a:solidFill>
                  <a:srgbClr val="C00000"/>
                </a:solidFill>
              </a:rPr>
              <a:t>Strong R&amp;D Capability</a:t>
            </a:r>
            <a:endParaRPr lang="zh-CN" altLang="en-US" sz="2400" b="1">
              <a:solidFill>
                <a:srgbClr val="C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1"/>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
        <p:nvSpPr>
          <p:cNvPr id="44035" name="矩形 2"/>
          <p:cNvSpPr>
            <a:spLocks noChangeArrowheads="1"/>
          </p:cNvSpPr>
          <p:nvPr/>
        </p:nvSpPr>
        <p:spPr bwMode="auto">
          <a:xfrm>
            <a:off x="468313" y="950913"/>
            <a:ext cx="4664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ü"/>
            </a:pPr>
            <a:r>
              <a:rPr lang="en-US" altLang="zh-CN" sz="2000" b="1">
                <a:solidFill>
                  <a:srgbClr val="0070C0"/>
                </a:solidFill>
              </a:rPr>
              <a:t> Advanced Experimental Facilities</a:t>
            </a:r>
            <a:endParaRPr lang="zh-CN" altLang="en-US" sz="2000" b="1">
              <a:solidFill>
                <a:srgbClr val="0070C0"/>
              </a:solidFill>
            </a:endParaRPr>
          </a:p>
        </p:txBody>
      </p:sp>
      <p:pic>
        <p:nvPicPr>
          <p:cNvPr id="4" name="Picture 4" descr="28-快堆外景(修片好)"/>
          <p:cNvPicPr>
            <a:picLocks noChangeAspect="1" noChangeArrowheads="1"/>
          </p:cNvPicPr>
          <p:nvPr/>
        </p:nvPicPr>
        <p:blipFill>
          <a:blip r:embed="rId3"/>
          <a:srcRect/>
          <a:stretch>
            <a:fillRect/>
          </a:stretch>
        </p:blipFill>
        <p:spPr bwMode="auto">
          <a:xfrm>
            <a:off x="827088" y="1857375"/>
            <a:ext cx="3384550" cy="2592388"/>
          </a:xfrm>
          <a:prstGeom prst="rect">
            <a:avLst/>
          </a:prstGeom>
          <a:ln>
            <a:noFill/>
          </a:ln>
          <a:effectLst>
            <a:outerShdw blurRad="292100" dist="139700" dir="2700000" algn="tl" rotWithShape="0">
              <a:srgbClr val="333333">
                <a:alpha val="65000"/>
              </a:srgbClr>
            </a:outerShdw>
          </a:effectLst>
        </p:spPr>
      </p:pic>
      <p:pic>
        <p:nvPicPr>
          <p:cNvPr id="5" name="Picture 14" descr="2010051701305772"/>
          <p:cNvPicPr>
            <a:picLocks noChangeAspect="1" noChangeArrowheads="1"/>
          </p:cNvPicPr>
          <p:nvPr/>
        </p:nvPicPr>
        <p:blipFill>
          <a:blip r:embed="rId4"/>
          <a:srcRect/>
          <a:stretch>
            <a:fillRect/>
          </a:stretch>
        </p:blipFill>
        <p:spPr bwMode="auto">
          <a:xfrm>
            <a:off x="4872038" y="1871663"/>
            <a:ext cx="3457575" cy="2643187"/>
          </a:xfrm>
          <a:prstGeom prst="rect">
            <a:avLst/>
          </a:prstGeom>
          <a:ln>
            <a:noFill/>
          </a:ln>
          <a:effectLst>
            <a:outerShdw blurRad="292100" dist="139700" dir="2700000" algn="tl" rotWithShape="0">
              <a:srgbClr val="333333">
                <a:alpha val="65000"/>
              </a:srgbClr>
            </a:outerShdw>
          </a:effectLst>
        </p:spPr>
      </p:pic>
      <p:sp>
        <p:nvSpPr>
          <p:cNvPr id="6" name="AutoShape 12"/>
          <p:cNvSpPr>
            <a:spLocks noChangeArrowheads="1"/>
          </p:cNvSpPr>
          <p:nvPr/>
        </p:nvSpPr>
        <p:spPr bwMode="gray">
          <a:xfrm>
            <a:off x="927100" y="4378325"/>
            <a:ext cx="3457575" cy="1571625"/>
          </a:xfrm>
          <a:prstGeom prst="roundRect">
            <a:avLst>
              <a:gd name="adj" fmla="val 8014"/>
            </a:avLst>
          </a:prstGeom>
          <a:noFill/>
          <a:ln w="9525">
            <a:noFill/>
            <a:round/>
          </a:ln>
        </p:spPr>
        <p:txBody>
          <a:bodyPr wrap="none" anchor="ctr"/>
          <a:lstStyle/>
          <a:p>
            <a:pPr>
              <a:defRPr/>
            </a:pPr>
            <a:r>
              <a:rPr lang="en-US" altLang="zh-CN" sz="1600" dirty="0">
                <a:latin typeface="Arial" charset="0"/>
                <a:ea typeface="宋体" charset="-122"/>
              </a:rPr>
              <a:t>China Experimental Fast Reactor :</a:t>
            </a:r>
          </a:p>
          <a:p>
            <a:pPr marL="177800" indent="-177800">
              <a:buClr>
                <a:srgbClr val="3366FF"/>
              </a:buClr>
              <a:buFont typeface="Arial" pitchFamily="34" charset="0"/>
              <a:buChar char="•"/>
              <a:defRPr/>
            </a:pPr>
            <a:r>
              <a:rPr lang="en-US" altLang="zh-CN" sz="1600" dirty="0">
                <a:latin typeface="Arial" charset="0"/>
                <a:ea typeface="宋体" charset="-122"/>
              </a:rPr>
              <a:t>65MWt/20MWe</a:t>
            </a:r>
          </a:p>
          <a:p>
            <a:pPr marL="177800" indent="-177800">
              <a:buClr>
                <a:srgbClr val="3366FF"/>
              </a:buClr>
              <a:buFont typeface="Arial" pitchFamily="34" charset="0"/>
              <a:buChar char="•"/>
              <a:defRPr/>
            </a:pPr>
            <a:r>
              <a:rPr lang="en-US" altLang="zh-CN" sz="1600" dirty="0">
                <a:latin typeface="Arial" charset="0"/>
                <a:ea typeface="宋体" charset="-122"/>
              </a:rPr>
              <a:t>May 2000-Jul. 2010</a:t>
            </a:r>
          </a:p>
        </p:txBody>
      </p:sp>
      <p:sp>
        <p:nvSpPr>
          <p:cNvPr id="7" name="AutoShape 13"/>
          <p:cNvSpPr>
            <a:spLocks noChangeArrowheads="1"/>
          </p:cNvSpPr>
          <p:nvPr/>
        </p:nvSpPr>
        <p:spPr bwMode="gray">
          <a:xfrm>
            <a:off x="4972050" y="4794250"/>
            <a:ext cx="3457575" cy="863600"/>
          </a:xfrm>
          <a:prstGeom prst="roundRect">
            <a:avLst>
              <a:gd name="adj" fmla="val 8014"/>
            </a:avLst>
          </a:prstGeom>
          <a:noFill/>
          <a:ln w="9525">
            <a:noFill/>
            <a:round/>
          </a:ln>
        </p:spPr>
        <p:txBody>
          <a:bodyPr wrap="none" anchor="ctr"/>
          <a:lstStyle/>
          <a:p>
            <a:pPr>
              <a:defRPr/>
            </a:pPr>
            <a:r>
              <a:rPr lang="en-US" altLang="zh-CN" sz="1600" dirty="0">
                <a:latin typeface="Arial" charset="0"/>
                <a:ea typeface="宋体" charset="-122"/>
              </a:rPr>
              <a:t>China Advanced Research Reactor:</a:t>
            </a:r>
          </a:p>
          <a:p>
            <a:pPr marL="177800" indent="-177800">
              <a:buClr>
                <a:srgbClr val="3366FF"/>
              </a:buClr>
              <a:buFont typeface="Arial" pitchFamily="34" charset="0"/>
              <a:buChar char="•"/>
              <a:defRPr/>
            </a:pPr>
            <a:r>
              <a:rPr lang="en-US" altLang="zh-CN" sz="1600" dirty="0">
                <a:latin typeface="Arial" charset="0"/>
                <a:ea typeface="宋体" charset="-122"/>
              </a:rPr>
              <a:t>60MWt</a:t>
            </a:r>
          </a:p>
          <a:p>
            <a:pPr marL="177800" indent="-177800">
              <a:buClr>
                <a:srgbClr val="3366FF"/>
              </a:buClr>
              <a:buFont typeface="Arial" pitchFamily="34" charset="0"/>
              <a:buChar char="•"/>
              <a:defRPr/>
            </a:pPr>
            <a:r>
              <a:rPr lang="en-US" altLang="zh-CN" sz="1600" dirty="0">
                <a:latin typeface="Arial" charset="0"/>
                <a:ea typeface="宋体" charset="-122"/>
              </a:rPr>
              <a:t>Apr. 2002-Mar. 2012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custDataLst>
              <p:tags r:id="rId1"/>
            </p:custDataLst>
          </p:nvPr>
        </p:nvGrpSpPr>
        <p:grpSpPr bwMode="auto">
          <a:xfrm>
            <a:off x="1593952" y="2562520"/>
            <a:ext cx="6398579" cy="3232428"/>
            <a:chOff x="1089" y="1026"/>
            <a:chExt cx="4331" cy="2449"/>
          </a:xfrm>
          <a:solidFill>
            <a:schemeClr val="accent3">
              <a:lumMod val="60000"/>
              <a:lumOff val="40000"/>
            </a:schemeClr>
          </a:solidFill>
        </p:grpSpPr>
        <p:grpSp>
          <p:nvGrpSpPr>
            <p:cNvPr id="3" name="Group 3"/>
            <p:cNvGrpSpPr>
              <a:grpSpLocks/>
            </p:cNvGrpSpPr>
            <p:nvPr/>
          </p:nvGrpSpPr>
          <p:grpSpPr bwMode="auto">
            <a:xfrm>
              <a:off x="4769" y="2664"/>
              <a:ext cx="596" cy="606"/>
              <a:chOff x="5119" y="3081"/>
              <a:chExt cx="750" cy="737"/>
            </a:xfrm>
            <a:grpFill/>
          </p:grpSpPr>
          <p:sp>
            <p:nvSpPr>
              <p:cNvPr id="274" name="Freeform 4"/>
              <p:cNvSpPr>
                <a:spLocks/>
              </p:cNvSpPr>
              <p:nvPr/>
            </p:nvSpPr>
            <p:spPr bwMode="gray">
              <a:xfrm>
                <a:off x="5119" y="3081"/>
                <a:ext cx="750" cy="635"/>
              </a:xfrm>
              <a:custGeom>
                <a:avLst/>
                <a:gdLst>
                  <a:gd name="T0" fmla="*/ 424 w 1250"/>
                  <a:gd name="T1" fmla="*/ 14 h 1022"/>
                  <a:gd name="T2" fmla="*/ 430 w 1250"/>
                  <a:gd name="T3" fmla="*/ 30 h 1022"/>
                  <a:gd name="T4" fmla="*/ 397 w 1250"/>
                  <a:gd name="T5" fmla="*/ 42 h 1022"/>
                  <a:gd name="T6" fmla="*/ 382 w 1250"/>
                  <a:gd name="T7" fmla="*/ 60 h 1022"/>
                  <a:gd name="T8" fmla="*/ 374 w 1250"/>
                  <a:gd name="T9" fmla="*/ 90 h 1022"/>
                  <a:gd name="T10" fmla="*/ 359 w 1250"/>
                  <a:gd name="T11" fmla="*/ 96 h 1022"/>
                  <a:gd name="T12" fmla="*/ 335 w 1250"/>
                  <a:gd name="T13" fmla="*/ 106 h 1022"/>
                  <a:gd name="T14" fmla="*/ 319 w 1250"/>
                  <a:gd name="T15" fmla="*/ 71 h 1022"/>
                  <a:gd name="T16" fmla="*/ 302 w 1250"/>
                  <a:gd name="T17" fmla="*/ 74 h 1022"/>
                  <a:gd name="T18" fmla="*/ 286 w 1250"/>
                  <a:gd name="T19" fmla="*/ 98 h 1022"/>
                  <a:gd name="T20" fmla="*/ 268 w 1250"/>
                  <a:gd name="T21" fmla="*/ 112 h 1022"/>
                  <a:gd name="T22" fmla="*/ 267 w 1250"/>
                  <a:gd name="T23" fmla="*/ 125 h 1022"/>
                  <a:gd name="T24" fmla="*/ 253 w 1250"/>
                  <a:gd name="T25" fmla="*/ 124 h 1022"/>
                  <a:gd name="T26" fmla="*/ 248 w 1250"/>
                  <a:gd name="T27" fmla="*/ 160 h 1022"/>
                  <a:gd name="T28" fmla="*/ 219 w 1250"/>
                  <a:gd name="T29" fmla="*/ 152 h 1022"/>
                  <a:gd name="T30" fmla="*/ 171 w 1250"/>
                  <a:gd name="T31" fmla="*/ 204 h 1022"/>
                  <a:gd name="T32" fmla="*/ 110 w 1250"/>
                  <a:gd name="T33" fmla="*/ 219 h 1022"/>
                  <a:gd name="T34" fmla="*/ 52 w 1250"/>
                  <a:gd name="T35" fmla="*/ 248 h 1022"/>
                  <a:gd name="T36" fmla="*/ 35 w 1250"/>
                  <a:gd name="T37" fmla="*/ 329 h 1022"/>
                  <a:gd name="T38" fmla="*/ 25 w 1250"/>
                  <a:gd name="T39" fmla="*/ 333 h 1022"/>
                  <a:gd name="T40" fmla="*/ 22 w 1250"/>
                  <a:gd name="T41" fmla="*/ 365 h 1022"/>
                  <a:gd name="T42" fmla="*/ 28 w 1250"/>
                  <a:gd name="T43" fmla="*/ 442 h 1022"/>
                  <a:gd name="T44" fmla="*/ 9 w 1250"/>
                  <a:gd name="T45" fmla="*/ 513 h 1022"/>
                  <a:gd name="T46" fmla="*/ 25 w 1250"/>
                  <a:gd name="T47" fmla="*/ 546 h 1022"/>
                  <a:gd name="T48" fmla="*/ 86 w 1250"/>
                  <a:gd name="T49" fmla="*/ 522 h 1022"/>
                  <a:gd name="T50" fmla="*/ 169 w 1250"/>
                  <a:gd name="T51" fmla="*/ 503 h 1022"/>
                  <a:gd name="T52" fmla="*/ 262 w 1250"/>
                  <a:gd name="T53" fmla="*/ 474 h 1022"/>
                  <a:gd name="T54" fmla="*/ 345 w 1250"/>
                  <a:gd name="T55" fmla="*/ 481 h 1022"/>
                  <a:gd name="T56" fmla="*/ 357 w 1250"/>
                  <a:gd name="T57" fmla="*/ 518 h 1022"/>
                  <a:gd name="T58" fmla="*/ 367 w 1250"/>
                  <a:gd name="T59" fmla="*/ 539 h 1022"/>
                  <a:gd name="T60" fmla="*/ 414 w 1250"/>
                  <a:gd name="T61" fmla="*/ 506 h 1022"/>
                  <a:gd name="T62" fmla="*/ 392 w 1250"/>
                  <a:gd name="T63" fmla="*/ 548 h 1022"/>
                  <a:gd name="T64" fmla="*/ 409 w 1250"/>
                  <a:gd name="T65" fmla="*/ 556 h 1022"/>
                  <a:gd name="T66" fmla="*/ 411 w 1250"/>
                  <a:gd name="T67" fmla="*/ 611 h 1022"/>
                  <a:gd name="T68" fmla="*/ 480 w 1250"/>
                  <a:gd name="T69" fmla="*/ 618 h 1022"/>
                  <a:gd name="T70" fmla="*/ 488 w 1250"/>
                  <a:gd name="T71" fmla="*/ 621 h 1022"/>
                  <a:gd name="T72" fmla="*/ 507 w 1250"/>
                  <a:gd name="T73" fmla="*/ 628 h 1022"/>
                  <a:gd name="T74" fmla="*/ 590 w 1250"/>
                  <a:gd name="T75" fmla="*/ 588 h 1022"/>
                  <a:gd name="T76" fmla="*/ 654 w 1250"/>
                  <a:gd name="T77" fmla="*/ 513 h 1022"/>
                  <a:gd name="T78" fmla="*/ 713 w 1250"/>
                  <a:gd name="T79" fmla="*/ 447 h 1022"/>
                  <a:gd name="T80" fmla="*/ 740 w 1250"/>
                  <a:gd name="T81" fmla="*/ 374 h 1022"/>
                  <a:gd name="T82" fmla="*/ 742 w 1250"/>
                  <a:gd name="T83" fmla="*/ 312 h 1022"/>
                  <a:gd name="T84" fmla="*/ 723 w 1250"/>
                  <a:gd name="T85" fmla="*/ 264 h 1022"/>
                  <a:gd name="T86" fmla="*/ 707 w 1250"/>
                  <a:gd name="T87" fmla="*/ 241 h 1022"/>
                  <a:gd name="T88" fmla="*/ 684 w 1250"/>
                  <a:gd name="T89" fmla="*/ 196 h 1022"/>
                  <a:gd name="T90" fmla="*/ 659 w 1250"/>
                  <a:gd name="T91" fmla="*/ 122 h 1022"/>
                  <a:gd name="T92" fmla="*/ 635 w 1250"/>
                  <a:gd name="T93" fmla="*/ 81 h 1022"/>
                  <a:gd name="T94" fmla="*/ 625 w 1250"/>
                  <a:gd name="T95" fmla="*/ 16 h 1022"/>
                  <a:gd name="T96" fmla="*/ 605 w 1250"/>
                  <a:gd name="T97" fmla="*/ 29 h 1022"/>
                  <a:gd name="T98" fmla="*/ 598 w 1250"/>
                  <a:gd name="T99" fmla="*/ 53 h 1022"/>
                  <a:gd name="T100" fmla="*/ 590 w 1250"/>
                  <a:gd name="T101" fmla="*/ 100 h 1022"/>
                  <a:gd name="T102" fmla="*/ 537 w 1250"/>
                  <a:gd name="T103" fmla="*/ 143 h 1022"/>
                  <a:gd name="T104" fmla="*/ 476 w 1250"/>
                  <a:gd name="T105" fmla="*/ 89 h 1022"/>
                  <a:gd name="T106" fmla="*/ 503 w 1250"/>
                  <a:gd name="T107" fmla="*/ 48 h 1022"/>
                  <a:gd name="T108" fmla="*/ 494 w 1250"/>
                  <a:gd name="T109" fmla="*/ 32 h 1022"/>
                  <a:gd name="T110" fmla="*/ 462 w 1250"/>
                  <a:gd name="T111" fmla="*/ 29 h 10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50"/>
                  <a:gd name="T169" fmla="*/ 0 h 1022"/>
                  <a:gd name="T170" fmla="*/ 1250 w 1250"/>
                  <a:gd name="T171" fmla="*/ 1022 h 10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50" h="1022">
                    <a:moveTo>
                      <a:pt x="733" y="24"/>
                    </a:moveTo>
                    <a:lnTo>
                      <a:pt x="718" y="21"/>
                    </a:lnTo>
                    <a:lnTo>
                      <a:pt x="710" y="18"/>
                    </a:lnTo>
                    <a:lnTo>
                      <a:pt x="706" y="23"/>
                    </a:lnTo>
                    <a:lnTo>
                      <a:pt x="698" y="20"/>
                    </a:lnTo>
                    <a:lnTo>
                      <a:pt x="710" y="26"/>
                    </a:lnTo>
                    <a:lnTo>
                      <a:pt x="723" y="34"/>
                    </a:lnTo>
                    <a:lnTo>
                      <a:pt x="717" y="49"/>
                    </a:lnTo>
                    <a:lnTo>
                      <a:pt x="707" y="54"/>
                    </a:lnTo>
                    <a:lnTo>
                      <a:pt x="680" y="51"/>
                    </a:lnTo>
                    <a:lnTo>
                      <a:pt x="669" y="55"/>
                    </a:lnTo>
                    <a:lnTo>
                      <a:pt x="661" y="67"/>
                    </a:lnTo>
                    <a:lnTo>
                      <a:pt x="654" y="62"/>
                    </a:lnTo>
                    <a:lnTo>
                      <a:pt x="651" y="69"/>
                    </a:lnTo>
                    <a:lnTo>
                      <a:pt x="638" y="88"/>
                    </a:lnTo>
                    <a:lnTo>
                      <a:pt x="637" y="96"/>
                    </a:lnTo>
                    <a:lnTo>
                      <a:pt x="624" y="108"/>
                    </a:lnTo>
                    <a:lnTo>
                      <a:pt x="609" y="135"/>
                    </a:lnTo>
                    <a:lnTo>
                      <a:pt x="619" y="139"/>
                    </a:lnTo>
                    <a:lnTo>
                      <a:pt x="624" y="145"/>
                    </a:lnTo>
                    <a:lnTo>
                      <a:pt x="614" y="157"/>
                    </a:lnTo>
                    <a:lnTo>
                      <a:pt x="625" y="168"/>
                    </a:lnTo>
                    <a:lnTo>
                      <a:pt x="601" y="150"/>
                    </a:lnTo>
                    <a:lnTo>
                      <a:pt x="598" y="155"/>
                    </a:lnTo>
                    <a:lnTo>
                      <a:pt x="577" y="147"/>
                    </a:lnTo>
                    <a:lnTo>
                      <a:pt x="571" y="165"/>
                    </a:lnTo>
                    <a:lnTo>
                      <a:pt x="564" y="165"/>
                    </a:lnTo>
                    <a:lnTo>
                      <a:pt x="558" y="170"/>
                    </a:lnTo>
                    <a:lnTo>
                      <a:pt x="561" y="161"/>
                    </a:lnTo>
                    <a:lnTo>
                      <a:pt x="566" y="140"/>
                    </a:lnTo>
                    <a:lnTo>
                      <a:pt x="535" y="108"/>
                    </a:lnTo>
                    <a:lnTo>
                      <a:pt x="532" y="114"/>
                    </a:lnTo>
                    <a:lnTo>
                      <a:pt x="519" y="121"/>
                    </a:lnTo>
                    <a:lnTo>
                      <a:pt x="518" y="116"/>
                    </a:lnTo>
                    <a:lnTo>
                      <a:pt x="511" y="121"/>
                    </a:lnTo>
                    <a:lnTo>
                      <a:pt x="503" y="119"/>
                    </a:lnTo>
                    <a:lnTo>
                      <a:pt x="498" y="139"/>
                    </a:lnTo>
                    <a:lnTo>
                      <a:pt x="492" y="129"/>
                    </a:lnTo>
                    <a:lnTo>
                      <a:pt x="476" y="147"/>
                    </a:lnTo>
                    <a:lnTo>
                      <a:pt x="477" y="158"/>
                    </a:lnTo>
                    <a:lnTo>
                      <a:pt x="465" y="157"/>
                    </a:lnTo>
                    <a:lnTo>
                      <a:pt x="471" y="173"/>
                    </a:lnTo>
                    <a:lnTo>
                      <a:pt x="457" y="166"/>
                    </a:lnTo>
                    <a:lnTo>
                      <a:pt x="447" y="181"/>
                    </a:lnTo>
                    <a:lnTo>
                      <a:pt x="450" y="183"/>
                    </a:lnTo>
                    <a:lnTo>
                      <a:pt x="453" y="183"/>
                    </a:lnTo>
                    <a:lnTo>
                      <a:pt x="445" y="191"/>
                    </a:lnTo>
                    <a:lnTo>
                      <a:pt x="445" y="201"/>
                    </a:lnTo>
                    <a:lnTo>
                      <a:pt x="452" y="202"/>
                    </a:lnTo>
                    <a:lnTo>
                      <a:pt x="436" y="202"/>
                    </a:lnTo>
                    <a:lnTo>
                      <a:pt x="428" y="202"/>
                    </a:lnTo>
                    <a:lnTo>
                      <a:pt x="421" y="199"/>
                    </a:lnTo>
                    <a:lnTo>
                      <a:pt x="416" y="207"/>
                    </a:lnTo>
                    <a:lnTo>
                      <a:pt x="421" y="223"/>
                    </a:lnTo>
                    <a:lnTo>
                      <a:pt x="413" y="228"/>
                    </a:lnTo>
                    <a:lnTo>
                      <a:pt x="413" y="258"/>
                    </a:lnTo>
                    <a:lnTo>
                      <a:pt x="405" y="230"/>
                    </a:lnTo>
                    <a:lnTo>
                      <a:pt x="395" y="204"/>
                    </a:lnTo>
                    <a:lnTo>
                      <a:pt x="384" y="215"/>
                    </a:lnTo>
                    <a:lnTo>
                      <a:pt x="365" y="245"/>
                    </a:lnTo>
                    <a:lnTo>
                      <a:pt x="363" y="267"/>
                    </a:lnTo>
                    <a:lnTo>
                      <a:pt x="333" y="302"/>
                    </a:lnTo>
                    <a:lnTo>
                      <a:pt x="309" y="316"/>
                    </a:lnTo>
                    <a:lnTo>
                      <a:pt x="285" y="329"/>
                    </a:lnTo>
                    <a:lnTo>
                      <a:pt x="249" y="339"/>
                    </a:lnTo>
                    <a:lnTo>
                      <a:pt x="220" y="349"/>
                    </a:lnTo>
                    <a:lnTo>
                      <a:pt x="193" y="357"/>
                    </a:lnTo>
                    <a:lnTo>
                      <a:pt x="183" y="352"/>
                    </a:lnTo>
                    <a:lnTo>
                      <a:pt x="142" y="381"/>
                    </a:lnTo>
                    <a:lnTo>
                      <a:pt x="98" y="411"/>
                    </a:lnTo>
                    <a:lnTo>
                      <a:pt x="87" y="422"/>
                    </a:lnTo>
                    <a:lnTo>
                      <a:pt x="87" y="399"/>
                    </a:lnTo>
                    <a:lnTo>
                      <a:pt x="72" y="434"/>
                    </a:lnTo>
                    <a:lnTo>
                      <a:pt x="56" y="473"/>
                    </a:lnTo>
                    <a:lnTo>
                      <a:pt x="53" y="505"/>
                    </a:lnTo>
                    <a:lnTo>
                      <a:pt x="58" y="530"/>
                    </a:lnTo>
                    <a:lnTo>
                      <a:pt x="60" y="556"/>
                    </a:lnTo>
                    <a:lnTo>
                      <a:pt x="52" y="562"/>
                    </a:lnTo>
                    <a:lnTo>
                      <a:pt x="52" y="553"/>
                    </a:lnTo>
                    <a:lnTo>
                      <a:pt x="42" y="536"/>
                    </a:lnTo>
                    <a:lnTo>
                      <a:pt x="44" y="572"/>
                    </a:lnTo>
                    <a:lnTo>
                      <a:pt x="35" y="556"/>
                    </a:lnTo>
                    <a:lnTo>
                      <a:pt x="32" y="556"/>
                    </a:lnTo>
                    <a:lnTo>
                      <a:pt x="37" y="588"/>
                    </a:lnTo>
                    <a:lnTo>
                      <a:pt x="42" y="623"/>
                    </a:lnTo>
                    <a:lnTo>
                      <a:pt x="45" y="654"/>
                    </a:lnTo>
                    <a:lnTo>
                      <a:pt x="48" y="685"/>
                    </a:lnTo>
                    <a:lnTo>
                      <a:pt x="47" y="711"/>
                    </a:lnTo>
                    <a:lnTo>
                      <a:pt x="44" y="738"/>
                    </a:lnTo>
                    <a:lnTo>
                      <a:pt x="40" y="765"/>
                    </a:lnTo>
                    <a:lnTo>
                      <a:pt x="39" y="791"/>
                    </a:lnTo>
                    <a:lnTo>
                      <a:pt x="15" y="826"/>
                    </a:lnTo>
                    <a:lnTo>
                      <a:pt x="0" y="830"/>
                    </a:lnTo>
                    <a:lnTo>
                      <a:pt x="0" y="853"/>
                    </a:lnTo>
                    <a:lnTo>
                      <a:pt x="21" y="866"/>
                    </a:lnTo>
                    <a:lnTo>
                      <a:pt x="42" y="879"/>
                    </a:lnTo>
                    <a:lnTo>
                      <a:pt x="80" y="875"/>
                    </a:lnTo>
                    <a:lnTo>
                      <a:pt x="117" y="859"/>
                    </a:lnTo>
                    <a:lnTo>
                      <a:pt x="124" y="854"/>
                    </a:lnTo>
                    <a:lnTo>
                      <a:pt x="143" y="840"/>
                    </a:lnTo>
                    <a:lnTo>
                      <a:pt x="177" y="840"/>
                    </a:lnTo>
                    <a:lnTo>
                      <a:pt x="211" y="840"/>
                    </a:lnTo>
                    <a:lnTo>
                      <a:pt x="251" y="838"/>
                    </a:lnTo>
                    <a:lnTo>
                      <a:pt x="281" y="809"/>
                    </a:lnTo>
                    <a:lnTo>
                      <a:pt x="320" y="794"/>
                    </a:lnTo>
                    <a:lnTo>
                      <a:pt x="360" y="779"/>
                    </a:lnTo>
                    <a:lnTo>
                      <a:pt x="397" y="771"/>
                    </a:lnTo>
                    <a:lnTo>
                      <a:pt x="436" y="763"/>
                    </a:lnTo>
                    <a:lnTo>
                      <a:pt x="474" y="758"/>
                    </a:lnTo>
                    <a:lnTo>
                      <a:pt x="513" y="751"/>
                    </a:lnTo>
                    <a:lnTo>
                      <a:pt x="532" y="758"/>
                    </a:lnTo>
                    <a:lnTo>
                      <a:pt x="575" y="774"/>
                    </a:lnTo>
                    <a:lnTo>
                      <a:pt x="583" y="786"/>
                    </a:lnTo>
                    <a:lnTo>
                      <a:pt x="587" y="794"/>
                    </a:lnTo>
                    <a:lnTo>
                      <a:pt x="592" y="809"/>
                    </a:lnTo>
                    <a:lnTo>
                      <a:pt x="595" y="833"/>
                    </a:lnTo>
                    <a:lnTo>
                      <a:pt x="598" y="857"/>
                    </a:lnTo>
                    <a:lnTo>
                      <a:pt x="592" y="857"/>
                    </a:lnTo>
                    <a:lnTo>
                      <a:pt x="606" y="872"/>
                    </a:lnTo>
                    <a:lnTo>
                      <a:pt x="612" y="867"/>
                    </a:lnTo>
                    <a:lnTo>
                      <a:pt x="648" y="835"/>
                    </a:lnTo>
                    <a:lnTo>
                      <a:pt x="683" y="807"/>
                    </a:lnTo>
                    <a:lnTo>
                      <a:pt x="698" y="789"/>
                    </a:lnTo>
                    <a:lnTo>
                      <a:pt x="690" y="815"/>
                    </a:lnTo>
                    <a:lnTo>
                      <a:pt x="669" y="844"/>
                    </a:lnTo>
                    <a:lnTo>
                      <a:pt x="648" y="874"/>
                    </a:lnTo>
                    <a:lnTo>
                      <a:pt x="632" y="882"/>
                    </a:lnTo>
                    <a:lnTo>
                      <a:pt x="654" y="882"/>
                    </a:lnTo>
                    <a:lnTo>
                      <a:pt x="680" y="849"/>
                    </a:lnTo>
                    <a:lnTo>
                      <a:pt x="688" y="867"/>
                    </a:lnTo>
                    <a:lnTo>
                      <a:pt x="664" y="895"/>
                    </a:lnTo>
                    <a:lnTo>
                      <a:pt x="682" y="895"/>
                    </a:lnTo>
                    <a:lnTo>
                      <a:pt x="686" y="897"/>
                    </a:lnTo>
                    <a:lnTo>
                      <a:pt x="694" y="913"/>
                    </a:lnTo>
                    <a:lnTo>
                      <a:pt x="682" y="947"/>
                    </a:lnTo>
                    <a:lnTo>
                      <a:pt x="685" y="983"/>
                    </a:lnTo>
                    <a:lnTo>
                      <a:pt x="714" y="996"/>
                    </a:lnTo>
                    <a:lnTo>
                      <a:pt x="736" y="1004"/>
                    </a:lnTo>
                    <a:lnTo>
                      <a:pt x="757" y="1012"/>
                    </a:lnTo>
                    <a:lnTo>
                      <a:pt x="800" y="994"/>
                    </a:lnTo>
                    <a:lnTo>
                      <a:pt x="800" y="989"/>
                    </a:lnTo>
                    <a:lnTo>
                      <a:pt x="818" y="981"/>
                    </a:lnTo>
                    <a:lnTo>
                      <a:pt x="807" y="998"/>
                    </a:lnTo>
                    <a:lnTo>
                      <a:pt x="813" y="999"/>
                    </a:lnTo>
                    <a:lnTo>
                      <a:pt x="825" y="999"/>
                    </a:lnTo>
                    <a:lnTo>
                      <a:pt x="831" y="1016"/>
                    </a:lnTo>
                    <a:lnTo>
                      <a:pt x="837" y="1022"/>
                    </a:lnTo>
                    <a:lnTo>
                      <a:pt x="845" y="1011"/>
                    </a:lnTo>
                    <a:lnTo>
                      <a:pt x="903" y="981"/>
                    </a:lnTo>
                    <a:lnTo>
                      <a:pt x="932" y="978"/>
                    </a:lnTo>
                    <a:lnTo>
                      <a:pt x="969" y="967"/>
                    </a:lnTo>
                    <a:lnTo>
                      <a:pt x="984" y="947"/>
                    </a:lnTo>
                    <a:lnTo>
                      <a:pt x="1016" y="911"/>
                    </a:lnTo>
                    <a:lnTo>
                      <a:pt x="1050" y="874"/>
                    </a:lnTo>
                    <a:lnTo>
                      <a:pt x="1077" y="835"/>
                    </a:lnTo>
                    <a:lnTo>
                      <a:pt x="1090" y="825"/>
                    </a:lnTo>
                    <a:lnTo>
                      <a:pt x="1125" y="795"/>
                    </a:lnTo>
                    <a:lnTo>
                      <a:pt x="1140" y="786"/>
                    </a:lnTo>
                    <a:lnTo>
                      <a:pt x="1164" y="751"/>
                    </a:lnTo>
                    <a:lnTo>
                      <a:pt x="1188" y="719"/>
                    </a:lnTo>
                    <a:lnTo>
                      <a:pt x="1210" y="685"/>
                    </a:lnTo>
                    <a:lnTo>
                      <a:pt x="1231" y="652"/>
                    </a:lnTo>
                    <a:lnTo>
                      <a:pt x="1233" y="626"/>
                    </a:lnTo>
                    <a:lnTo>
                      <a:pt x="1234" y="602"/>
                    </a:lnTo>
                    <a:lnTo>
                      <a:pt x="1242" y="572"/>
                    </a:lnTo>
                    <a:lnTo>
                      <a:pt x="1250" y="544"/>
                    </a:lnTo>
                    <a:lnTo>
                      <a:pt x="1247" y="522"/>
                    </a:lnTo>
                    <a:lnTo>
                      <a:pt x="1236" y="502"/>
                    </a:lnTo>
                    <a:lnTo>
                      <a:pt x="1223" y="483"/>
                    </a:lnTo>
                    <a:lnTo>
                      <a:pt x="1204" y="460"/>
                    </a:lnTo>
                    <a:lnTo>
                      <a:pt x="1210" y="417"/>
                    </a:lnTo>
                    <a:lnTo>
                      <a:pt x="1205" y="425"/>
                    </a:lnTo>
                    <a:lnTo>
                      <a:pt x="1193" y="412"/>
                    </a:lnTo>
                    <a:lnTo>
                      <a:pt x="1188" y="427"/>
                    </a:lnTo>
                    <a:lnTo>
                      <a:pt x="1178" y="417"/>
                    </a:lnTo>
                    <a:lnTo>
                      <a:pt x="1178" y="388"/>
                    </a:lnTo>
                    <a:lnTo>
                      <a:pt x="1167" y="360"/>
                    </a:lnTo>
                    <a:lnTo>
                      <a:pt x="1170" y="349"/>
                    </a:lnTo>
                    <a:lnTo>
                      <a:pt x="1162" y="339"/>
                    </a:lnTo>
                    <a:lnTo>
                      <a:pt x="1140" y="316"/>
                    </a:lnTo>
                    <a:lnTo>
                      <a:pt x="1106" y="290"/>
                    </a:lnTo>
                    <a:lnTo>
                      <a:pt x="1104" y="256"/>
                    </a:lnTo>
                    <a:lnTo>
                      <a:pt x="1104" y="222"/>
                    </a:lnTo>
                    <a:lnTo>
                      <a:pt x="1098" y="196"/>
                    </a:lnTo>
                    <a:lnTo>
                      <a:pt x="1103" y="161"/>
                    </a:lnTo>
                    <a:lnTo>
                      <a:pt x="1096" y="147"/>
                    </a:lnTo>
                    <a:lnTo>
                      <a:pt x="1078" y="126"/>
                    </a:lnTo>
                    <a:lnTo>
                      <a:pt x="1058" y="130"/>
                    </a:lnTo>
                    <a:lnTo>
                      <a:pt x="1056" y="104"/>
                    </a:lnTo>
                    <a:lnTo>
                      <a:pt x="1053" y="80"/>
                    </a:lnTo>
                    <a:lnTo>
                      <a:pt x="1050" y="47"/>
                    </a:lnTo>
                    <a:lnTo>
                      <a:pt x="1041" y="26"/>
                    </a:lnTo>
                    <a:lnTo>
                      <a:pt x="1037" y="8"/>
                    </a:lnTo>
                    <a:lnTo>
                      <a:pt x="1033" y="0"/>
                    </a:lnTo>
                    <a:lnTo>
                      <a:pt x="1017" y="31"/>
                    </a:lnTo>
                    <a:lnTo>
                      <a:pt x="1009" y="46"/>
                    </a:lnTo>
                    <a:lnTo>
                      <a:pt x="1001" y="65"/>
                    </a:lnTo>
                    <a:lnTo>
                      <a:pt x="1006" y="69"/>
                    </a:lnTo>
                    <a:lnTo>
                      <a:pt x="1006" y="72"/>
                    </a:lnTo>
                    <a:lnTo>
                      <a:pt x="996" y="86"/>
                    </a:lnTo>
                    <a:lnTo>
                      <a:pt x="996" y="101"/>
                    </a:lnTo>
                    <a:lnTo>
                      <a:pt x="992" y="101"/>
                    </a:lnTo>
                    <a:lnTo>
                      <a:pt x="988" y="130"/>
                    </a:lnTo>
                    <a:lnTo>
                      <a:pt x="984" y="161"/>
                    </a:lnTo>
                    <a:lnTo>
                      <a:pt x="963" y="202"/>
                    </a:lnTo>
                    <a:lnTo>
                      <a:pt x="940" y="243"/>
                    </a:lnTo>
                    <a:lnTo>
                      <a:pt x="916" y="248"/>
                    </a:lnTo>
                    <a:lnTo>
                      <a:pt x="895" y="230"/>
                    </a:lnTo>
                    <a:lnTo>
                      <a:pt x="863" y="207"/>
                    </a:lnTo>
                    <a:lnTo>
                      <a:pt x="831" y="186"/>
                    </a:lnTo>
                    <a:lnTo>
                      <a:pt x="813" y="165"/>
                    </a:lnTo>
                    <a:lnTo>
                      <a:pt x="794" y="143"/>
                    </a:lnTo>
                    <a:lnTo>
                      <a:pt x="815" y="108"/>
                    </a:lnTo>
                    <a:lnTo>
                      <a:pt x="825" y="86"/>
                    </a:lnTo>
                    <a:lnTo>
                      <a:pt x="831" y="91"/>
                    </a:lnTo>
                    <a:lnTo>
                      <a:pt x="839" y="78"/>
                    </a:lnTo>
                    <a:lnTo>
                      <a:pt x="853" y="57"/>
                    </a:lnTo>
                    <a:lnTo>
                      <a:pt x="839" y="46"/>
                    </a:lnTo>
                    <a:lnTo>
                      <a:pt x="826" y="62"/>
                    </a:lnTo>
                    <a:lnTo>
                      <a:pt x="823" y="52"/>
                    </a:lnTo>
                    <a:lnTo>
                      <a:pt x="815" y="52"/>
                    </a:lnTo>
                    <a:lnTo>
                      <a:pt x="818" y="46"/>
                    </a:lnTo>
                    <a:lnTo>
                      <a:pt x="791" y="52"/>
                    </a:lnTo>
                    <a:lnTo>
                      <a:pt x="770" y="47"/>
                    </a:lnTo>
                    <a:lnTo>
                      <a:pt x="754" y="39"/>
                    </a:lnTo>
                    <a:lnTo>
                      <a:pt x="733" y="24"/>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5" name="Freeform 5"/>
              <p:cNvSpPr>
                <a:spLocks/>
              </p:cNvSpPr>
              <p:nvPr/>
            </p:nvSpPr>
            <p:spPr bwMode="gray">
              <a:xfrm>
                <a:off x="5558" y="3755"/>
                <a:ext cx="73" cy="63"/>
              </a:xfrm>
              <a:custGeom>
                <a:avLst/>
                <a:gdLst>
                  <a:gd name="T0" fmla="*/ 29 w 122"/>
                  <a:gd name="T1" fmla="*/ 48 h 101"/>
                  <a:gd name="T2" fmla="*/ 9 w 122"/>
                  <a:gd name="T3" fmla="*/ 63 h 101"/>
                  <a:gd name="T4" fmla="*/ 0 w 122"/>
                  <a:gd name="T5" fmla="*/ 57 h 101"/>
                  <a:gd name="T6" fmla="*/ 1 w 122"/>
                  <a:gd name="T7" fmla="*/ 56 h 101"/>
                  <a:gd name="T8" fmla="*/ 0 w 122"/>
                  <a:gd name="T9" fmla="*/ 36 h 101"/>
                  <a:gd name="T10" fmla="*/ 3 w 122"/>
                  <a:gd name="T11" fmla="*/ 34 h 101"/>
                  <a:gd name="T12" fmla="*/ 6 w 122"/>
                  <a:gd name="T13" fmla="*/ 36 h 101"/>
                  <a:gd name="T14" fmla="*/ 8 w 122"/>
                  <a:gd name="T15" fmla="*/ 19 h 101"/>
                  <a:gd name="T16" fmla="*/ 11 w 122"/>
                  <a:gd name="T17" fmla="*/ 3 h 101"/>
                  <a:gd name="T18" fmla="*/ 16 w 122"/>
                  <a:gd name="T19" fmla="*/ 0 h 101"/>
                  <a:gd name="T20" fmla="*/ 31 w 122"/>
                  <a:gd name="T21" fmla="*/ 7 h 101"/>
                  <a:gd name="T22" fmla="*/ 46 w 122"/>
                  <a:gd name="T23" fmla="*/ 13 h 101"/>
                  <a:gd name="T24" fmla="*/ 50 w 122"/>
                  <a:gd name="T25" fmla="*/ 5 h 101"/>
                  <a:gd name="T26" fmla="*/ 73 w 122"/>
                  <a:gd name="T27" fmla="*/ 3 h 101"/>
                  <a:gd name="T28" fmla="*/ 57 w 122"/>
                  <a:gd name="T29" fmla="*/ 32 h 101"/>
                  <a:gd name="T30" fmla="*/ 54 w 122"/>
                  <a:gd name="T31" fmla="*/ 29 h 101"/>
                  <a:gd name="T32" fmla="*/ 32 w 122"/>
                  <a:gd name="T33" fmla="*/ 54 h 101"/>
                  <a:gd name="T34" fmla="*/ 35 w 122"/>
                  <a:gd name="T35" fmla="*/ 50 h 101"/>
                  <a:gd name="T36" fmla="*/ 31 w 122"/>
                  <a:gd name="T37" fmla="*/ 49 h 101"/>
                  <a:gd name="T38" fmla="*/ 29 w 122"/>
                  <a:gd name="T39" fmla="*/ 48 h 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1"/>
                  <a:gd name="T62" fmla="*/ 122 w 122"/>
                  <a:gd name="T63" fmla="*/ 101 h 1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1">
                    <a:moveTo>
                      <a:pt x="49" y="77"/>
                    </a:moveTo>
                    <a:lnTo>
                      <a:pt x="15" y="101"/>
                    </a:lnTo>
                    <a:lnTo>
                      <a:pt x="0" y="91"/>
                    </a:lnTo>
                    <a:lnTo>
                      <a:pt x="2" y="90"/>
                    </a:lnTo>
                    <a:lnTo>
                      <a:pt x="0" y="57"/>
                    </a:lnTo>
                    <a:lnTo>
                      <a:pt x="5" y="54"/>
                    </a:lnTo>
                    <a:lnTo>
                      <a:pt x="10" y="57"/>
                    </a:lnTo>
                    <a:lnTo>
                      <a:pt x="13" y="31"/>
                    </a:lnTo>
                    <a:lnTo>
                      <a:pt x="18" y="5"/>
                    </a:lnTo>
                    <a:lnTo>
                      <a:pt x="26" y="0"/>
                    </a:lnTo>
                    <a:lnTo>
                      <a:pt x="52" y="11"/>
                    </a:lnTo>
                    <a:lnTo>
                      <a:pt x="77" y="21"/>
                    </a:lnTo>
                    <a:lnTo>
                      <a:pt x="84" y="8"/>
                    </a:lnTo>
                    <a:lnTo>
                      <a:pt x="122" y="5"/>
                    </a:lnTo>
                    <a:lnTo>
                      <a:pt x="95" y="51"/>
                    </a:lnTo>
                    <a:lnTo>
                      <a:pt x="90" y="47"/>
                    </a:lnTo>
                    <a:lnTo>
                      <a:pt x="53" y="86"/>
                    </a:lnTo>
                    <a:lnTo>
                      <a:pt x="58" y="80"/>
                    </a:lnTo>
                    <a:lnTo>
                      <a:pt x="52" y="78"/>
                    </a:lnTo>
                    <a:lnTo>
                      <a:pt x="49" y="7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6" name="Freeform 6"/>
            <p:cNvSpPr>
              <a:spLocks/>
            </p:cNvSpPr>
            <p:nvPr/>
          </p:nvSpPr>
          <p:spPr bwMode="gray">
            <a:xfrm>
              <a:off x="4689" y="2439"/>
              <a:ext cx="7" cy="1"/>
            </a:xfrm>
            <a:custGeom>
              <a:avLst/>
              <a:gdLst>
                <a:gd name="T0" fmla="*/ 7 w 11"/>
                <a:gd name="T1" fmla="*/ 1 h 3"/>
                <a:gd name="T2" fmla="*/ 0 w 11"/>
                <a:gd name="T3" fmla="*/ 1 h 3"/>
                <a:gd name="T4" fmla="*/ 1 w 11"/>
                <a:gd name="T5" fmla="*/ 0 h 3"/>
                <a:gd name="T6" fmla="*/ 7 w 11"/>
                <a:gd name="T7" fmla="*/ 1 h 3"/>
                <a:gd name="T8" fmla="*/ 0 60000 65536"/>
                <a:gd name="T9" fmla="*/ 0 60000 65536"/>
                <a:gd name="T10" fmla="*/ 0 60000 65536"/>
                <a:gd name="T11" fmla="*/ 0 60000 65536"/>
                <a:gd name="T12" fmla="*/ 0 w 11"/>
                <a:gd name="T13" fmla="*/ 0 h 3"/>
                <a:gd name="T14" fmla="*/ 11 w 11"/>
                <a:gd name="T15" fmla="*/ 3 h 3"/>
              </a:gdLst>
              <a:ahLst/>
              <a:cxnLst>
                <a:cxn ang="T8">
                  <a:pos x="T0" y="T1"/>
                </a:cxn>
                <a:cxn ang="T9">
                  <a:pos x="T2" y="T3"/>
                </a:cxn>
                <a:cxn ang="T10">
                  <a:pos x="T4" y="T5"/>
                </a:cxn>
                <a:cxn ang="T11">
                  <a:pos x="T6" y="T7"/>
                </a:cxn>
              </a:cxnLst>
              <a:rect l="T12" t="T13" r="T14" b="T15"/>
              <a:pathLst>
                <a:path w="11" h="3">
                  <a:moveTo>
                    <a:pt x="11" y="2"/>
                  </a:moveTo>
                  <a:lnTo>
                    <a:pt x="0" y="3"/>
                  </a:lnTo>
                  <a:lnTo>
                    <a:pt x="1" y="0"/>
                  </a:lnTo>
                  <a:lnTo>
                    <a:pt x="11" y="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4" name="Group 7"/>
            <p:cNvGrpSpPr>
              <a:grpSpLocks/>
            </p:cNvGrpSpPr>
            <p:nvPr/>
          </p:nvGrpSpPr>
          <p:grpSpPr bwMode="auto">
            <a:xfrm>
              <a:off x="4560" y="2362"/>
              <a:ext cx="691" cy="295"/>
              <a:chOff x="5025" y="2440"/>
              <a:chExt cx="810" cy="344"/>
            </a:xfrm>
            <a:grpFill/>
          </p:grpSpPr>
          <p:sp>
            <p:nvSpPr>
              <p:cNvPr id="262" name="Freeform 8"/>
              <p:cNvSpPr>
                <a:spLocks/>
              </p:cNvSpPr>
              <p:nvPr/>
            </p:nvSpPr>
            <p:spPr bwMode="gray">
              <a:xfrm>
                <a:off x="5270" y="2465"/>
                <a:ext cx="177" cy="182"/>
              </a:xfrm>
              <a:custGeom>
                <a:avLst/>
                <a:gdLst>
                  <a:gd name="T0" fmla="*/ 177 w 315"/>
                  <a:gd name="T1" fmla="*/ 75 h 304"/>
                  <a:gd name="T2" fmla="*/ 161 w 315"/>
                  <a:gd name="T3" fmla="*/ 74 h 304"/>
                  <a:gd name="T4" fmla="*/ 160 w 315"/>
                  <a:gd name="T5" fmla="*/ 74 h 304"/>
                  <a:gd name="T6" fmla="*/ 152 w 315"/>
                  <a:gd name="T7" fmla="*/ 102 h 304"/>
                  <a:gd name="T8" fmla="*/ 153 w 315"/>
                  <a:gd name="T9" fmla="*/ 105 h 304"/>
                  <a:gd name="T10" fmla="*/ 150 w 315"/>
                  <a:gd name="T11" fmla="*/ 114 h 304"/>
                  <a:gd name="T12" fmla="*/ 139 w 315"/>
                  <a:gd name="T13" fmla="*/ 120 h 304"/>
                  <a:gd name="T14" fmla="*/ 131 w 315"/>
                  <a:gd name="T15" fmla="*/ 134 h 304"/>
                  <a:gd name="T16" fmla="*/ 131 w 315"/>
                  <a:gd name="T17" fmla="*/ 142 h 304"/>
                  <a:gd name="T18" fmla="*/ 134 w 315"/>
                  <a:gd name="T19" fmla="*/ 142 h 304"/>
                  <a:gd name="T20" fmla="*/ 130 w 315"/>
                  <a:gd name="T21" fmla="*/ 150 h 304"/>
                  <a:gd name="T22" fmla="*/ 127 w 315"/>
                  <a:gd name="T23" fmla="*/ 157 h 304"/>
                  <a:gd name="T24" fmla="*/ 122 w 315"/>
                  <a:gd name="T25" fmla="*/ 173 h 304"/>
                  <a:gd name="T26" fmla="*/ 99 w 315"/>
                  <a:gd name="T27" fmla="*/ 182 h 304"/>
                  <a:gd name="T28" fmla="*/ 97 w 315"/>
                  <a:gd name="T29" fmla="*/ 171 h 304"/>
                  <a:gd name="T30" fmla="*/ 93 w 315"/>
                  <a:gd name="T31" fmla="*/ 167 h 304"/>
                  <a:gd name="T32" fmla="*/ 82 w 315"/>
                  <a:gd name="T33" fmla="*/ 167 h 304"/>
                  <a:gd name="T34" fmla="*/ 70 w 315"/>
                  <a:gd name="T35" fmla="*/ 161 h 304"/>
                  <a:gd name="T36" fmla="*/ 60 w 315"/>
                  <a:gd name="T37" fmla="*/ 167 h 304"/>
                  <a:gd name="T38" fmla="*/ 51 w 315"/>
                  <a:gd name="T39" fmla="*/ 168 h 304"/>
                  <a:gd name="T40" fmla="*/ 47 w 315"/>
                  <a:gd name="T41" fmla="*/ 157 h 304"/>
                  <a:gd name="T42" fmla="*/ 31 w 315"/>
                  <a:gd name="T43" fmla="*/ 159 h 304"/>
                  <a:gd name="T44" fmla="*/ 33 w 315"/>
                  <a:gd name="T45" fmla="*/ 158 h 304"/>
                  <a:gd name="T46" fmla="*/ 29 w 315"/>
                  <a:gd name="T47" fmla="*/ 160 h 304"/>
                  <a:gd name="T48" fmla="*/ 21 w 315"/>
                  <a:gd name="T49" fmla="*/ 157 h 304"/>
                  <a:gd name="T50" fmla="*/ 17 w 315"/>
                  <a:gd name="T51" fmla="*/ 135 h 304"/>
                  <a:gd name="T52" fmla="*/ 18 w 315"/>
                  <a:gd name="T53" fmla="*/ 119 h 304"/>
                  <a:gd name="T54" fmla="*/ 6 w 315"/>
                  <a:gd name="T55" fmla="*/ 111 h 304"/>
                  <a:gd name="T56" fmla="*/ 8 w 315"/>
                  <a:gd name="T57" fmla="*/ 110 h 304"/>
                  <a:gd name="T58" fmla="*/ 3 w 315"/>
                  <a:gd name="T59" fmla="*/ 99 h 304"/>
                  <a:gd name="T60" fmla="*/ 4 w 315"/>
                  <a:gd name="T61" fmla="*/ 93 h 304"/>
                  <a:gd name="T62" fmla="*/ 0 w 315"/>
                  <a:gd name="T63" fmla="*/ 76 h 304"/>
                  <a:gd name="T64" fmla="*/ 5 w 315"/>
                  <a:gd name="T65" fmla="*/ 65 h 304"/>
                  <a:gd name="T66" fmla="*/ 2 w 315"/>
                  <a:gd name="T67" fmla="*/ 66 h 304"/>
                  <a:gd name="T68" fmla="*/ 12 w 315"/>
                  <a:gd name="T69" fmla="*/ 50 h 304"/>
                  <a:gd name="T70" fmla="*/ 16 w 315"/>
                  <a:gd name="T71" fmla="*/ 65 h 304"/>
                  <a:gd name="T72" fmla="*/ 33 w 315"/>
                  <a:gd name="T73" fmla="*/ 75 h 304"/>
                  <a:gd name="T74" fmla="*/ 57 w 315"/>
                  <a:gd name="T75" fmla="*/ 69 h 304"/>
                  <a:gd name="T76" fmla="*/ 62 w 315"/>
                  <a:gd name="T77" fmla="*/ 60 h 304"/>
                  <a:gd name="T78" fmla="*/ 85 w 315"/>
                  <a:gd name="T79" fmla="*/ 66 h 304"/>
                  <a:gd name="T80" fmla="*/ 101 w 315"/>
                  <a:gd name="T81" fmla="*/ 60 h 304"/>
                  <a:gd name="T82" fmla="*/ 108 w 315"/>
                  <a:gd name="T83" fmla="*/ 41 h 304"/>
                  <a:gd name="T84" fmla="*/ 113 w 315"/>
                  <a:gd name="T85" fmla="*/ 31 h 304"/>
                  <a:gd name="T86" fmla="*/ 116 w 315"/>
                  <a:gd name="T87" fmla="*/ 16 h 304"/>
                  <a:gd name="T88" fmla="*/ 121 w 315"/>
                  <a:gd name="T89" fmla="*/ 0 h 304"/>
                  <a:gd name="T90" fmla="*/ 136 w 315"/>
                  <a:gd name="T91" fmla="*/ 2 h 304"/>
                  <a:gd name="T92" fmla="*/ 151 w 315"/>
                  <a:gd name="T93" fmla="*/ 5 h 304"/>
                  <a:gd name="T94" fmla="*/ 149 w 315"/>
                  <a:gd name="T95" fmla="*/ 8 h 304"/>
                  <a:gd name="T96" fmla="*/ 151 w 315"/>
                  <a:gd name="T97" fmla="*/ 10 h 304"/>
                  <a:gd name="T98" fmla="*/ 155 w 315"/>
                  <a:gd name="T99" fmla="*/ 16 h 304"/>
                  <a:gd name="T100" fmla="*/ 150 w 315"/>
                  <a:gd name="T101" fmla="*/ 16 h 304"/>
                  <a:gd name="T102" fmla="*/ 144 w 315"/>
                  <a:gd name="T103" fmla="*/ 17 h 304"/>
                  <a:gd name="T104" fmla="*/ 148 w 315"/>
                  <a:gd name="T105" fmla="*/ 25 h 304"/>
                  <a:gd name="T106" fmla="*/ 161 w 315"/>
                  <a:gd name="T107" fmla="*/ 47 h 304"/>
                  <a:gd name="T108" fmla="*/ 157 w 315"/>
                  <a:gd name="T109" fmla="*/ 54 h 304"/>
                  <a:gd name="T110" fmla="*/ 167 w 315"/>
                  <a:gd name="T111" fmla="*/ 65 h 304"/>
                  <a:gd name="T112" fmla="*/ 177 w 315"/>
                  <a:gd name="T113" fmla="*/ 75 h 3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5"/>
                  <a:gd name="T172" fmla="*/ 0 h 304"/>
                  <a:gd name="T173" fmla="*/ 315 w 315"/>
                  <a:gd name="T174" fmla="*/ 304 h 3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5" h="304">
                    <a:moveTo>
                      <a:pt x="315" y="126"/>
                    </a:moveTo>
                    <a:lnTo>
                      <a:pt x="286" y="124"/>
                    </a:lnTo>
                    <a:lnTo>
                      <a:pt x="284" y="123"/>
                    </a:lnTo>
                    <a:lnTo>
                      <a:pt x="270" y="170"/>
                    </a:lnTo>
                    <a:lnTo>
                      <a:pt x="273" y="175"/>
                    </a:lnTo>
                    <a:lnTo>
                      <a:pt x="267" y="191"/>
                    </a:lnTo>
                    <a:lnTo>
                      <a:pt x="247" y="201"/>
                    </a:lnTo>
                    <a:lnTo>
                      <a:pt x="233" y="224"/>
                    </a:lnTo>
                    <a:lnTo>
                      <a:pt x="234" y="238"/>
                    </a:lnTo>
                    <a:lnTo>
                      <a:pt x="239" y="238"/>
                    </a:lnTo>
                    <a:lnTo>
                      <a:pt x="231" y="250"/>
                    </a:lnTo>
                    <a:lnTo>
                      <a:pt x="226" y="263"/>
                    </a:lnTo>
                    <a:lnTo>
                      <a:pt x="218" y="289"/>
                    </a:lnTo>
                    <a:lnTo>
                      <a:pt x="177" y="304"/>
                    </a:lnTo>
                    <a:lnTo>
                      <a:pt x="172" y="286"/>
                    </a:lnTo>
                    <a:lnTo>
                      <a:pt x="165" y="279"/>
                    </a:lnTo>
                    <a:lnTo>
                      <a:pt x="146" y="279"/>
                    </a:lnTo>
                    <a:lnTo>
                      <a:pt x="125" y="269"/>
                    </a:lnTo>
                    <a:lnTo>
                      <a:pt x="107" y="279"/>
                    </a:lnTo>
                    <a:lnTo>
                      <a:pt x="90" y="281"/>
                    </a:lnTo>
                    <a:lnTo>
                      <a:pt x="83" y="263"/>
                    </a:lnTo>
                    <a:lnTo>
                      <a:pt x="56" y="266"/>
                    </a:lnTo>
                    <a:lnTo>
                      <a:pt x="59" y="264"/>
                    </a:lnTo>
                    <a:lnTo>
                      <a:pt x="51" y="268"/>
                    </a:lnTo>
                    <a:lnTo>
                      <a:pt x="38" y="263"/>
                    </a:lnTo>
                    <a:lnTo>
                      <a:pt x="30" y="225"/>
                    </a:lnTo>
                    <a:lnTo>
                      <a:pt x="32" y="199"/>
                    </a:lnTo>
                    <a:lnTo>
                      <a:pt x="11" y="185"/>
                    </a:lnTo>
                    <a:lnTo>
                      <a:pt x="14" y="183"/>
                    </a:lnTo>
                    <a:lnTo>
                      <a:pt x="6" y="165"/>
                    </a:lnTo>
                    <a:lnTo>
                      <a:pt x="8" y="155"/>
                    </a:lnTo>
                    <a:lnTo>
                      <a:pt x="0" y="127"/>
                    </a:lnTo>
                    <a:lnTo>
                      <a:pt x="9" y="108"/>
                    </a:lnTo>
                    <a:lnTo>
                      <a:pt x="3" y="110"/>
                    </a:lnTo>
                    <a:lnTo>
                      <a:pt x="21" y="83"/>
                    </a:lnTo>
                    <a:lnTo>
                      <a:pt x="29" y="108"/>
                    </a:lnTo>
                    <a:lnTo>
                      <a:pt x="59" y="126"/>
                    </a:lnTo>
                    <a:lnTo>
                      <a:pt x="101" y="116"/>
                    </a:lnTo>
                    <a:lnTo>
                      <a:pt x="111" y="101"/>
                    </a:lnTo>
                    <a:lnTo>
                      <a:pt x="152" y="111"/>
                    </a:lnTo>
                    <a:lnTo>
                      <a:pt x="180" y="101"/>
                    </a:lnTo>
                    <a:lnTo>
                      <a:pt x="193" y="69"/>
                    </a:lnTo>
                    <a:lnTo>
                      <a:pt x="201" y="51"/>
                    </a:lnTo>
                    <a:lnTo>
                      <a:pt x="207" y="26"/>
                    </a:lnTo>
                    <a:lnTo>
                      <a:pt x="215" y="0"/>
                    </a:lnTo>
                    <a:lnTo>
                      <a:pt x="242" y="4"/>
                    </a:lnTo>
                    <a:lnTo>
                      <a:pt x="268" y="9"/>
                    </a:lnTo>
                    <a:lnTo>
                      <a:pt x="265" y="13"/>
                    </a:lnTo>
                    <a:lnTo>
                      <a:pt x="268" y="17"/>
                    </a:lnTo>
                    <a:lnTo>
                      <a:pt x="275" y="26"/>
                    </a:lnTo>
                    <a:lnTo>
                      <a:pt x="267" y="26"/>
                    </a:lnTo>
                    <a:lnTo>
                      <a:pt x="257" y="28"/>
                    </a:lnTo>
                    <a:lnTo>
                      <a:pt x="263" y="41"/>
                    </a:lnTo>
                    <a:lnTo>
                      <a:pt x="286" y="79"/>
                    </a:lnTo>
                    <a:lnTo>
                      <a:pt x="279" y="90"/>
                    </a:lnTo>
                    <a:lnTo>
                      <a:pt x="297" y="108"/>
                    </a:lnTo>
                    <a:lnTo>
                      <a:pt x="315" y="12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3" name="Freeform 9"/>
              <p:cNvSpPr>
                <a:spLocks/>
              </p:cNvSpPr>
              <p:nvPr/>
            </p:nvSpPr>
            <p:spPr bwMode="gray">
              <a:xfrm>
                <a:off x="5025" y="2440"/>
                <a:ext cx="194" cy="245"/>
              </a:xfrm>
              <a:custGeom>
                <a:avLst/>
                <a:gdLst>
                  <a:gd name="T0" fmla="*/ 194 w 345"/>
                  <a:gd name="T1" fmla="*/ 190 h 411"/>
                  <a:gd name="T2" fmla="*/ 192 w 345"/>
                  <a:gd name="T3" fmla="*/ 191 h 411"/>
                  <a:gd name="T4" fmla="*/ 190 w 345"/>
                  <a:gd name="T5" fmla="*/ 218 h 411"/>
                  <a:gd name="T6" fmla="*/ 187 w 345"/>
                  <a:gd name="T7" fmla="*/ 245 h 411"/>
                  <a:gd name="T8" fmla="*/ 179 w 345"/>
                  <a:gd name="T9" fmla="*/ 237 h 411"/>
                  <a:gd name="T10" fmla="*/ 177 w 345"/>
                  <a:gd name="T11" fmla="*/ 242 h 411"/>
                  <a:gd name="T12" fmla="*/ 168 w 345"/>
                  <a:gd name="T13" fmla="*/ 238 h 411"/>
                  <a:gd name="T14" fmla="*/ 168 w 345"/>
                  <a:gd name="T15" fmla="*/ 245 h 411"/>
                  <a:gd name="T16" fmla="*/ 151 w 345"/>
                  <a:gd name="T17" fmla="*/ 227 h 411"/>
                  <a:gd name="T18" fmla="*/ 141 w 345"/>
                  <a:gd name="T19" fmla="*/ 216 h 411"/>
                  <a:gd name="T20" fmla="*/ 132 w 345"/>
                  <a:gd name="T21" fmla="*/ 206 h 411"/>
                  <a:gd name="T22" fmla="*/ 122 w 345"/>
                  <a:gd name="T23" fmla="*/ 196 h 411"/>
                  <a:gd name="T24" fmla="*/ 113 w 345"/>
                  <a:gd name="T25" fmla="*/ 185 h 411"/>
                  <a:gd name="T26" fmla="*/ 106 w 345"/>
                  <a:gd name="T27" fmla="*/ 167 h 411"/>
                  <a:gd name="T28" fmla="*/ 97 w 345"/>
                  <a:gd name="T29" fmla="*/ 150 h 411"/>
                  <a:gd name="T30" fmla="*/ 94 w 345"/>
                  <a:gd name="T31" fmla="*/ 147 h 411"/>
                  <a:gd name="T32" fmla="*/ 85 w 345"/>
                  <a:gd name="T33" fmla="*/ 130 h 411"/>
                  <a:gd name="T34" fmla="*/ 76 w 345"/>
                  <a:gd name="T35" fmla="*/ 114 h 411"/>
                  <a:gd name="T36" fmla="*/ 70 w 345"/>
                  <a:gd name="T37" fmla="*/ 100 h 411"/>
                  <a:gd name="T38" fmla="*/ 65 w 345"/>
                  <a:gd name="T39" fmla="*/ 85 h 411"/>
                  <a:gd name="T40" fmla="*/ 51 w 345"/>
                  <a:gd name="T41" fmla="*/ 71 h 411"/>
                  <a:gd name="T42" fmla="*/ 39 w 345"/>
                  <a:gd name="T43" fmla="*/ 54 h 411"/>
                  <a:gd name="T44" fmla="*/ 26 w 345"/>
                  <a:gd name="T45" fmla="*/ 39 h 411"/>
                  <a:gd name="T46" fmla="*/ 12 w 345"/>
                  <a:gd name="T47" fmla="*/ 24 h 411"/>
                  <a:gd name="T48" fmla="*/ 0 w 345"/>
                  <a:gd name="T49" fmla="*/ 0 h 411"/>
                  <a:gd name="T50" fmla="*/ 12 w 345"/>
                  <a:gd name="T51" fmla="*/ 2 h 411"/>
                  <a:gd name="T52" fmla="*/ 26 w 345"/>
                  <a:gd name="T53" fmla="*/ 5 h 411"/>
                  <a:gd name="T54" fmla="*/ 39 w 345"/>
                  <a:gd name="T55" fmla="*/ 7 h 411"/>
                  <a:gd name="T56" fmla="*/ 55 w 345"/>
                  <a:gd name="T57" fmla="*/ 27 h 411"/>
                  <a:gd name="T58" fmla="*/ 57 w 345"/>
                  <a:gd name="T59" fmla="*/ 31 h 411"/>
                  <a:gd name="T60" fmla="*/ 73 w 345"/>
                  <a:gd name="T61" fmla="*/ 46 h 411"/>
                  <a:gd name="T62" fmla="*/ 88 w 345"/>
                  <a:gd name="T63" fmla="*/ 62 h 411"/>
                  <a:gd name="T64" fmla="*/ 103 w 345"/>
                  <a:gd name="T65" fmla="*/ 77 h 411"/>
                  <a:gd name="T66" fmla="*/ 102 w 345"/>
                  <a:gd name="T67" fmla="*/ 70 h 411"/>
                  <a:gd name="T68" fmla="*/ 118 w 345"/>
                  <a:gd name="T69" fmla="*/ 83 h 411"/>
                  <a:gd name="T70" fmla="*/ 127 w 345"/>
                  <a:gd name="T71" fmla="*/ 96 h 411"/>
                  <a:gd name="T72" fmla="*/ 143 w 345"/>
                  <a:gd name="T73" fmla="*/ 109 h 411"/>
                  <a:gd name="T74" fmla="*/ 145 w 345"/>
                  <a:gd name="T75" fmla="*/ 109 h 411"/>
                  <a:gd name="T76" fmla="*/ 155 w 345"/>
                  <a:gd name="T77" fmla="*/ 119 h 411"/>
                  <a:gd name="T78" fmla="*/ 148 w 345"/>
                  <a:gd name="T79" fmla="*/ 125 h 411"/>
                  <a:gd name="T80" fmla="*/ 150 w 345"/>
                  <a:gd name="T81" fmla="*/ 128 h 411"/>
                  <a:gd name="T82" fmla="*/ 148 w 345"/>
                  <a:gd name="T83" fmla="*/ 130 h 411"/>
                  <a:gd name="T84" fmla="*/ 151 w 345"/>
                  <a:gd name="T85" fmla="*/ 138 h 411"/>
                  <a:gd name="T86" fmla="*/ 164 w 345"/>
                  <a:gd name="T87" fmla="*/ 142 h 411"/>
                  <a:gd name="T88" fmla="*/ 167 w 345"/>
                  <a:gd name="T89" fmla="*/ 157 h 411"/>
                  <a:gd name="T90" fmla="*/ 172 w 345"/>
                  <a:gd name="T91" fmla="*/ 162 h 411"/>
                  <a:gd name="T92" fmla="*/ 172 w 345"/>
                  <a:gd name="T93" fmla="*/ 172 h 411"/>
                  <a:gd name="T94" fmla="*/ 185 w 345"/>
                  <a:gd name="T95" fmla="*/ 171 h 411"/>
                  <a:gd name="T96" fmla="*/ 194 w 345"/>
                  <a:gd name="T97" fmla="*/ 190 h 4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5"/>
                  <a:gd name="T148" fmla="*/ 0 h 411"/>
                  <a:gd name="T149" fmla="*/ 345 w 345"/>
                  <a:gd name="T150" fmla="*/ 411 h 4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5" h="411">
                    <a:moveTo>
                      <a:pt x="345" y="318"/>
                    </a:moveTo>
                    <a:lnTo>
                      <a:pt x="342" y="321"/>
                    </a:lnTo>
                    <a:lnTo>
                      <a:pt x="337" y="365"/>
                    </a:lnTo>
                    <a:lnTo>
                      <a:pt x="332" y="411"/>
                    </a:lnTo>
                    <a:lnTo>
                      <a:pt x="318" y="398"/>
                    </a:lnTo>
                    <a:lnTo>
                      <a:pt x="315" y="406"/>
                    </a:lnTo>
                    <a:lnTo>
                      <a:pt x="299" y="399"/>
                    </a:lnTo>
                    <a:lnTo>
                      <a:pt x="299" y="411"/>
                    </a:lnTo>
                    <a:lnTo>
                      <a:pt x="268" y="380"/>
                    </a:lnTo>
                    <a:lnTo>
                      <a:pt x="250" y="362"/>
                    </a:lnTo>
                    <a:lnTo>
                      <a:pt x="234" y="346"/>
                    </a:lnTo>
                    <a:lnTo>
                      <a:pt x="217" y="328"/>
                    </a:lnTo>
                    <a:lnTo>
                      <a:pt x="201" y="310"/>
                    </a:lnTo>
                    <a:lnTo>
                      <a:pt x="188" y="280"/>
                    </a:lnTo>
                    <a:lnTo>
                      <a:pt x="173" y="251"/>
                    </a:lnTo>
                    <a:lnTo>
                      <a:pt x="168" y="246"/>
                    </a:lnTo>
                    <a:lnTo>
                      <a:pt x="152" y="218"/>
                    </a:lnTo>
                    <a:lnTo>
                      <a:pt x="135" y="192"/>
                    </a:lnTo>
                    <a:lnTo>
                      <a:pt x="125" y="168"/>
                    </a:lnTo>
                    <a:lnTo>
                      <a:pt x="115" y="143"/>
                    </a:lnTo>
                    <a:lnTo>
                      <a:pt x="90" y="119"/>
                    </a:lnTo>
                    <a:lnTo>
                      <a:pt x="69" y="90"/>
                    </a:lnTo>
                    <a:lnTo>
                      <a:pt x="46" y="65"/>
                    </a:lnTo>
                    <a:lnTo>
                      <a:pt x="22" y="41"/>
                    </a:lnTo>
                    <a:lnTo>
                      <a:pt x="0" y="0"/>
                    </a:lnTo>
                    <a:lnTo>
                      <a:pt x="22" y="3"/>
                    </a:lnTo>
                    <a:lnTo>
                      <a:pt x="46" y="8"/>
                    </a:lnTo>
                    <a:lnTo>
                      <a:pt x="70" y="11"/>
                    </a:lnTo>
                    <a:lnTo>
                      <a:pt x="98" y="46"/>
                    </a:lnTo>
                    <a:lnTo>
                      <a:pt x="102" y="52"/>
                    </a:lnTo>
                    <a:lnTo>
                      <a:pt x="130" y="78"/>
                    </a:lnTo>
                    <a:lnTo>
                      <a:pt x="157" y="104"/>
                    </a:lnTo>
                    <a:lnTo>
                      <a:pt x="183" y="130"/>
                    </a:lnTo>
                    <a:lnTo>
                      <a:pt x="181" y="117"/>
                    </a:lnTo>
                    <a:lnTo>
                      <a:pt x="209" y="140"/>
                    </a:lnTo>
                    <a:lnTo>
                      <a:pt x="225" y="161"/>
                    </a:lnTo>
                    <a:lnTo>
                      <a:pt x="254" y="183"/>
                    </a:lnTo>
                    <a:lnTo>
                      <a:pt x="257" y="183"/>
                    </a:lnTo>
                    <a:lnTo>
                      <a:pt x="276" y="200"/>
                    </a:lnTo>
                    <a:lnTo>
                      <a:pt x="263" y="209"/>
                    </a:lnTo>
                    <a:lnTo>
                      <a:pt x="266" y="215"/>
                    </a:lnTo>
                    <a:lnTo>
                      <a:pt x="263" y="218"/>
                    </a:lnTo>
                    <a:lnTo>
                      <a:pt x="268" y="231"/>
                    </a:lnTo>
                    <a:lnTo>
                      <a:pt x="292" y="238"/>
                    </a:lnTo>
                    <a:lnTo>
                      <a:pt x="297" y="264"/>
                    </a:lnTo>
                    <a:lnTo>
                      <a:pt x="305" y="272"/>
                    </a:lnTo>
                    <a:lnTo>
                      <a:pt x="305" y="288"/>
                    </a:lnTo>
                    <a:lnTo>
                      <a:pt x="329" y="287"/>
                    </a:lnTo>
                    <a:lnTo>
                      <a:pt x="345" y="31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4" name="Freeform 10"/>
              <p:cNvSpPr>
                <a:spLocks/>
              </p:cNvSpPr>
              <p:nvPr/>
            </p:nvSpPr>
            <p:spPr bwMode="gray">
              <a:xfrm>
                <a:off x="5661" y="2569"/>
                <a:ext cx="174" cy="189"/>
              </a:xfrm>
              <a:custGeom>
                <a:avLst/>
                <a:gdLst>
                  <a:gd name="T0" fmla="*/ 132 w 310"/>
                  <a:gd name="T1" fmla="*/ 159 h 314"/>
                  <a:gd name="T2" fmla="*/ 136 w 310"/>
                  <a:gd name="T3" fmla="*/ 167 h 314"/>
                  <a:gd name="T4" fmla="*/ 156 w 310"/>
                  <a:gd name="T5" fmla="*/ 176 h 314"/>
                  <a:gd name="T6" fmla="*/ 167 w 310"/>
                  <a:gd name="T7" fmla="*/ 170 h 314"/>
                  <a:gd name="T8" fmla="*/ 170 w 310"/>
                  <a:gd name="T9" fmla="*/ 135 h 314"/>
                  <a:gd name="T10" fmla="*/ 172 w 310"/>
                  <a:gd name="T11" fmla="*/ 100 h 314"/>
                  <a:gd name="T12" fmla="*/ 173 w 310"/>
                  <a:gd name="T13" fmla="*/ 64 h 314"/>
                  <a:gd name="T14" fmla="*/ 162 w 310"/>
                  <a:gd name="T15" fmla="*/ 44 h 314"/>
                  <a:gd name="T16" fmla="*/ 119 w 310"/>
                  <a:gd name="T17" fmla="*/ 22 h 314"/>
                  <a:gd name="T18" fmla="*/ 91 w 310"/>
                  <a:gd name="T19" fmla="*/ 43 h 314"/>
                  <a:gd name="T20" fmla="*/ 65 w 310"/>
                  <a:gd name="T21" fmla="*/ 56 h 314"/>
                  <a:gd name="T22" fmla="*/ 58 w 310"/>
                  <a:gd name="T23" fmla="*/ 50 h 314"/>
                  <a:gd name="T24" fmla="*/ 54 w 310"/>
                  <a:gd name="T25" fmla="*/ 16 h 314"/>
                  <a:gd name="T26" fmla="*/ 35 w 310"/>
                  <a:gd name="T27" fmla="*/ 3 h 314"/>
                  <a:gd name="T28" fmla="*/ 4 w 310"/>
                  <a:gd name="T29" fmla="*/ 11 h 314"/>
                  <a:gd name="T30" fmla="*/ 13 w 310"/>
                  <a:gd name="T31" fmla="*/ 26 h 314"/>
                  <a:gd name="T32" fmla="*/ 35 w 310"/>
                  <a:gd name="T33" fmla="*/ 39 h 314"/>
                  <a:gd name="T34" fmla="*/ 48 w 310"/>
                  <a:gd name="T35" fmla="*/ 43 h 314"/>
                  <a:gd name="T36" fmla="*/ 44 w 310"/>
                  <a:gd name="T37" fmla="*/ 46 h 314"/>
                  <a:gd name="T38" fmla="*/ 22 w 310"/>
                  <a:gd name="T39" fmla="*/ 50 h 314"/>
                  <a:gd name="T40" fmla="*/ 31 w 310"/>
                  <a:gd name="T41" fmla="*/ 67 h 314"/>
                  <a:gd name="T42" fmla="*/ 37 w 310"/>
                  <a:gd name="T43" fmla="*/ 78 h 314"/>
                  <a:gd name="T44" fmla="*/ 45 w 310"/>
                  <a:gd name="T45" fmla="*/ 70 h 314"/>
                  <a:gd name="T46" fmla="*/ 65 w 310"/>
                  <a:gd name="T47" fmla="*/ 76 h 314"/>
                  <a:gd name="T48" fmla="*/ 77 w 310"/>
                  <a:gd name="T49" fmla="*/ 88 h 314"/>
                  <a:gd name="T50" fmla="*/ 103 w 310"/>
                  <a:gd name="T51" fmla="*/ 99 h 314"/>
                  <a:gd name="T52" fmla="*/ 122 w 310"/>
                  <a:gd name="T53" fmla="*/ 114 h 314"/>
                  <a:gd name="T54" fmla="*/ 136 w 310"/>
                  <a:gd name="T55" fmla="*/ 142 h 314"/>
                  <a:gd name="T56" fmla="*/ 137 w 310"/>
                  <a:gd name="T57" fmla="*/ 147 h 314"/>
                  <a:gd name="T58" fmla="*/ 131 w 310"/>
                  <a:gd name="T59" fmla="*/ 155 h 314"/>
                  <a:gd name="T60" fmla="*/ 109 w 310"/>
                  <a:gd name="T61" fmla="*/ 173 h 314"/>
                  <a:gd name="T62" fmla="*/ 132 w 310"/>
                  <a:gd name="T63" fmla="*/ 158 h 3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0"/>
                  <a:gd name="T97" fmla="*/ 0 h 314"/>
                  <a:gd name="T98" fmla="*/ 310 w 310"/>
                  <a:gd name="T99" fmla="*/ 314 h 3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0" h="314">
                    <a:moveTo>
                      <a:pt x="236" y="262"/>
                    </a:moveTo>
                    <a:lnTo>
                      <a:pt x="236" y="264"/>
                    </a:lnTo>
                    <a:lnTo>
                      <a:pt x="235" y="280"/>
                    </a:lnTo>
                    <a:lnTo>
                      <a:pt x="243" y="277"/>
                    </a:lnTo>
                    <a:lnTo>
                      <a:pt x="269" y="272"/>
                    </a:lnTo>
                    <a:lnTo>
                      <a:pt x="278" y="292"/>
                    </a:lnTo>
                    <a:lnTo>
                      <a:pt x="296" y="314"/>
                    </a:lnTo>
                    <a:lnTo>
                      <a:pt x="297" y="283"/>
                    </a:lnTo>
                    <a:lnTo>
                      <a:pt x="301" y="254"/>
                    </a:lnTo>
                    <a:lnTo>
                      <a:pt x="302" y="225"/>
                    </a:lnTo>
                    <a:lnTo>
                      <a:pt x="306" y="195"/>
                    </a:lnTo>
                    <a:lnTo>
                      <a:pt x="307" y="166"/>
                    </a:lnTo>
                    <a:lnTo>
                      <a:pt x="309" y="137"/>
                    </a:lnTo>
                    <a:lnTo>
                      <a:pt x="309" y="107"/>
                    </a:lnTo>
                    <a:lnTo>
                      <a:pt x="310" y="78"/>
                    </a:lnTo>
                    <a:lnTo>
                      <a:pt x="289" y="73"/>
                    </a:lnTo>
                    <a:lnTo>
                      <a:pt x="251" y="55"/>
                    </a:lnTo>
                    <a:lnTo>
                      <a:pt x="212" y="37"/>
                    </a:lnTo>
                    <a:lnTo>
                      <a:pt x="191" y="54"/>
                    </a:lnTo>
                    <a:lnTo>
                      <a:pt x="162" y="71"/>
                    </a:lnTo>
                    <a:lnTo>
                      <a:pt x="129" y="106"/>
                    </a:lnTo>
                    <a:lnTo>
                      <a:pt x="116" y="93"/>
                    </a:lnTo>
                    <a:lnTo>
                      <a:pt x="105" y="76"/>
                    </a:lnTo>
                    <a:lnTo>
                      <a:pt x="103" y="83"/>
                    </a:lnTo>
                    <a:lnTo>
                      <a:pt x="95" y="44"/>
                    </a:lnTo>
                    <a:lnTo>
                      <a:pt x="97" y="26"/>
                    </a:lnTo>
                    <a:lnTo>
                      <a:pt x="92" y="10"/>
                    </a:lnTo>
                    <a:lnTo>
                      <a:pt x="63" y="5"/>
                    </a:lnTo>
                    <a:lnTo>
                      <a:pt x="34" y="0"/>
                    </a:lnTo>
                    <a:lnTo>
                      <a:pt x="7" y="18"/>
                    </a:lnTo>
                    <a:lnTo>
                      <a:pt x="0" y="36"/>
                    </a:lnTo>
                    <a:lnTo>
                      <a:pt x="24" y="44"/>
                    </a:lnTo>
                    <a:lnTo>
                      <a:pt x="40" y="65"/>
                    </a:lnTo>
                    <a:lnTo>
                      <a:pt x="63" y="65"/>
                    </a:lnTo>
                    <a:lnTo>
                      <a:pt x="87" y="63"/>
                    </a:lnTo>
                    <a:lnTo>
                      <a:pt x="85" y="71"/>
                    </a:lnTo>
                    <a:lnTo>
                      <a:pt x="82" y="75"/>
                    </a:lnTo>
                    <a:lnTo>
                      <a:pt x="79" y="76"/>
                    </a:lnTo>
                    <a:lnTo>
                      <a:pt x="69" y="75"/>
                    </a:lnTo>
                    <a:lnTo>
                      <a:pt x="40" y="83"/>
                    </a:lnTo>
                    <a:lnTo>
                      <a:pt x="29" y="89"/>
                    </a:lnTo>
                    <a:lnTo>
                      <a:pt x="55" y="112"/>
                    </a:lnTo>
                    <a:lnTo>
                      <a:pt x="52" y="127"/>
                    </a:lnTo>
                    <a:lnTo>
                      <a:pt x="66" y="129"/>
                    </a:lnTo>
                    <a:lnTo>
                      <a:pt x="87" y="94"/>
                    </a:lnTo>
                    <a:lnTo>
                      <a:pt x="81" y="116"/>
                    </a:lnTo>
                    <a:lnTo>
                      <a:pt x="108" y="127"/>
                    </a:lnTo>
                    <a:lnTo>
                      <a:pt x="116" y="127"/>
                    </a:lnTo>
                    <a:lnTo>
                      <a:pt x="113" y="137"/>
                    </a:lnTo>
                    <a:lnTo>
                      <a:pt x="137" y="146"/>
                    </a:lnTo>
                    <a:lnTo>
                      <a:pt x="159" y="155"/>
                    </a:lnTo>
                    <a:lnTo>
                      <a:pt x="183" y="164"/>
                    </a:lnTo>
                    <a:lnTo>
                      <a:pt x="206" y="173"/>
                    </a:lnTo>
                    <a:lnTo>
                      <a:pt x="217" y="189"/>
                    </a:lnTo>
                    <a:lnTo>
                      <a:pt x="235" y="230"/>
                    </a:lnTo>
                    <a:lnTo>
                      <a:pt x="243" y="236"/>
                    </a:lnTo>
                    <a:lnTo>
                      <a:pt x="227" y="236"/>
                    </a:lnTo>
                    <a:lnTo>
                      <a:pt x="244" y="244"/>
                    </a:lnTo>
                    <a:lnTo>
                      <a:pt x="230" y="246"/>
                    </a:lnTo>
                    <a:lnTo>
                      <a:pt x="233" y="257"/>
                    </a:lnTo>
                    <a:lnTo>
                      <a:pt x="214" y="254"/>
                    </a:lnTo>
                    <a:lnTo>
                      <a:pt x="195" y="287"/>
                    </a:lnTo>
                    <a:lnTo>
                      <a:pt x="224" y="282"/>
                    </a:lnTo>
                    <a:lnTo>
                      <a:pt x="236" y="26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5" name="Freeform 11"/>
              <p:cNvSpPr>
                <a:spLocks/>
              </p:cNvSpPr>
              <p:nvPr/>
            </p:nvSpPr>
            <p:spPr bwMode="gray">
              <a:xfrm>
                <a:off x="5445" y="2524"/>
                <a:ext cx="112" cy="157"/>
              </a:xfrm>
              <a:custGeom>
                <a:avLst/>
                <a:gdLst>
                  <a:gd name="T0" fmla="*/ 112 w 200"/>
                  <a:gd name="T1" fmla="*/ 4 h 264"/>
                  <a:gd name="T2" fmla="*/ 107 w 200"/>
                  <a:gd name="T3" fmla="*/ 0 h 264"/>
                  <a:gd name="T4" fmla="*/ 90 w 200"/>
                  <a:gd name="T5" fmla="*/ 18 h 264"/>
                  <a:gd name="T6" fmla="*/ 68 w 200"/>
                  <a:gd name="T7" fmla="*/ 15 h 264"/>
                  <a:gd name="T8" fmla="*/ 45 w 200"/>
                  <a:gd name="T9" fmla="*/ 11 h 264"/>
                  <a:gd name="T10" fmla="*/ 35 w 200"/>
                  <a:gd name="T11" fmla="*/ 10 h 264"/>
                  <a:gd name="T12" fmla="*/ 27 w 200"/>
                  <a:gd name="T13" fmla="*/ 18 h 264"/>
                  <a:gd name="T14" fmla="*/ 25 w 200"/>
                  <a:gd name="T15" fmla="*/ 18 h 264"/>
                  <a:gd name="T16" fmla="*/ 16 w 200"/>
                  <a:gd name="T17" fmla="*/ 36 h 264"/>
                  <a:gd name="T18" fmla="*/ 17 w 200"/>
                  <a:gd name="T19" fmla="*/ 54 h 264"/>
                  <a:gd name="T20" fmla="*/ 15 w 200"/>
                  <a:gd name="T21" fmla="*/ 52 h 264"/>
                  <a:gd name="T22" fmla="*/ 8 w 200"/>
                  <a:gd name="T23" fmla="*/ 72 h 264"/>
                  <a:gd name="T24" fmla="*/ 0 w 200"/>
                  <a:gd name="T25" fmla="*/ 93 h 264"/>
                  <a:gd name="T26" fmla="*/ 2 w 200"/>
                  <a:gd name="T27" fmla="*/ 112 h 264"/>
                  <a:gd name="T28" fmla="*/ 10 w 200"/>
                  <a:gd name="T29" fmla="*/ 114 h 264"/>
                  <a:gd name="T30" fmla="*/ 9 w 200"/>
                  <a:gd name="T31" fmla="*/ 129 h 264"/>
                  <a:gd name="T32" fmla="*/ 9 w 200"/>
                  <a:gd name="T33" fmla="*/ 145 h 264"/>
                  <a:gd name="T34" fmla="*/ 10 w 200"/>
                  <a:gd name="T35" fmla="*/ 157 h 264"/>
                  <a:gd name="T36" fmla="*/ 25 w 200"/>
                  <a:gd name="T37" fmla="*/ 154 h 264"/>
                  <a:gd name="T38" fmla="*/ 25 w 200"/>
                  <a:gd name="T39" fmla="*/ 128 h 264"/>
                  <a:gd name="T40" fmla="*/ 24 w 200"/>
                  <a:gd name="T41" fmla="*/ 102 h 264"/>
                  <a:gd name="T42" fmla="*/ 35 w 200"/>
                  <a:gd name="T43" fmla="*/ 93 h 264"/>
                  <a:gd name="T44" fmla="*/ 36 w 200"/>
                  <a:gd name="T45" fmla="*/ 106 h 264"/>
                  <a:gd name="T46" fmla="*/ 38 w 200"/>
                  <a:gd name="T47" fmla="*/ 115 h 264"/>
                  <a:gd name="T48" fmla="*/ 45 w 200"/>
                  <a:gd name="T49" fmla="*/ 127 h 264"/>
                  <a:gd name="T50" fmla="*/ 48 w 200"/>
                  <a:gd name="T51" fmla="*/ 140 h 264"/>
                  <a:gd name="T52" fmla="*/ 54 w 200"/>
                  <a:gd name="T53" fmla="*/ 137 h 264"/>
                  <a:gd name="T54" fmla="*/ 66 w 200"/>
                  <a:gd name="T55" fmla="*/ 129 h 264"/>
                  <a:gd name="T56" fmla="*/ 69 w 200"/>
                  <a:gd name="T57" fmla="*/ 127 h 264"/>
                  <a:gd name="T58" fmla="*/ 59 w 200"/>
                  <a:gd name="T59" fmla="*/ 109 h 264"/>
                  <a:gd name="T60" fmla="*/ 61 w 200"/>
                  <a:gd name="T61" fmla="*/ 104 h 264"/>
                  <a:gd name="T62" fmla="*/ 53 w 200"/>
                  <a:gd name="T63" fmla="*/ 89 h 264"/>
                  <a:gd name="T64" fmla="*/ 44 w 200"/>
                  <a:gd name="T65" fmla="*/ 75 h 264"/>
                  <a:gd name="T66" fmla="*/ 51 w 200"/>
                  <a:gd name="T67" fmla="*/ 76 h 264"/>
                  <a:gd name="T68" fmla="*/ 64 w 200"/>
                  <a:gd name="T69" fmla="*/ 65 h 264"/>
                  <a:gd name="T70" fmla="*/ 76 w 200"/>
                  <a:gd name="T71" fmla="*/ 55 h 264"/>
                  <a:gd name="T72" fmla="*/ 80 w 200"/>
                  <a:gd name="T73" fmla="*/ 55 h 264"/>
                  <a:gd name="T74" fmla="*/ 77 w 200"/>
                  <a:gd name="T75" fmla="*/ 49 h 264"/>
                  <a:gd name="T76" fmla="*/ 71 w 200"/>
                  <a:gd name="T77" fmla="*/ 52 h 264"/>
                  <a:gd name="T78" fmla="*/ 49 w 200"/>
                  <a:gd name="T79" fmla="*/ 55 h 264"/>
                  <a:gd name="T80" fmla="*/ 35 w 200"/>
                  <a:gd name="T81" fmla="*/ 65 h 264"/>
                  <a:gd name="T82" fmla="*/ 21 w 200"/>
                  <a:gd name="T83" fmla="*/ 45 h 264"/>
                  <a:gd name="T84" fmla="*/ 27 w 200"/>
                  <a:gd name="T85" fmla="*/ 26 h 264"/>
                  <a:gd name="T86" fmla="*/ 52 w 200"/>
                  <a:gd name="T87" fmla="*/ 27 h 264"/>
                  <a:gd name="T88" fmla="*/ 77 w 200"/>
                  <a:gd name="T89" fmla="*/ 28 h 264"/>
                  <a:gd name="T90" fmla="*/ 101 w 200"/>
                  <a:gd name="T91" fmla="*/ 23 h 264"/>
                  <a:gd name="T92" fmla="*/ 112 w 200"/>
                  <a:gd name="T93" fmla="*/ 4 h 2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264"/>
                  <a:gd name="T143" fmla="*/ 200 w 200"/>
                  <a:gd name="T144" fmla="*/ 264 h 2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264">
                    <a:moveTo>
                      <a:pt x="200" y="7"/>
                    </a:moveTo>
                    <a:lnTo>
                      <a:pt x="191" y="0"/>
                    </a:lnTo>
                    <a:lnTo>
                      <a:pt x="160" y="31"/>
                    </a:lnTo>
                    <a:lnTo>
                      <a:pt x="122" y="25"/>
                    </a:lnTo>
                    <a:lnTo>
                      <a:pt x="81" y="18"/>
                    </a:lnTo>
                    <a:lnTo>
                      <a:pt x="62" y="16"/>
                    </a:lnTo>
                    <a:lnTo>
                      <a:pt x="49" y="31"/>
                    </a:lnTo>
                    <a:lnTo>
                      <a:pt x="44" y="31"/>
                    </a:lnTo>
                    <a:lnTo>
                      <a:pt x="28" y="60"/>
                    </a:lnTo>
                    <a:lnTo>
                      <a:pt x="30" y="91"/>
                    </a:lnTo>
                    <a:lnTo>
                      <a:pt x="27" y="88"/>
                    </a:lnTo>
                    <a:lnTo>
                      <a:pt x="14" y="121"/>
                    </a:lnTo>
                    <a:lnTo>
                      <a:pt x="0" y="157"/>
                    </a:lnTo>
                    <a:lnTo>
                      <a:pt x="3" y="188"/>
                    </a:lnTo>
                    <a:lnTo>
                      <a:pt x="17" y="191"/>
                    </a:lnTo>
                    <a:lnTo>
                      <a:pt x="16" y="217"/>
                    </a:lnTo>
                    <a:lnTo>
                      <a:pt x="16" y="243"/>
                    </a:lnTo>
                    <a:lnTo>
                      <a:pt x="17" y="264"/>
                    </a:lnTo>
                    <a:lnTo>
                      <a:pt x="44" y="259"/>
                    </a:lnTo>
                    <a:lnTo>
                      <a:pt x="44" y="215"/>
                    </a:lnTo>
                    <a:lnTo>
                      <a:pt x="43" y="171"/>
                    </a:lnTo>
                    <a:lnTo>
                      <a:pt x="62" y="157"/>
                    </a:lnTo>
                    <a:lnTo>
                      <a:pt x="65" y="178"/>
                    </a:lnTo>
                    <a:lnTo>
                      <a:pt x="67" y="194"/>
                    </a:lnTo>
                    <a:lnTo>
                      <a:pt x="81" y="214"/>
                    </a:lnTo>
                    <a:lnTo>
                      <a:pt x="86" y="235"/>
                    </a:lnTo>
                    <a:lnTo>
                      <a:pt x="96" y="230"/>
                    </a:lnTo>
                    <a:lnTo>
                      <a:pt x="117" y="217"/>
                    </a:lnTo>
                    <a:lnTo>
                      <a:pt x="123" y="214"/>
                    </a:lnTo>
                    <a:lnTo>
                      <a:pt x="106" y="183"/>
                    </a:lnTo>
                    <a:lnTo>
                      <a:pt x="109" y="175"/>
                    </a:lnTo>
                    <a:lnTo>
                      <a:pt x="94" y="150"/>
                    </a:lnTo>
                    <a:lnTo>
                      <a:pt x="78" y="126"/>
                    </a:lnTo>
                    <a:lnTo>
                      <a:pt x="91" y="127"/>
                    </a:lnTo>
                    <a:lnTo>
                      <a:pt x="114" y="109"/>
                    </a:lnTo>
                    <a:lnTo>
                      <a:pt x="136" y="93"/>
                    </a:lnTo>
                    <a:lnTo>
                      <a:pt x="143" y="93"/>
                    </a:lnTo>
                    <a:lnTo>
                      <a:pt x="138" y="82"/>
                    </a:lnTo>
                    <a:lnTo>
                      <a:pt x="126" y="87"/>
                    </a:lnTo>
                    <a:lnTo>
                      <a:pt x="88" y="93"/>
                    </a:lnTo>
                    <a:lnTo>
                      <a:pt x="62" y="109"/>
                    </a:lnTo>
                    <a:lnTo>
                      <a:pt x="38" y="75"/>
                    </a:lnTo>
                    <a:lnTo>
                      <a:pt x="49" y="43"/>
                    </a:lnTo>
                    <a:lnTo>
                      <a:pt x="93" y="46"/>
                    </a:lnTo>
                    <a:lnTo>
                      <a:pt x="138" y="47"/>
                    </a:lnTo>
                    <a:lnTo>
                      <a:pt x="181" y="39"/>
                    </a:lnTo>
                    <a:lnTo>
                      <a:pt x="200" y="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6" name="Freeform 12"/>
              <p:cNvSpPr>
                <a:spLocks/>
              </p:cNvSpPr>
              <p:nvPr/>
            </p:nvSpPr>
            <p:spPr bwMode="gray">
              <a:xfrm>
                <a:off x="5203" y="2690"/>
                <a:ext cx="161" cy="58"/>
              </a:xfrm>
              <a:custGeom>
                <a:avLst/>
                <a:gdLst>
                  <a:gd name="T0" fmla="*/ 161 w 286"/>
                  <a:gd name="T1" fmla="*/ 58 h 100"/>
                  <a:gd name="T2" fmla="*/ 159 w 286"/>
                  <a:gd name="T3" fmla="*/ 55 h 100"/>
                  <a:gd name="T4" fmla="*/ 160 w 286"/>
                  <a:gd name="T5" fmla="*/ 39 h 100"/>
                  <a:gd name="T6" fmla="*/ 147 w 286"/>
                  <a:gd name="T7" fmla="*/ 37 h 100"/>
                  <a:gd name="T8" fmla="*/ 134 w 286"/>
                  <a:gd name="T9" fmla="*/ 35 h 100"/>
                  <a:gd name="T10" fmla="*/ 129 w 286"/>
                  <a:gd name="T11" fmla="*/ 22 h 100"/>
                  <a:gd name="T12" fmla="*/ 108 w 286"/>
                  <a:gd name="T13" fmla="*/ 15 h 100"/>
                  <a:gd name="T14" fmla="*/ 100 w 286"/>
                  <a:gd name="T15" fmla="*/ 10 h 100"/>
                  <a:gd name="T16" fmla="*/ 92 w 286"/>
                  <a:gd name="T17" fmla="*/ 18 h 100"/>
                  <a:gd name="T18" fmla="*/ 79 w 286"/>
                  <a:gd name="T19" fmla="*/ 18 h 100"/>
                  <a:gd name="T20" fmla="*/ 64 w 286"/>
                  <a:gd name="T21" fmla="*/ 18 h 100"/>
                  <a:gd name="T22" fmla="*/ 57 w 286"/>
                  <a:gd name="T23" fmla="*/ 10 h 100"/>
                  <a:gd name="T24" fmla="*/ 37 w 286"/>
                  <a:gd name="T25" fmla="*/ 0 h 100"/>
                  <a:gd name="T26" fmla="*/ 15 w 286"/>
                  <a:gd name="T27" fmla="*/ 0 h 100"/>
                  <a:gd name="T28" fmla="*/ 6 w 286"/>
                  <a:gd name="T29" fmla="*/ 13 h 100"/>
                  <a:gd name="T30" fmla="*/ 0 w 286"/>
                  <a:gd name="T31" fmla="*/ 15 h 100"/>
                  <a:gd name="T32" fmla="*/ 18 w 286"/>
                  <a:gd name="T33" fmla="*/ 21 h 100"/>
                  <a:gd name="T34" fmla="*/ 18 w 286"/>
                  <a:gd name="T35" fmla="*/ 26 h 100"/>
                  <a:gd name="T36" fmla="*/ 36 w 286"/>
                  <a:gd name="T37" fmla="*/ 31 h 100"/>
                  <a:gd name="T38" fmla="*/ 55 w 286"/>
                  <a:gd name="T39" fmla="*/ 36 h 100"/>
                  <a:gd name="T40" fmla="*/ 71 w 286"/>
                  <a:gd name="T41" fmla="*/ 40 h 100"/>
                  <a:gd name="T42" fmla="*/ 88 w 286"/>
                  <a:gd name="T43" fmla="*/ 44 h 100"/>
                  <a:gd name="T44" fmla="*/ 110 w 286"/>
                  <a:gd name="T45" fmla="*/ 46 h 100"/>
                  <a:gd name="T46" fmla="*/ 133 w 286"/>
                  <a:gd name="T47" fmla="*/ 49 h 100"/>
                  <a:gd name="T48" fmla="*/ 147 w 286"/>
                  <a:gd name="T49" fmla="*/ 54 h 100"/>
                  <a:gd name="T50" fmla="*/ 161 w 286"/>
                  <a:gd name="T51" fmla="*/ 58 h 1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6"/>
                  <a:gd name="T79" fmla="*/ 0 h 100"/>
                  <a:gd name="T80" fmla="*/ 286 w 286"/>
                  <a:gd name="T81" fmla="*/ 100 h 1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6" h="100">
                    <a:moveTo>
                      <a:pt x="286" y="100"/>
                    </a:moveTo>
                    <a:lnTo>
                      <a:pt x="283" y="95"/>
                    </a:lnTo>
                    <a:lnTo>
                      <a:pt x="285" y="67"/>
                    </a:lnTo>
                    <a:lnTo>
                      <a:pt x="262" y="64"/>
                    </a:lnTo>
                    <a:lnTo>
                      <a:pt x="238" y="61"/>
                    </a:lnTo>
                    <a:lnTo>
                      <a:pt x="230" y="38"/>
                    </a:lnTo>
                    <a:lnTo>
                      <a:pt x="191" y="26"/>
                    </a:lnTo>
                    <a:lnTo>
                      <a:pt x="177" y="17"/>
                    </a:lnTo>
                    <a:lnTo>
                      <a:pt x="164" y="31"/>
                    </a:lnTo>
                    <a:lnTo>
                      <a:pt x="140" y="31"/>
                    </a:lnTo>
                    <a:lnTo>
                      <a:pt x="114" y="31"/>
                    </a:lnTo>
                    <a:lnTo>
                      <a:pt x="101" y="18"/>
                    </a:lnTo>
                    <a:lnTo>
                      <a:pt x="66" y="0"/>
                    </a:lnTo>
                    <a:lnTo>
                      <a:pt x="26" y="0"/>
                    </a:lnTo>
                    <a:lnTo>
                      <a:pt x="10" y="23"/>
                    </a:lnTo>
                    <a:lnTo>
                      <a:pt x="0" y="26"/>
                    </a:lnTo>
                    <a:lnTo>
                      <a:pt x="32" y="36"/>
                    </a:lnTo>
                    <a:lnTo>
                      <a:pt x="32" y="44"/>
                    </a:lnTo>
                    <a:lnTo>
                      <a:pt x="64" y="54"/>
                    </a:lnTo>
                    <a:lnTo>
                      <a:pt x="97" y="62"/>
                    </a:lnTo>
                    <a:lnTo>
                      <a:pt x="127" y="69"/>
                    </a:lnTo>
                    <a:lnTo>
                      <a:pt x="156" y="75"/>
                    </a:lnTo>
                    <a:lnTo>
                      <a:pt x="196" y="80"/>
                    </a:lnTo>
                    <a:lnTo>
                      <a:pt x="236" y="85"/>
                    </a:lnTo>
                    <a:lnTo>
                      <a:pt x="262" y="93"/>
                    </a:lnTo>
                    <a:lnTo>
                      <a:pt x="286" y="10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7" name="Freeform 13"/>
              <p:cNvSpPr>
                <a:spLocks/>
              </p:cNvSpPr>
              <p:nvPr/>
            </p:nvSpPr>
            <p:spPr bwMode="gray">
              <a:xfrm>
                <a:off x="5518" y="2742"/>
                <a:ext cx="70" cy="42"/>
              </a:xfrm>
              <a:custGeom>
                <a:avLst/>
                <a:gdLst>
                  <a:gd name="T0" fmla="*/ 70 w 123"/>
                  <a:gd name="T1" fmla="*/ 0 h 70"/>
                  <a:gd name="T2" fmla="*/ 44 w 123"/>
                  <a:gd name="T3" fmla="*/ 1 h 70"/>
                  <a:gd name="T4" fmla="*/ 26 w 123"/>
                  <a:gd name="T5" fmla="*/ 11 h 70"/>
                  <a:gd name="T6" fmla="*/ 9 w 123"/>
                  <a:gd name="T7" fmla="*/ 20 h 70"/>
                  <a:gd name="T8" fmla="*/ 2 w 123"/>
                  <a:gd name="T9" fmla="*/ 35 h 70"/>
                  <a:gd name="T10" fmla="*/ 0 w 123"/>
                  <a:gd name="T11" fmla="*/ 38 h 70"/>
                  <a:gd name="T12" fmla="*/ 2 w 123"/>
                  <a:gd name="T13" fmla="*/ 42 h 70"/>
                  <a:gd name="T14" fmla="*/ 24 w 123"/>
                  <a:gd name="T15" fmla="*/ 29 h 70"/>
                  <a:gd name="T16" fmla="*/ 47 w 123"/>
                  <a:gd name="T17" fmla="*/ 15 h 70"/>
                  <a:gd name="T18" fmla="*/ 70 w 123"/>
                  <a:gd name="T19" fmla="*/ 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3"/>
                  <a:gd name="T31" fmla="*/ 0 h 70"/>
                  <a:gd name="T32" fmla="*/ 123 w 123"/>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3" h="70">
                    <a:moveTo>
                      <a:pt x="123" y="0"/>
                    </a:moveTo>
                    <a:lnTo>
                      <a:pt x="77" y="2"/>
                    </a:lnTo>
                    <a:lnTo>
                      <a:pt x="46" y="18"/>
                    </a:lnTo>
                    <a:lnTo>
                      <a:pt x="16" y="33"/>
                    </a:lnTo>
                    <a:lnTo>
                      <a:pt x="3" y="59"/>
                    </a:lnTo>
                    <a:lnTo>
                      <a:pt x="0" y="64"/>
                    </a:lnTo>
                    <a:lnTo>
                      <a:pt x="4" y="70"/>
                    </a:lnTo>
                    <a:lnTo>
                      <a:pt x="43" y="48"/>
                    </a:lnTo>
                    <a:lnTo>
                      <a:pt x="83" y="25"/>
                    </a:lnTo>
                    <a:lnTo>
                      <a:pt x="123"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8" name="Freeform 14"/>
              <p:cNvSpPr>
                <a:spLocks/>
              </p:cNvSpPr>
              <p:nvPr/>
            </p:nvSpPr>
            <p:spPr bwMode="gray">
              <a:xfrm>
                <a:off x="5598" y="2514"/>
                <a:ext cx="25" cy="65"/>
              </a:xfrm>
              <a:custGeom>
                <a:avLst/>
                <a:gdLst>
                  <a:gd name="T0" fmla="*/ 25 w 45"/>
                  <a:gd name="T1" fmla="*/ 42 h 109"/>
                  <a:gd name="T2" fmla="*/ 14 w 45"/>
                  <a:gd name="T3" fmla="*/ 26 h 109"/>
                  <a:gd name="T4" fmla="*/ 21 w 45"/>
                  <a:gd name="T5" fmla="*/ 17 h 109"/>
                  <a:gd name="T6" fmla="*/ 16 w 45"/>
                  <a:gd name="T7" fmla="*/ 13 h 109"/>
                  <a:gd name="T8" fmla="*/ 11 w 45"/>
                  <a:gd name="T9" fmla="*/ 18 h 109"/>
                  <a:gd name="T10" fmla="*/ 5 w 45"/>
                  <a:gd name="T11" fmla="*/ 28 h 109"/>
                  <a:gd name="T12" fmla="*/ 4 w 45"/>
                  <a:gd name="T13" fmla="*/ 22 h 109"/>
                  <a:gd name="T14" fmla="*/ 8 w 45"/>
                  <a:gd name="T15" fmla="*/ 8 h 109"/>
                  <a:gd name="T16" fmla="*/ 8 w 45"/>
                  <a:gd name="T17" fmla="*/ 0 h 109"/>
                  <a:gd name="T18" fmla="*/ 0 w 45"/>
                  <a:gd name="T19" fmla="*/ 14 h 109"/>
                  <a:gd name="T20" fmla="*/ 2 w 45"/>
                  <a:gd name="T21" fmla="*/ 30 h 109"/>
                  <a:gd name="T22" fmla="*/ 3 w 45"/>
                  <a:gd name="T23" fmla="*/ 45 h 109"/>
                  <a:gd name="T24" fmla="*/ 14 w 45"/>
                  <a:gd name="T25" fmla="*/ 65 h 109"/>
                  <a:gd name="T26" fmla="*/ 7 w 45"/>
                  <a:gd name="T27" fmla="*/ 39 h 109"/>
                  <a:gd name="T28" fmla="*/ 25 w 45"/>
                  <a:gd name="T29" fmla="*/ 42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109"/>
                  <a:gd name="T47" fmla="*/ 45 w 4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109">
                    <a:moveTo>
                      <a:pt x="45" y="70"/>
                    </a:moveTo>
                    <a:lnTo>
                      <a:pt x="25" y="44"/>
                    </a:lnTo>
                    <a:lnTo>
                      <a:pt x="38" y="28"/>
                    </a:lnTo>
                    <a:lnTo>
                      <a:pt x="29" y="21"/>
                    </a:lnTo>
                    <a:lnTo>
                      <a:pt x="19" y="31"/>
                    </a:lnTo>
                    <a:lnTo>
                      <a:pt x="9" y="47"/>
                    </a:lnTo>
                    <a:lnTo>
                      <a:pt x="8" y="37"/>
                    </a:lnTo>
                    <a:lnTo>
                      <a:pt x="14" y="13"/>
                    </a:lnTo>
                    <a:lnTo>
                      <a:pt x="14" y="0"/>
                    </a:lnTo>
                    <a:lnTo>
                      <a:pt x="0" y="24"/>
                    </a:lnTo>
                    <a:lnTo>
                      <a:pt x="3" y="50"/>
                    </a:lnTo>
                    <a:lnTo>
                      <a:pt x="6" y="76"/>
                    </a:lnTo>
                    <a:lnTo>
                      <a:pt x="25" y="109"/>
                    </a:lnTo>
                    <a:lnTo>
                      <a:pt x="13" y="65"/>
                    </a:lnTo>
                    <a:lnTo>
                      <a:pt x="45" y="7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9" name="Freeform 15"/>
              <p:cNvSpPr>
                <a:spLocks/>
              </p:cNvSpPr>
              <p:nvPr/>
            </p:nvSpPr>
            <p:spPr bwMode="gray">
              <a:xfrm>
                <a:off x="5605" y="2622"/>
                <a:ext cx="51" cy="21"/>
              </a:xfrm>
              <a:custGeom>
                <a:avLst/>
                <a:gdLst>
                  <a:gd name="T0" fmla="*/ 51 w 92"/>
                  <a:gd name="T1" fmla="*/ 17 h 36"/>
                  <a:gd name="T2" fmla="*/ 48 w 92"/>
                  <a:gd name="T3" fmla="*/ 21 h 36"/>
                  <a:gd name="T4" fmla="*/ 27 w 92"/>
                  <a:gd name="T5" fmla="*/ 11 h 36"/>
                  <a:gd name="T6" fmla="*/ 12 w 92"/>
                  <a:gd name="T7" fmla="*/ 12 h 36"/>
                  <a:gd name="T8" fmla="*/ 2 w 92"/>
                  <a:gd name="T9" fmla="*/ 8 h 36"/>
                  <a:gd name="T10" fmla="*/ 0 w 92"/>
                  <a:gd name="T11" fmla="*/ 12 h 36"/>
                  <a:gd name="T12" fmla="*/ 1 w 92"/>
                  <a:gd name="T13" fmla="*/ 5 h 36"/>
                  <a:gd name="T14" fmla="*/ 11 w 92"/>
                  <a:gd name="T15" fmla="*/ 0 h 36"/>
                  <a:gd name="T16" fmla="*/ 27 w 92"/>
                  <a:gd name="T17" fmla="*/ 2 h 36"/>
                  <a:gd name="T18" fmla="*/ 42 w 92"/>
                  <a:gd name="T19" fmla="*/ 3 h 36"/>
                  <a:gd name="T20" fmla="*/ 51 w 92"/>
                  <a:gd name="T21" fmla="*/ 17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36"/>
                  <a:gd name="T35" fmla="*/ 92 w 9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36">
                    <a:moveTo>
                      <a:pt x="92" y="30"/>
                    </a:moveTo>
                    <a:lnTo>
                      <a:pt x="87" y="36"/>
                    </a:lnTo>
                    <a:lnTo>
                      <a:pt x="48" y="18"/>
                    </a:lnTo>
                    <a:lnTo>
                      <a:pt x="22" y="20"/>
                    </a:lnTo>
                    <a:lnTo>
                      <a:pt x="3" y="13"/>
                    </a:lnTo>
                    <a:lnTo>
                      <a:pt x="0" y="21"/>
                    </a:lnTo>
                    <a:lnTo>
                      <a:pt x="2" y="8"/>
                    </a:lnTo>
                    <a:lnTo>
                      <a:pt x="19" y="0"/>
                    </a:lnTo>
                    <a:lnTo>
                      <a:pt x="48" y="3"/>
                    </a:lnTo>
                    <a:lnTo>
                      <a:pt x="75" y="5"/>
                    </a:lnTo>
                    <a:lnTo>
                      <a:pt x="92" y="3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0" name="Freeform 16"/>
              <p:cNvSpPr>
                <a:spLocks/>
              </p:cNvSpPr>
              <p:nvPr/>
            </p:nvSpPr>
            <p:spPr bwMode="gray">
              <a:xfrm>
                <a:off x="5455" y="2737"/>
                <a:ext cx="56" cy="13"/>
              </a:xfrm>
              <a:custGeom>
                <a:avLst/>
                <a:gdLst>
                  <a:gd name="T0" fmla="*/ 56 w 101"/>
                  <a:gd name="T1" fmla="*/ 1 h 21"/>
                  <a:gd name="T2" fmla="*/ 56 w 101"/>
                  <a:gd name="T3" fmla="*/ 0 h 21"/>
                  <a:gd name="T4" fmla="*/ 53 w 101"/>
                  <a:gd name="T5" fmla="*/ 0 h 21"/>
                  <a:gd name="T6" fmla="*/ 47 w 101"/>
                  <a:gd name="T7" fmla="*/ 6 h 21"/>
                  <a:gd name="T8" fmla="*/ 38 w 101"/>
                  <a:gd name="T9" fmla="*/ 5 h 21"/>
                  <a:gd name="T10" fmla="*/ 23 w 101"/>
                  <a:gd name="T11" fmla="*/ 3 h 21"/>
                  <a:gd name="T12" fmla="*/ 9 w 101"/>
                  <a:gd name="T13" fmla="*/ 0 h 21"/>
                  <a:gd name="T14" fmla="*/ 0 w 101"/>
                  <a:gd name="T15" fmla="*/ 10 h 21"/>
                  <a:gd name="T16" fmla="*/ 7 w 101"/>
                  <a:gd name="T17" fmla="*/ 13 h 21"/>
                  <a:gd name="T18" fmla="*/ 25 w 101"/>
                  <a:gd name="T19" fmla="*/ 12 h 21"/>
                  <a:gd name="T20" fmla="*/ 42 w 101"/>
                  <a:gd name="T21" fmla="*/ 11 h 21"/>
                  <a:gd name="T22" fmla="*/ 56 w 101"/>
                  <a:gd name="T23" fmla="*/ 1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
                  <a:gd name="T37" fmla="*/ 0 h 21"/>
                  <a:gd name="T38" fmla="*/ 101 w 101"/>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 h="21">
                    <a:moveTo>
                      <a:pt x="101" y="1"/>
                    </a:moveTo>
                    <a:lnTo>
                      <a:pt x="101" y="0"/>
                    </a:lnTo>
                    <a:lnTo>
                      <a:pt x="95" y="0"/>
                    </a:lnTo>
                    <a:lnTo>
                      <a:pt x="84" y="10"/>
                    </a:lnTo>
                    <a:lnTo>
                      <a:pt x="68" y="8"/>
                    </a:lnTo>
                    <a:lnTo>
                      <a:pt x="42" y="5"/>
                    </a:lnTo>
                    <a:lnTo>
                      <a:pt x="16" y="0"/>
                    </a:lnTo>
                    <a:lnTo>
                      <a:pt x="0" y="16"/>
                    </a:lnTo>
                    <a:lnTo>
                      <a:pt x="13" y="21"/>
                    </a:lnTo>
                    <a:lnTo>
                      <a:pt x="45" y="19"/>
                    </a:lnTo>
                    <a:lnTo>
                      <a:pt x="76" y="18"/>
                    </a:lnTo>
                    <a:lnTo>
                      <a:pt x="101" y="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1" name="Freeform 17"/>
              <p:cNvSpPr>
                <a:spLocks/>
              </p:cNvSpPr>
              <p:nvPr/>
            </p:nvSpPr>
            <p:spPr bwMode="gray">
              <a:xfrm>
                <a:off x="5400" y="2735"/>
                <a:ext cx="44" cy="19"/>
              </a:xfrm>
              <a:custGeom>
                <a:avLst/>
                <a:gdLst>
                  <a:gd name="T0" fmla="*/ 44 w 77"/>
                  <a:gd name="T1" fmla="*/ 11 h 32"/>
                  <a:gd name="T2" fmla="*/ 41 w 77"/>
                  <a:gd name="T3" fmla="*/ 6 h 32"/>
                  <a:gd name="T4" fmla="*/ 35 w 77"/>
                  <a:gd name="T5" fmla="*/ 7 h 32"/>
                  <a:gd name="T6" fmla="*/ 20 w 77"/>
                  <a:gd name="T7" fmla="*/ 0 h 32"/>
                  <a:gd name="T8" fmla="*/ 27 w 77"/>
                  <a:gd name="T9" fmla="*/ 11 h 32"/>
                  <a:gd name="T10" fmla="*/ 18 w 77"/>
                  <a:gd name="T11" fmla="*/ 10 h 32"/>
                  <a:gd name="T12" fmla="*/ 3 w 77"/>
                  <a:gd name="T13" fmla="*/ 9 h 32"/>
                  <a:gd name="T14" fmla="*/ 0 w 77"/>
                  <a:gd name="T15" fmla="*/ 19 h 32"/>
                  <a:gd name="T16" fmla="*/ 14 w 77"/>
                  <a:gd name="T17" fmla="*/ 17 h 32"/>
                  <a:gd name="T18" fmla="*/ 30 w 77"/>
                  <a:gd name="T19" fmla="*/ 14 h 32"/>
                  <a:gd name="T20" fmla="*/ 37 w 77"/>
                  <a:gd name="T21" fmla="*/ 15 h 32"/>
                  <a:gd name="T22" fmla="*/ 35 w 77"/>
                  <a:gd name="T23" fmla="*/ 14 h 32"/>
                  <a:gd name="T24" fmla="*/ 44 w 77"/>
                  <a:gd name="T25" fmla="*/ 1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32"/>
                  <a:gd name="T41" fmla="*/ 77 w 77"/>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32">
                    <a:moveTo>
                      <a:pt x="77" y="19"/>
                    </a:moveTo>
                    <a:lnTo>
                      <a:pt x="72" y="10"/>
                    </a:lnTo>
                    <a:lnTo>
                      <a:pt x="61" y="11"/>
                    </a:lnTo>
                    <a:lnTo>
                      <a:pt x="35" y="0"/>
                    </a:lnTo>
                    <a:lnTo>
                      <a:pt x="48" y="18"/>
                    </a:lnTo>
                    <a:lnTo>
                      <a:pt x="32" y="16"/>
                    </a:lnTo>
                    <a:lnTo>
                      <a:pt x="6" y="15"/>
                    </a:lnTo>
                    <a:lnTo>
                      <a:pt x="0" y="32"/>
                    </a:lnTo>
                    <a:lnTo>
                      <a:pt x="25" y="28"/>
                    </a:lnTo>
                    <a:lnTo>
                      <a:pt x="53" y="23"/>
                    </a:lnTo>
                    <a:lnTo>
                      <a:pt x="64" y="26"/>
                    </a:lnTo>
                    <a:lnTo>
                      <a:pt x="62" y="24"/>
                    </a:lnTo>
                    <a:lnTo>
                      <a:pt x="77" y="1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2" name="Freeform 18"/>
              <p:cNvSpPr>
                <a:spLocks/>
              </p:cNvSpPr>
              <p:nvPr/>
            </p:nvSpPr>
            <p:spPr bwMode="gray">
              <a:xfrm>
                <a:off x="5441" y="2764"/>
                <a:ext cx="30" cy="16"/>
              </a:xfrm>
              <a:custGeom>
                <a:avLst/>
                <a:gdLst>
                  <a:gd name="T0" fmla="*/ 30 w 55"/>
                  <a:gd name="T1" fmla="*/ 14 h 29"/>
                  <a:gd name="T2" fmla="*/ 18 w 55"/>
                  <a:gd name="T3" fmla="*/ 16 h 29"/>
                  <a:gd name="T4" fmla="*/ 4 w 55"/>
                  <a:gd name="T5" fmla="*/ 7 h 29"/>
                  <a:gd name="T6" fmla="*/ 0 w 55"/>
                  <a:gd name="T7" fmla="*/ 0 h 29"/>
                  <a:gd name="T8" fmla="*/ 18 w 55"/>
                  <a:gd name="T9" fmla="*/ 1 h 29"/>
                  <a:gd name="T10" fmla="*/ 30 w 55"/>
                  <a:gd name="T11" fmla="*/ 14 h 29"/>
                  <a:gd name="T12" fmla="*/ 0 60000 65536"/>
                  <a:gd name="T13" fmla="*/ 0 60000 65536"/>
                  <a:gd name="T14" fmla="*/ 0 60000 65536"/>
                  <a:gd name="T15" fmla="*/ 0 60000 65536"/>
                  <a:gd name="T16" fmla="*/ 0 60000 65536"/>
                  <a:gd name="T17" fmla="*/ 0 60000 65536"/>
                  <a:gd name="T18" fmla="*/ 0 w 55"/>
                  <a:gd name="T19" fmla="*/ 0 h 29"/>
                  <a:gd name="T20" fmla="*/ 55 w 5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55" h="29">
                    <a:moveTo>
                      <a:pt x="55" y="25"/>
                    </a:moveTo>
                    <a:lnTo>
                      <a:pt x="33" y="29"/>
                    </a:lnTo>
                    <a:lnTo>
                      <a:pt x="7" y="12"/>
                    </a:lnTo>
                    <a:lnTo>
                      <a:pt x="0" y="0"/>
                    </a:lnTo>
                    <a:lnTo>
                      <a:pt x="33" y="2"/>
                    </a:lnTo>
                    <a:lnTo>
                      <a:pt x="55" y="2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3" name="Freeform 19"/>
              <p:cNvSpPr>
                <a:spLocks/>
              </p:cNvSpPr>
              <p:nvPr/>
            </p:nvSpPr>
            <p:spPr bwMode="gray">
              <a:xfrm>
                <a:off x="5570" y="2626"/>
                <a:ext cx="22" cy="16"/>
              </a:xfrm>
              <a:custGeom>
                <a:avLst/>
                <a:gdLst>
                  <a:gd name="T0" fmla="*/ 22 w 38"/>
                  <a:gd name="T1" fmla="*/ 7 h 26"/>
                  <a:gd name="T2" fmla="*/ 14 w 38"/>
                  <a:gd name="T3" fmla="*/ 16 h 26"/>
                  <a:gd name="T4" fmla="*/ 0 w 38"/>
                  <a:gd name="T5" fmla="*/ 6 h 26"/>
                  <a:gd name="T6" fmla="*/ 8 w 38"/>
                  <a:gd name="T7" fmla="*/ 0 h 26"/>
                  <a:gd name="T8" fmla="*/ 22 w 38"/>
                  <a:gd name="T9" fmla="*/ 7 h 26"/>
                  <a:gd name="T10" fmla="*/ 0 60000 65536"/>
                  <a:gd name="T11" fmla="*/ 0 60000 65536"/>
                  <a:gd name="T12" fmla="*/ 0 60000 65536"/>
                  <a:gd name="T13" fmla="*/ 0 60000 65536"/>
                  <a:gd name="T14" fmla="*/ 0 60000 65536"/>
                  <a:gd name="T15" fmla="*/ 0 w 38"/>
                  <a:gd name="T16" fmla="*/ 0 h 26"/>
                  <a:gd name="T17" fmla="*/ 38 w 38"/>
                  <a:gd name="T18" fmla="*/ 26 h 26"/>
                </a:gdLst>
                <a:ahLst/>
                <a:cxnLst>
                  <a:cxn ang="T10">
                    <a:pos x="T0" y="T1"/>
                  </a:cxn>
                  <a:cxn ang="T11">
                    <a:pos x="T2" y="T3"/>
                  </a:cxn>
                  <a:cxn ang="T12">
                    <a:pos x="T4" y="T5"/>
                  </a:cxn>
                  <a:cxn ang="T13">
                    <a:pos x="T6" y="T7"/>
                  </a:cxn>
                  <a:cxn ang="T14">
                    <a:pos x="T8" y="T9"/>
                  </a:cxn>
                </a:cxnLst>
                <a:rect l="T15" t="T16" r="T17" b="T18"/>
                <a:pathLst>
                  <a:path w="38" h="26">
                    <a:moveTo>
                      <a:pt x="38" y="12"/>
                    </a:moveTo>
                    <a:lnTo>
                      <a:pt x="24" y="26"/>
                    </a:lnTo>
                    <a:lnTo>
                      <a:pt x="0" y="10"/>
                    </a:lnTo>
                    <a:lnTo>
                      <a:pt x="13" y="0"/>
                    </a:lnTo>
                    <a:lnTo>
                      <a:pt x="38" y="1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8" name="Freeform 20"/>
            <p:cNvSpPr>
              <a:spLocks/>
            </p:cNvSpPr>
            <p:nvPr/>
          </p:nvSpPr>
          <p:spPr bwMode="gray">
            <a:xfrm>
              <a:off x="4822" y="2595"/>
              <a:ext cx="21" cy="3"/>
            </a:xfrm>
            <a:custGeom>
              <a:avLst/>
              <a:gdLst>
                <a:gd name="T0" fmla="*/ 21 w 44"/>
                <a:gd name="T1" fmla="*/ 0 h 7"/>
                <a:gd name="T2" fmla="*/ 5 w 44"/>
                <a:gd name="T3" fmla="*/ 3 h 7"/>
                <a:gd name="T4" fmla="*/ 0 w 44"/>
                <a:gd name="T5" fmla="*/ 1 h 7"/>
                <a:gd name="T6" fmla="*/ 21 w 44"/>
                <a:gd name="T7" fmla="*/ 0 h 7"/>
                <a:gd name="T8" fmla="*/ 0 60000 65536"/>
                <a:gd name="T9" fmla="*/ 0 60000 65536"/>
                <a:gd name="T10" fmla="*/ 0 60000 65536"/>
                <a:gd name="T11" fmla="*/ 0 60000 65536"/>
                <a:gd name="T12" fmla="*/ 0 w 44"/>
                <a:gd name="T13" fmla="*/ 0 h 7"/>
                <a:gd name="T14" fmla="*/ 44 w 44"/>
                <a:gd name="T15" fmla="*/ 7 h 7"/>
              </a:gdLst>
              <a:ahLst/>
              <a:cxnLst>
                <a:cxn ang="T8">
                  <a:pos x="T0" y="T1"/>
                </a:cxn>
                <a:cxn ang="T9">
                  <a:pos x="T2" y="T3"/>
                </a:cxn>
                <a:cxn ang="T10">
                  <a:pos x="T4" y="T5"/>
                </a:cxn>
                <a:cxn ang="T11">
                  <a:pos x="T6" y="T7"/>
                </a:cxn>
              </a:cxnLst>
              <a:rect l="T12" t="T13" r="T14" b="T15"/>
              <a:pathLst>
                <a:path w="44" h="7">
                  <a:moveTo>
                    <a:pt x="44" y="0"/>
                  </a:moveTo>
                  <a:lnTo>
                    <a:pt x="11" y="7"/>
                  </a:lnTo>
                  <a:lnTo>
                    <a:pt x="0" y="2"/>
                  </a:lnTo>
                  <a:lnTo>
                    <a:pt x="44"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 name="Freeform 21"/>
            <p:cNvSpPr>
              <a:spLocks/>
            </p:cNvSpPr>
            <p:nvPr/>
          </p:nvSpPr>
          <p:spPr bwMode="gray">
            <a:xfrm>
              <a:off x="4845" y="2373"/>
              <a:ext cx="14" cy="17"/>
            </a:xfrm>
            <a:custGeom>
              <a:avLst/>
              <a:gdLst>
                <a:gd name="T0" fmla="*/ 8 w 29"/>
                <a:gd name="T1" fmla="*/ 17 h 33"/>
                <a:gd name="T2" fmla="*/ 0 w 29"/>
                <a:gd name="T3" fmla="*/ 7 h 33"/>
                <a:gd name="T4" fmla="*/ 14 w 29"/>
                <a:gd name="T5" fmla="*/ 0 h 33"/>
                <a:gd name="T6" fmla="*/ 14 w 29"/>
                <a:gd name="T7" fmla="*/ 2 h 33"/>
                <a:gd name="T8" fmla="*/ 11 w 29"/>
                <a:gd name="T9" fmla="*/ 10 h 33"/>
                <a:gd name="T10" fmla="*/ 8 w 29"/>
                <a:gd name="T11" fmla="*/ 17 h 33"/>
                <a:gd name="T12" fmla="*/ 0 60000 65536"/>
                <a:gd name="T13" fmla="*/ 0 60000 65536"/>
                <a:gd name="T14" fmla="*/ 0 60000 65536"/>
                <a:gd name="T15" fmla="*/ 0 60000 65536"/>
                <a:gd name="T16" fmla="*/ 0 60000 65536"/>
                <a:gd name="T17" fmla="*/ 0 60000 65536"/>
                <a:gd name="T18" fmla="*/ 0 w 29"/>
                <a:gd name="T19" fmla="*/ 0 h 33"/>
                <a:gd name="T20" fmla="*/ 29 w 29"/>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9" h="33">
                  <a:moveTo>
                    <a:pt x="16" y="33"/>
                  </a:moveTo>
                  <a:lnTo>
                    <a:pt x="0" y="13"/>
                  </a:lnTo>
                  <a:lnTo>
                    <a:pt x="29" y="0"/>
                  </a:lnTo>
                  <a:lnTo>
                    <a:pt x="29" y="3"/>
                  </a:lnTo>
                  <a:lnTo>
                    <a:pt x="22" y="20"/>
                  </a:lnTo>
                  <a:lnTo>
                    <a:pt x="16" y="3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5" name="Group 22"/>
            <p:cNvGrpSpPr>
              <a:grpSpLocks/>
            </p:cNvGrpSpPr>
            <p:nvPr/>
          </p:nvGrpSpPr>
          <p:grpSpPr bwMode="auto">
            <a:xfrm>
              <a:off x="4634" y="2339"/>
              <a:ext cx="288" cy="109"/>
              <a:chOff x="5112" y="2412"/>
              <a:chExt cx="338" cy="128"/>
            </a:xfrm>
            <a:grpFill/>
          </p:grpSpPr>
          <p:sp>
            <p:nvSpPr>
              <p:cNvPr id="260" name="Freeform 23"/>
              <p:cNvSpPr>
                <a:spLocks/>
              </p:cNvSpPr>
              <p:nvPr/>
            </p:nvSpPr>
            <p:spPr bwMode="gray">
              <a:xfrm>
                <a:off x="5282" y="2412"/>
                <a:ext cx="168" cy="128"/>
              </a:xfrm>
              <a:custGeom>
                <a:avLst/>
                <a:gdLst>
                  <a:gd name="T0" fmla="*/ 126 w 299"/>
                  <a:gd name="T1" fmla="*/ 0 h 217"/>
                  <a:gd name="T2" fmla="*/ 137 w 299"/>
                  <a:gd name="T3" fmla="*/ 8 h 217"/>
                  <a:gd name="T4" fmla="*/ 136 w 299"/>
                  <a:gd name="T5" fmla="*/ 21 h 217"/>
                  <a:gd name="T6" fmla="*/ 144 w 299"/>
                  <a:gd name="T7" fmla="*/ 17 h 217"/>
                  <a:gd name="T8" fmla="*/ 144 w 299"/>
                  <a:gd name="T9" fmla="*/ 23 h 217"/>
                  <a:gd name="T10" fmla="*/ 148 w 299"/>
                  <a:gd name="T11" fmla="*/ 25 h 217"/>
                  <a:gd name="T12" fmla="*/ 168 w 299"/>
                  <a:gd name="T13" fmla="*/ 35 h 217"/>
                  <a:gd name="T14" fmla="*/ 151 w 299"/>
                  <a:gd name="T15" fmla="*/ 41 h 217"/>
                  <a:gd name="T16" fmla="*/ 155 w 299"/>
                  <a:gd name="T17" fmla="*/ 51 h 217"/>
                  <a:gd name="T18" fmla="*/ 143 w 299"/>
                  <a:gd name="T19" fmla="*/ 55 h 217"/>
                  <a:gd name="T20" fmla="*/ 139 w 299"/>
                  <a:gd name="T21" fmla="*/ 59 h 217"/>
                  <a:gd name="T22" fmla="*/ 124 w 299"/>
                  <a:gd name="T23" fmla="*/ 56 h 217"/>
                  <a:gd name="T24" fmla="*/ 109 w 299"/>
                  <a:gd name="T25" fmla="*/ 54 h 217"/>
                  <a:gd name="T26" fmla="*/ 105 w 299"/>
                  <a:gd name="T27" fmla="*/ 69 h 217"/>
                  <a:gd name="T28" fmla="*/ 101 w 299"/>
                  <a:gd name="T29" fmla="*/ 84 h 217"/>
                  <a:gd name="T30" fmla="*/ 97 w 299"/>
                  <a:gd name="T31" fmla="*/ 94 h 217"/>
                  <a:gd name="T32" fmla="*/ 89 w 299"/>
                  <a:gd name="T33" fmla="*/ 113 h 217"/>
                  <a:gd name="T34" fmla="*/ 74 w 299"/>
                  <a:gd name="T35" fmla="*/ 119 h 217"/>
                  <a:gd name="T36" fmla="*/ 51 w 299"/>
                  <a:gd name="T37" fmla="*/ 113 h 217"/>
                  <a:gd name="T38" fmla="*/ 45 w 299"/>
                  <a:gd name="T39" fmla="*/ 122 h 217"/>
                  <a:gd name="T40" fmla="*/ 21 w 299"/>
                  <a:gd name="T41" fmla="*/ 128 h 217"/>
                  <a:gd name="T42" fmla="*/ 4 w 299"/>
                  <a:gd name="T43" fmla="*/ 117 h 217"/>
                  <a:gd name="T44" fmla="*/ 0 w 299"/>
                  <a:gd name="T45" fmla="*/ 103 h 217"/>
                  <a:gd name="T46" fmla="*/ 2 w 299"/>
                  <a:gd name="T47" fmla="*/ 105 h 217"/>
                  <a:gd name="T48" fmla="*/ 15 w 299"/>
                  <a:gd name="T49" fmla="*/ 113 h 217"/>
                  <a:gd name="T50" fmla="*/ 29 w 299"/>
                  <a:gd name="T51" fmla="*/ 117 h 217"/>
                  <a:gd name="T52" fmla="*/ 26 w 299"/>
                  <a:gd name="T53" fmla="*/ 116 h 217"/>
                  <a:gd name="T54" fmla="*/ 28 w 299"/>
                  <a:gd name="T55" fmla="*/ 111 h 217"/>
                  <a:gd name="T56" fmla="*/ 30 w 299"/>
                  <a:gd name="T57" fmla="*/ 101 h 217"/>
                  <a:gd name="T58" fmla="*/ 30 w 299"/>
                  <a:gd name="T59" fmla="*/ 97 h 217"/>
                  <a:gd name="T60" fmla="*/ 31 w 299"/>
                  <a:gd name="T61" fmla="*/ 90 h 217"/>
                  <a:gd name="T62" fmla="*/ 44 w 299"/>
                  <a:gd name="T63" fmla="*/ 86 h 217"/>
                  <a:gd name="T64" fmla="*/ 56 w 299"/>
                  <a:gd name="T65" fmla="*/ 81 h 217"/>
                  <a:gd name="T66" fmla="*/ 67 w 299"/>
                  <a:gd name="T67" fmla="*/ 65 h 217"/>
                  <a:gd name="T68" fmla="*/ 78 w 299"/>
                  <a:gd name="T69" fmla="*/ 49 h 217"/>
                  <a:gd name="T70" fmla="*/ 87 w 299"/>
                  <a:gd name="T71" fmla="*/ 61 h 217"/>
                  <a:gd name="T72" fmla="*/ 90 w 299"/>
                  <a:gd name="T73" fmla="*/ 53 h 217"/>
                  <a:gd name="T74" fmla="*/ 94 w 299"/>
                  <a:gd name="T75" fmla="*/ 43 h 217"/>
                  <a:gd name="T76" fmla="*/ 97 w 299"/>
                  <a:gd name="T77" fmla="*/ 55 h 217"/>
                  <a:gd name="T78" fmla="*/ 97 w 299"/>
                  <a:gd name="T79" fmla="*/ 45 h 217"/>
                  <a:gd name="T80" fmla="*/ 102 w 299"/>
                  <a:gd name="T81" fmla="*/ 41 h 217"/>
                  <a:gd name="T82" fmla="*/ 100 w 299"/>
                  <a:gd name="T83" fmla="*/ 35 h 217"/>
                  <a:gd name="T84" fmla="*/ 103 w 299"/>
                  <a:gd name="T85" fmla="*/ 29 h 217"/>
                  <a:gd name="T86" fmla="*/ 113 w 299"/>
                  <a:gd name="T87" fmla="*/ 15 h 217"/>
                  <a:gd name="T88" fmla="*/ 121 w 299"/>
                  <a:gd name="T89" fmla="*/ 0 h 217"/>
                  <a:gd name="T90" fmla="*/ 122 w 299"/>
                  <a:gd name="T91" fmla="*/ 5 h 217"/>
                  <a:gd name="T92" fmla="*/ 126 w 299"/>
                  <a:gd name="T93" fmla="*/ 0 h 2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9"/>
                  <a:gd name="T142" fmla="*/ 0 h 217"/>
                  <a:gd name="T143" fmla="*/ 299 w 299"/>
                  <a:gd name="T144" fmla="*/ 217 h 2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9" h="217">
                    <a:moveTo>
                      <a:pt x="225" y="0"/>
                    </a:moveTo>
                    <a:lnTo>
                      <a:pt x="244" y="13"/>
                    </a:lnTo>
                    <a:lnTo>
                      <a:pt x="242" y="36"/>
                    </a:lnTo>
                    <a:lnTo>
                      <a:pt x="257" y="29"/>
                    </a:lnTo>
                    <a:lnTo>
                      <a:pt x="257" y="39"/>
                    </a:lnTo>
                    <a:lnTo>
                      <a:pt x="263" y="42"/>
                    </a:lnTo>
                    <a:lnTo>
                      <a:pt x="299" y="59"/>
                    </a:lnTo>
                    <a:lnTo>
                      <a:pt x="268" y="69"/>
                    </a:lnTo>
                    <a:lnTo>
                      <a:pt x="276" y="86"/>
                    </a:lnTo>
                    <a:lnTo>
                      <a:pt x="255" y="93"/>
                    </a:lnTo>
                    <a:lnTo>
                      <a:pt x="247" y="100"/>
                    </a:lnTo>
                    <a:lnTo>
                      <a:pt x="221" y="95"/>
                    </a:lnTo>
                    <a:lnTo>
                      <a:pt x="194" y="91"/>
                    </a:lnTo>
                    <a:lnTo>
                      <a:pt x="186" y="117"/>
                    </a:lnTo>
                    <a:lnTo>
                      <a:pt x="180" y="142"/>
                    </a:lnTo>
                    <a:lnTo>
                      <a:pt x="172" y="160"/>
                    </a:lnTo>
                    <a:lnTo>
                      <a:pt x="159" y="192"/>
                    </a:lnTo>
                    <a:lnTo>
                      <a:pt x="131" y="202"/>
                    </a:lnTo>
                    <a:lnTo>
                      <a:pt x="90" y="192"/>
                    </a:lnTo>
                    <a:lnTo>
                      <a:pt x="80" y="207"/>
                    </a:lnTo>
                    <a:lnTo>
                      <a:pt x="38" y="217"/>
                    </a:lnTo>
                    <a:lnTo>
                      <a:pt x="8" y="199"/>
                    </a:lnTo>
                    <a:lnTo>
                      <a:pt x="0" y="174"/>
                    </a:lnTo>
                    <a:lnTo>
                      <a:pt x="3" y="178"/>
                    </a:lnTo>
                    <a:lnTo>
                      <a:pt x="27" y="191"/>
                    </a:lnTo>
                    <a:lnTo>
                      <a:pt x="51" y="199"/>
                    </a:lnTo>
                    <a:lnTo>
                      <a:pt x="46" y="197"/>
                    </a:lnTo>
                    <a:lnTo>
                      <a:pt x="49" y="189"/>
                    </a:lnTo>
                    <a:lnTo>
                      <a:pt x="53" y="171"/>
                    </a:lnTo>
                    <a:lnTo>
                      <a:pt x="54" y="165"/>
                    </a:lnTo>
                    <a:lnTo>
                      <a:pt x="56" y="152"/>
                    </a:lnTo>
                    <a:lnTo>
                      <a:pt x="78" y="145"/>
                    </a:lnTo>
                    <a:lnTo>
                      <a:pt x="99" y="137"/>
                    </a:lnTo>
                    <a:lnTo>
                      <a:pt x="119" y="111"/>
                    </a:lnTo>
                    <a:lnTo>
                      <a:pt x="138" y="83"/>
                    </a:lnTo>
                    <a:lnTo>
                      <a:pt x="154" y="103"/>
                    </a:lnTo>
                    <a:lnTo>
                      <a:pt x="160" y="90"/>
                    </a:lnTo>
                    <a:lnTo>
                      <a:pt x="167" y="73"/>
                    </a:lnTo>
                    <a:lnTo>
                      <a:pt x="173" y="93"/>
                    </a:lnTo>
                    <a:lnTo>
                      <a:pt x="173" y="77"/>
                    </a:lnTo>
                    <a:lnTo>
                      <a:pt x="181" y="69"/>
                    </a:lnTo>
                    <a:lnTo>
                      <a:pt x="178" y="59"/>
                    </a:lnTo>
                    <a:lnTo>
                      <a:pt x="184" y="49"/>
                    </a:lnTo>
                    <a:lnTo>
                      <a:pt x="201" y="25"/>
                    </a:lnTo>
                    <a:lnTo>
                      <a:pt x="215" y="0"/>
                    </a:lnTo>
                    <a:lnTo>
                      <a:pt x="218" y="8"/>
                    </a:lnTo>
                    <a:lnTo>
                      <a:pt x="225"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1" name="Freeform 24"/>
              <p:cNvSpPr>
                <a:spLocks/>
              </p:cNvSpPr>
              <p:nvPr/>
            </p:nvSpPr>
            <p:spPr bwMode="gray">
              <a:xfrm>
                <a:off x="5112" y="2418"/>
                <a:ext cx="77" cy="111"/>
              </a:xfrm>
              <a:custGeom>
                <a:avLst/>
                <a:gdLst>
                  <a:gd name="T0" fmla="*/ 65 w 137"/>
                  <a:gd name="T1" fmla="*/ 111 h 188"/>
                  <a:gd name="T2" fmla="*/ 44 w 137"/>
                  <a:gd name="T3" fmla="*/ 96 h 188"/>
                  <a:gd name="T4" fmla="*/ 24 w 137"/>
                  <a:gd name="T5" fmla="*/ 79 h 188"/>
                  <a:gd name="T6" fmla="*/ 13 w 137"/>
                  <a:gd name="T7" fmla="*/ 55 h 188"/>
                  <a:gd name="T8" fmla="*/ 7 w 137"/>
                  <a:gd name="T9" fmla="*/ 29 h 188"/>
                  <a:gd name="T10" fmla="*/ 0 w 137"/>
                  <a:gd name="T11" fmla="*/ 4 h 188"/>
                  <a:gd name="T12" fmla="*/ 1 w 137"/>
                  <a:gd name="T13" fmla="*/ 0 h 188"/>
                  <a:gd name="T14" fmla="*/ 15 w 137"/>
                  <a:gd name="T15" fmla="*/ 8 h 188"/>
                  <a:gd name="T16" fmla="*/ 15 w 137"/>
                  <a:gd name="T17" fmla="*/ 18 h 188"/>
                  <a:gd name="T18" fmla="*/ 27 w 137"/>
                  <a:gd name="T19" fmla="*/ 17 h 188"/>
                  <a:gd name="T20" fmla="*/ 34 w 137"/>
                  <a:gd name="T21" fmla="*/ 8 h 188"/>
                  <a:gd name="T22" fmla="*/ 46 w 137"/>
                  <a:gd name="T23" fmla="*/ 19 h 188"/>
                  <a:gd name="T24" fmla="*/ 57 w 137"/>
                  <a:gd name="T25" fmla="*/ 32 h 188"/>
                  <a:gd name="T26" fmla="*/ 58 w 137"/>
                  <a:gd name="T27" fmla="*/ 53 h 188"/>
                  <a:gd name="T28" fmla="*/ 61 w 137"/>
                  <a:gd name="T29" fmla="*/ 73 h 188"/>
                  <a:gd name="T30" fmla="*/ 69 w 137"/>
                  <a:gd name="T31" fmla="*/ 92 h 188"/>
                  <a:gd name="T32" fmla="*/ 77 w 137"/>
                  <a:gd name="T33" fmla="*/ 110 h 188"/>
                  <a:gd name="T34" fmla="*/ 70 w 137"/>
                  <a:gd name="T35" fmla="*/ 107 h 188"/>
                  <a:gd name="T36" fmla="*/ 65 w 137"/>
                  <a:gd name="T37" fmla="*/ 111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188"/>
                  <a:gd name="T59" fmla="*/ 137 w 137"/>
                  <a:gd name="T60" fmla="*/ 188 h 1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188">
                    <a:moveTo>
                      <a:pt x="116" y="188"/>
                    </a:moveTo>
                    <a:lnTo>
                      <a:pt x="79" y="162"/>
                    </a:lnTo>
                    <a:lnTo>
                      <a:pt x="42" y="134"/>
                    </a:lnTo>
                    <a:lnTo>
                      <a:pt x="24" y="93"/>
                    </a:lnTo>
                    <a:lnTo>
                      <a:pt x="13" y="49"/>
                    </a:lnTo>
                    <a:lnTo>
                      <a:pt x="0" y="7"/>
                    </a:lnTo>
                    <a:lnTo>
                      <a:pt x="2" y="0"/>
                    </a:lnTo>
                    <a:lnTo>
                      <a:pt x="26" y="14"/>
                    </a:lnTo>
                    <a:lnTo>
                      <a:pt x="27" y="30"/>
                    </a:lnTo>
                    <a:lnTo>
                      <a:pt x="48" y="28"/>
                    </a:lnTo>
                    <a:lnTo>
                      <a:pt x="61" y="14"/>
                    </a:lnTo>
                    <a:lnTo>
                      <a:pt x="82" y="33"/>
                    </a:lnTo>
                    <a:lnTo>
                      <a:pt x="101" y="54"/>
                    </a:lnTo>
                    <a:lnTo>
                      <a:pt x="104" y="89"/>
                    </a:lnTo>
                    <a:lnTo>
                      <a:pt x="108" y="123"/>
                    </a:lnTo>
                    <a:lnTo>
                      <a:pt x="122" y="155"/>
                    </a:lnTo>
                    <a:lnTo>
                      <a:pt x="137" y="186"/>
                    </a:lnTo>
                    <a:lnTo>
                      <a:pt x="125" y="181"/>
                    </a:lnTo>
                    <a:lnTo>
                      <a:pt x="116" y="18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1" name="Freeform 25"/>
            <p:cNvSpPr>
              <a:spLocks/>
            </p:cNvSpPr>
            <p:nvPr/>
          </p:nvSpPr>
          <p:spPr bwMode="gray">
            <a:xfrm>
              <a:off x="5241" y="2514"/>
              <a:ext cx="147" cy="147"/>
            </a:xfrm>
            <a:custGeom>
              <a:avLst/>
              <a:gdLst>
                <a:gd name="T0" fmla="*/ 147 w 305"/>
                <a:gd name="T1" fmla="*/ 139 h 290"/>
                <a:gd name="T2" fmla="*/ 141 w 305"/>
                <a:gd name="T3" fmla="*/ 143 h 290"/>
                <a:gd name="T4" fmla="*/ 142 w 305"/>
                <a:gd name="T5" fmla="*/ 147 h 290"/>
                <a:gd name="T6" fmla="*/ 133 w 305"/>
                <a:gd name="T7" fmla="*/ 144 h 290"/>
                <a:gd name="T8" fmla="*/ 119 w 305"/>
                <a:gd name="T9" fmla="*/ 141 h 290"/>
                <a:gd name="T10" fmla="*/ 105 w 305"/>
                <a:gd name="T11" fmla="*/ 138 h 290"/>
                <a:gd name="T12" fmla="*/ 97 w 305"/>
                <a:gd name="T13" fmla="*/ 129 h 290"/>
                <a:gd name="T14" fmla="*/ 89 w 305"/>
                <a:gd name="T15" fmla="*/ 120 h 290"/>
                <a:gd name="T16" fmla="*/ 80 w 305"/>
                <a:gd name="T17" fmla="*/ 108 h 290"/>
                <a:gd name="T18" fmla="*/ 73 w 305"/>
                <a:gd name="T19" fmla="*/ 97 h 290"/>
                <a:gd name="T20" fmla="*/ 53 w 305"/>
                <a:gd name="T21" fmla="*/ 90 h 290"/>
                <a:gd name="T22" fmla="*/ 53 w 305"/>
                <a:gd name="T23" fmla="*/ 94 h 290"/>
                <a:gd name="T24" fmla="*/ 43 w 305"/>
                <a:gd name="T25" fmla="*/ 91 h 290"/>
                <a:gd name="T26" fmla="*/ 44 w 305"/>
                <a:gd name="T27" fmla="*/ 100 h 290"/>
                <a:gd name="T28" fmla="*/ 39 w 305"/>
                <a:gd name="T29" fmla="*/ 98 h 290"/>
                <a:gd name="T30" fmla="*/ 40 w 305"/>
                <a:gd name="T31" fmla="*/ 103 h 290"/>
                <a:gd name="T32" fmla="*/ 20 w 305"/>
                <a:gd name="T33" fmla="*/ 102 h 290"/>
                <a:gd name="T34" fmla="*/ 36 w 305"/>
                <a:gd name="T35" fmla="*/ 113 h 290"/>
                <a:gd name="T36" fmla="*/ 28 w 305"/>
                <a:gd name="T37" fmla="*/ 121 h 290"/>
                <a:gd name="T38" fmla="*/ 14 w 305"/>
                <a:gd name="T39" fmla="*/ 120 h 290"/>
                <a:gd name="T40" fmla="*/ 0 w 305"/>
                <a:gd name="T41" fmla="*/ 120 h 290"/>
                <a:gd name="T42" fmla="*/ 0 w 305"/>
                <a:gd name="T43" fmla="*/ 104 h 290"/>
                <a:gd name="T44" fmla="*/ 2 w 305"/>
                <a:gd name="T45" fmla="*/ 89 h 290"/>
                <a:gd name="T46" fmla="*/ 3 w 305"/>
                <a:gd name="T47" fmla="*/ 75 h 290"/>
                <a:gd name="T48" fmla="*/ 5 w 305"/>
                <a:gd name="T49" fmla="*/ 59 h 290"/>
                <a:gd name="T50" fmla="*/ 5 w 305"/>
                <a:gd name="T51" fmla="*/ 45 h 290"/>
                <a:gd name="T52" fmla="*/ 6 w 305"/>
                <a:gd name="T53" fmla="*/ 30 h 290"/>
                <a:gd name="T54" fmla="*/ 6 w 305"/>
                <a:gd name="T55" fmla="*/ 15 h 290"/>
                <a:gd name="T56" fmla="*/ 7 w 305"/>
                <a:gd name="T57" fmla="*/ 0 h 290"/>
                <a:gd name="T58" fmla="*/ 22 w 305"/>
                <a:gd name="T59" fmla="*/ 7 h 290"/>
                <a:gd name="T60" fmla="*/ 36 w 305"/>
                <a:gd name="T61" fmla="*/ 14 h 290"/>
                <a:gd name="T62" fmla="*/ 50 w 305"/>
                <a:gd name="T63" fmla="*/ 21 h 290"/>
                <a:gd name="T64" fmla="*/ 65 w 305"/>
                <a:gd name="T65" fmla="*/ 27 h 290"/>
                <a:gd name="T66" fmla="*/ 78 w 305"/>
                <a:gd name="T67" fmla="*/ 46 h 290"/>
                <a:gd name="T68" fmla="*/ 79 w 305"/>
                <a:gd name="T69" fmla="*/ 53 h 290"/>
                <a:gd name="T70" fmla="*/ 92 w 305"/>
                <a:gd name="T71" fmla="*/ 59 h 290"/>
                <a:gd name="T72" fmla="*/ 105 w 305"/>
                <a:gd name="T73" fmla="*/ 65 h 290"/>
                <a:gd name="T74" fmla="*/ 106 w 305"/>
                <a:gd name="T75" fmla="*/ 75 h 290"/>
                <a:gd name="T76" fmla="*/ 93 w 305"/>
                <a:gd name="T77" fmla="*/ 78 h 290"/>
                <a:gd name="T78" fmla="*/ 100 w 305"/>
                <a:gd name="T79" fmla="*/ 93 h 290"/>
                <a:gd name="T80" fmla="*/ 110 w 305"/>
                <a:gd name="T81" fmla="*/ 103 h 290"/>
                <a:gd name="T82" fmla="*/ 116 w 305"/>
                <a:gd name="T83" fmla="*/ 119 h 290"/>
                <a:gd name="T84" fmla="*/ 125 w 305"/>
                <a:gd name="T85" fmla="*/ 120 h 290"/>
                <a:gd name="T86" fmla="*/ 125 w 305"/>
                <a:gd name="T87" fmla="*/ 126 h 290"/>
                <a:gd name="T88" fmla="*/ 134 w 305"/>
                <a:gd name="T89" fmla="*/ 131 h 290"/>
                <a:gd name="T90" fmla="*/ 133 w 305"/>
                <a:gd name="T91" fmla="*/ 135 h 290"/>
                <a:gd name="T92" fmla="*/ 147 w 305"/>
                <a:gd name="T93" fmla="*/ 139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05"/>
                <a:gd name="T142" fmla="*/ 0 h 290"/>
                <a:gd name="T143" fmla="*/ 305 w 305"/>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05" h="290">
                  <a:moveTo>
                    <a:pt x="305" y="275"/>
                  </a:moveTo>
                  <a:lnTo>
                    <a:pt x="292" y="282"/>
                  </a:lnTo>
                  <a:lnTo>
                    <a:pt x="294" y="290"/>
                  </a:lnTo>
                  <a:lnTo>
                    <a:pt x="276" y="285"/>
                  </a:lnTo>
                  <a:lnTo>
                    <a:pt x="246" y="279"/>
                  </a:lnTo>
                  <a:lnTo>
                    <a:pt x="217" y="272"/>
                  </a:lnTo>
                  <a:lnTo>
                    <a:pt x="201" y="254"/>
                  </a:lnTo>
                  <a:lnTo>
                    <a:pt x="185" y="236"/>
                  </a:lnTo>
                  <a:lnTo>
                    <a:pt x="167" y="214"/>
                  </a:lnTo>
                  <a:lnTo>
                    <a:pt x="151" y="192"/>
                  </a:lnTo>
                  <a:lnTo>
                    <a:pt x="111" y="178"/>
                  </a:lnTo>
                  <a:lnTo>
                    <a:pt x="109" y="186"/>
                  </a:lnTo>
                  <a:lnTo>
                    <a:pt x="90" y="179"/>
                  </a:lnTo>
                  <a:lnTo>
                    <a:pt x="91" y="197"/>
                  </a:lnTo>
                  <a:lnTo>
                    <a:pt x="80" y="194"/>
                  </a:lnTo>
                  <a:lnTo>
                    <a:pt x="83" y="204"/>
                  </a:lnTo>
                  <a:lnTo>
                    <a:pt x="42" y="202"/>
                  </a:lnTo>
                  <a:lnTo>
                    <a:pt x="75" y="222"/>
                  </a:lnTo>
                  <a:lnTo>
                    <a:pt x="59" y="238"/>
                  </a:lnTo>
                  <a:lnTo>
                    <a:pt x="30" y="236"/>
                  </a:lnTo>
                  <a:lnTo>
                    <a:pt x="0" y="236"/>
                  </a:lnTo>
                  <a:lnTo>
                    <a:pt x="1" y="205"/>
                  </a:lnTo>
                  <a:lnTo>
                    <a:pt x="5" y="176"/>
                  </a:lnTo>
                  <a:lnTo>
                    <a:pt x="6" y="147"/>
                  </a:lnTo>
                  <a:lnTo>
                    <a:pt x="10" y="117"/>
                  </a:lnTo>
                  <a:lnTo>
                    <a:pt x="11" y="88"/>
                  </a:lnTo>
                  <a:lnTo>
                    <a:pt x="13" y="59"/>
                  </a:lnTo>
                  <a:lnTo>
                    <a:pt x="13" y="29"/>
                  </a:lnTo>
                  <a:lnTo>
                    <a:pt x="14" y="0"/>
                  </a:lnTo>
                  <a:lnTo>
                    <a:pt x="45" y="13"/>
                  </a:lnTo>
                  <a:lnTo>
                    <a:pt x="74" y="28"/>
                  </a:lnTo>
                  <a:lnTo>
                    <a:pt x="104" y="41"/>
                  </a:lnTo>
                  <a:lnTo>
                    <a:pt x="135" y="54"/>
                  </a:lnTo>
                  <a:lnTo>
                    <a:pt x="162" y="90"/>
                  </a:lnTo>
                  <a:lnTo>
                    <a:pt x="164" y="104"/>
                  </a:lnTo>
                  <a:lnTo>
                    <a:pt x="191" y="117"/>
                  </a:lnTo>
                  <a:lnTo>
                    <a:pt x="218" y="129"/>
                  </a:lnTo>
                  <a:lnTo>
                    <a:pt x="220" y="148"/>
                  </a:lnTo>
                  <a:lnTo>
                    <a:pt x="193" y="153"/>
                  </a:lnTo>
                  <a:lnTo>
                    <a:pt x="207" y="183"/>
                  </a:lnTo>
                  <a:lnTo>
                    <a:pt x="228" y="204"/>
                  </a:lnTo>
                  <a:lnTo>
                    <a:pt x="241" y="235"/>
                  </a:lnTo>
                  <a:lnTo>
                    <a:pt x="260" y="236"/>
                  </a:lnTo>
                  <a:lnTo>
                    <a:pt x="260" y="249"/>
                  </a:lnTo>
                  <a:lnTo>
                    <a:pt x="278" y="259"/>
                  </a:lnTo>
                  <a:lnTo>
                    <a:pt x="275" y="266"/>
                  </a:lnTo>
                  <a:lnTo>
                    <a:pt x="305" y="27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 name="Freeform 26"/>
            <p:cNvSpPr>
              <a:spLocks/>
            </p:cNvSpPr>
            <p:nvPr/>
          </p:nvSpPr>
          <p:spPr bwMode="gray">
            <a:xfrm>
              <a:off x="5358" y="2544"/>
              <a:ext cx="62" cy="37"/>
            </a:xfrm>
            <a:custGeom>
              <a:avLst/>
              <a:gdLst>
                <a:gd name="T0" fmla="*/ 62 w 130"/>
                <a:gd name="T1" fmla="*/ 1 h 72"/>
                <a:gd name="T2" fmla="*/ 58 w 130"/>
                <a:gd name="T3" fmla="*/ 13 h 72"/>
                <a:gd name="T4" fmla="*/ 54 w 130"/>
                <a:gd name="T5" fmla="*/ 16 h 72"/>
                <a:gd name="T6" fmla="*/ 55 w 130"/>
                <a:gd name="T7" fmla="*/ 22 h 72"/>
                <a:gd name="T8" fmla="*/ 45 w 130"/>
                <a:gd name="T9" fmla="*/ 28 h 72"/>
                <a:gd name="T10" fmla="*/ 24 w 130"/>
                <a:gd name="T11" fmla="*/ 37 h 72"/>
                <a:gd name="T12" fmla="*/ 12 w 130"/>
                <a:gd name="T13" fmla="*/ 34 h 72"/>
                <a:gd name="T14" fmla="*/ 3 w 130"/>
                <a:gd name="T15" fmla="*/ 29 h 72"/>
                <a:gd name="T16" fmla="*/ 0 w 130"/>
                <a:gd name="T17" fmla="*/ 23 h 72"/>
                <a:gd name="T18" fmla="*/ 21 w 130"/>
                <a:gd name="T19" fmla="*/ 24 h 72"/>
                <a:gd name="T20" fmla="*/ 26 w 130"/>
                <a:gd name="T21" fmla="*/ 14 h 72"/>
                <a:gd name="T22" fmla="*/ 26 w 130"/>
                <a:gd name="T23" fmla="*/ 20 h 72"/>
                <a:gd name="T24" fmla="*/ 34 w 130"/>
                <a:gd name="T25" fmla="*/ 24 h 72"/>
                <a:gd name="T26" fmla="*/ 48 w 130"/>
                <a:gd name="T27" fmla="*/ 12 h 72"/>
                <a:gd name="T28" fmla="*/ 48 w 130"/>
                <a:gd name="T29" fmla="*/ 1 h 72"/>
                <a:gd name="T30" fmla="*/ 57 w 130"/>
                <a:gd name="T31" fmla="*/ 0 h 72"/>
                <a:gd name="T32" fmla="*/ 62 w 130"/>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72"/>
                <a:gd name="T53" fmla="*/ 130 w 130"/>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72">
                  <a:moveTo>
                    <a:pt x="130" y="2"/>
                  </a:moveTo>
                  <a:lnTo>
                    <a:pt x="122" y="26"/>
                  </a:lnTo>
                  <a:lnTo>
                    <a:pt x="114" y="31"/>
                  </a:lnTo>
                  <a:lnTo>
                    <a:pt x="116" y="43"/>
                  </a:lnTo>
                  <a:lnTo>
                    <a:pt x="95" y="54"/>
                  </a:lnTo>
                  <a:lnTo>
                    <a:pt x="51" y="72"/>
                  </a:lnTo>
                  <a:lnTo>
                    <a:pt x="26" y="66"/>
                  </a:lnTo>
                  <a:lnTo>
                    <a:pt x="6" y="56"/>
                  </a:lnTo>
                  <a:lnTo>
                    <a:pt x="0" y="44"/>
                  </a:lnTo>
                  <a:lnTo>
                    <a:pt x="43" y="46"/>
                  </a:lnTo>
                  <a:lnTo>
                    <a:pt x="55" y="28"/>
                  </a:lnTo>
                  <a:lnTo>
                    <a:pt x="55" y="38"/>
                  </a:lnTo>
                  <a:lnTo>
                    <a:pt x="71" y="46"/>
                  </a:lnTo>
                  <a:lnTo>
                    <a:pt x="101" y="23"/>
                  </a:lnTo>
                  <a:lnTo>
                    <a:pt x="101" y="2"/>
                  </a:lnTo>
                  <a:lnTo>
                    <a:pt x="119" y="0"/>
                  </a:lnTo>
                  <a:lnTo>
                    <a:pt x="130" y="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 name="Freeform 27"/>
            <p:cNvSpPr>
              <a:spLocks/>
            </p:cNvSpPr>
            <p:nvPr/>
          </p:nvSpPr>
          <p:spPr bwMode="gray">
            <a:xfrm>
              <a:off x="5391" y="2646"/>
              <a:ext cx="4" cy="6"/>
            </a:xfrm>
            <a:custGeom>
              <a:avLst/>
              <a:gdLst>
                <a:gd name="T0" fmla="*/ 4 w 12"/>
                <a:gd name="T1" fmla="*/ 3 h 10"/>
                <a:gd name="T2" fmla="*/ 1 w 12"/>
                <a:gd name="T3" fmla="*/ 6 h 10"/>
                <a:gd name="T4" fmla="*/ 0 w 12"/>
                <a:gd name="T5" fmla="*/ 0 h 10"/>
                <a:gd name="T6" fmla="*/ 4 w 12"/>
                <a:gd name="T7" fmla="*/ 3 h 10"/>
                <a:gd name="T8" fmla="*/ 0 60000 65536"/>
                <a:gd name="T9" fmla="*/ 0 60000 65536"/>
                <a:gd name="T10" fmla="*/ 0 60000 65536"/>
                <a:gd name="T11" fmla="*/ 0 60000 65536"/>
                <a:gd name="T12" fmla="*/ 0 w 12"/>
                <a:gd name="T13" fmla="*/ 0 h 10"/>
                <a:gd name="T14" fmla="*/ 12 w 12"/>
                <a:gd name="T15" fmla="*/ 10 h 10"/>
              </a:gdLst>
              <a:ahLst/>
              <a:cxnLst>
                <a:cxn ang="T8">
                  <a:pos x="T0" y="T1"/>
                </a:cxn>
                <a:cxn ang="T9">
                  <a:pos x="T2" y="T3"/>
                </a:cxn>
                <a:cxn ang="T10">
                  <a:pos x="T4" y="T5"/>
                </a:cxn>
                <a:cxn ang="T11">
                  <a:pos x="T6" y="T7"/>
                </a:cxn>
              </a:cxnLst>
              <a:rect l="T12" t="T13" r="T14" b="T15"/>
              <a:pathLst>
                <a:path w="12" h="10">
                  <a:moveTo>
                    <a:pt x="12" y="5"/>
                  </a:moveTo>
                  <a:lnTo>
                    <a:pt x="2" y="10"/>
                  </a:lnTo>
                  <a:lnTo>
                    <a:pt x="0" y="0"/>
                  </a:lnTo>
                  <a:lnTo>
                    <a:pt x="12"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4" name="Freeform 28"/>
            <p:cNvSpPr>
              <a:spLocks/>
            </p:cNvSpPr>
            <p:nvPr/>
          </p:nvSpPr>
          <p:spPr bwMode="gray">
            <a:xfrm>
              <a:off x="4420" y="1973"/>
              <a:ext cx="76" cy="105"/>
            </a:xfrm>
            <a:custGeom>
              <a:avLst/>
              <a:gdLst>
                <a:gd name="T0" fmla="*/ 27 w 157"/>
                <a:gd name="T1" fmla="*/ 88 h 206"/>
                <a:gd name="T2" fmla="*/ 26 w 157"/>
                <a:gd name="T3" fmla="*/ 89 h 206"/>
                <a:gd name="T4" fmla="*/ 22 w 157"/>
                <a:gd name="T5" fmla="*/ 84 h 206"/>
                <a:gd name="T6" fmla="*/ 22 w 157"/>
                <a:gd name="T7" fmla="*/ 85 h 206"/>
                <a:gd name="T8" fmla="*/ 18 w 157"/>
                <a:gd name="T9" fmla="*/ 71 h 206"/>
                <a:gd name="T10" fmla="*/ 14 w 157"/>
                <a:gd name="T11" fmla="*/ 57 h 206"/>
                <a:gd name="T12" fmla="*/ 12 w 157"/>
                <a:gd name="T13" fmla="*/ 47 h 206"/>
                <a:gd name="T14" fmla="*/ 1 w 157"/>
                <a:gd name="T15" fmla="*/ 36 h 206"/>
                <a:gd name="T16" fmla="*/ 5 w 157"/>
                <a:gd name="T17" fmla="*/ 29 h 206"/>
                <a:gd name="T18" fmla="*/ 12 w 157"/>
                <a:gd name="T19" fmla="*/ 25 h 206"/>
                <a:gd name="T20" fmla="*/ 0 w 157"/>
                <a:gd name="T21" fmla="*/ 13 h 206"/>
                <a:gd name="T22" fmla="*/ 0 w 157"/>
                <a:gd name="T23" fmla="*/ 0 h 206"/>
                <a:gd name="T24" fmla="*/ 10 w 157"/>
                <a:gd name="T25" fmla="*/ 5 h 206"/>
                <a:gd name="T26" fmla="*/ 15 w 157"/>
                <a:gd name="T27" fmla="*/ 10 h 206"/>
                <a:gd name="T28" fmla="*/ 18 w 157"/>
                <a:gd name="T29" fmla="*/ 7 h 206"/>
                <a:gd name="T30" fmla="*/ 25 w 157"/>
                <a:gd name="T31" fmla="*/ 22 h 206"/>
                <a:gd name="T32" fmla="*/ 40 w 157"/>
                <a:gd name="T33" fmla="*/ 23 h 206"/>
                <a:gd name="T34" fmla="*/ 57 w 157"/>
                <a:gd name="T35" fmla="*/ 25 h 206"/>
                <a:gd name="T36" fmla="*/ 64 w 157"/>
                <a:gd name="T37" fmla="*/ 32 h 206"/>
                <a:gd name="T38" fmla="*/ 62 w 157"/>
                <a:gd name="T39" fmla="*/ 39 h 206"/>
                <a:gd name="T40" fmla="*/ 50 w 157"/>
                <a:gd name="T41" fmla="*/ 47 h 206"/>
                <a:gd name="T42" fmla="*/ 53 w 157"/>
                <a:gd name="T43" fmla="*/ 62 h 206"/>
                <a:gd name="T44" fmla="*/ 57 w 157"/>
                <a:gd name="T45" fmla="*/ 66 h 206"/>
                <a:gd name="T46" fmla="*/ 63 w 157"/>
                <a:gd name="T47" fmla="*/ 53 h 206"/>
                <a:gd name="T48" fmla="*/ 69 w 157"/>
                <a:gd name="T49" fmla="*/ 68 h 206"/>
                <a:gd name="T50" fmla="*/ 75 w 157"/>
                <a:gd name="T51" fmla="*/ 84 h 206"/>
                <a:gd name="T52" fmla="*/ 76 w 157"/>
                <a:gd name="T53" fmla="*/ 96 h 206"/>
                <a:gd name="T54" fmla="*/ 71 w 157"/>
                <a:gd name="T55" fmla="*/ 99 h 206"/>
                <a:gd name="T56" fmla="*/ 74 w 157"/>
                <a:gd name="T57" fmla="*/ 105 h 206"/>
                <a:gd name="T58" fmla="*/ 64 w 157"/>
                <a:gd name="T59" fmla="*/ 88 h 206"/>
                <a:gd name="T60" fmla="*/ 56 w 157"/>
                <a:gd name="T61" fmla="*/ 70 h 206"/>
                <a:gd name="T62" fmla="*/ 46 w 157"/>
                <a:gd name="T63" fmla="*/ 67 h 206"/>
                <a:gd name="T64" fmla="*/ 41 w 157"/>
                <a:gd name="T65" fmla="*/ 57 h 206"/>
                <a:gd name="T66" fmla="*/ 26 w 157"/>
                <a:gd name="T67" fmla="*/ 47 h 206"/>
                <a:gd name="T68" fmla="*/ 22 w 157"/>
                <a:gd name="T69" fmla="*/ 48 h 206"/>
                <a:gd name="T70" fmla="*/ 38 w 157"/>
                <a:gd name="T71" fmla="*/ 58 h 206"/>
                <a:gd name="T72" fmla="*/ 43 w 157"/>
                <a:gd name="T73" fmla="*/ 69 h 206"/>
                <a:gd name="T74" fmla="*/ 44 w 157"/>
                <a:gd name="T75" fmla="*/ 74 h 206"/>
                <a:gd name="T76" fmla="*/ 40 w 157"/>
                <a:gd name="T77" fmla="*/ 88 h 206"/>
                <a:gd name="T78" fmla="*/ 37 w 157"/>
                <a:gd name="T79" fmla="*/ 83 h 206"/>
                <a:gd name="T80" fmla="*/ 34 w 157"/>
                <a:gd name="T81" fmla="*/ 83 h 206"/>
                <a:gd name="T82" fmla="*/ 31 w 157"/>
                <a:gd name="T83" fmla="*/ 87 h 206"/>
                <a:gd name="T84" fmla="*/ 27 w 157"/>
                <a:gd name="T85" fmla="*/ 88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
                <a:gd name="T130" fmla="*/ 0 h 206"/>
                <a:gd name="T131" fmla="*/ 157 w 157"/>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 h="206">
                  <a:moveTo>
                    <a:pt x="56" y="172"/>
                  </a:moveTo>
                  <a:lnTo>
                    <a:pt x="54" y="175"/>
                  </a:lnTo>
                  <a:lnTo>
                    <a:pt x="46" y="165"/>
                  </a:lnTo>
                  <a:lnTo>
                    <a:pt x="46" y="167"/>
                  </a:lnTo>
                  <a:lnTo>
                    <a:pt x="38" y="139"/>
                  </a:lnTo>
                  <a:lnTo>
                    <a:pt x="28" y="111"/>
                  </a:lnTo>
                  <a:lnTo>
                    <a:pt x="25" y="92"/>
                  </a:lnTo>
                  <a:lnTo>
                    <a:pt x="3" y="70"/>
                  </a:lnTo>
                  <a:lnTo>
                    <a:pt x="11" y="56"/>
                  </a:lnTo>
                  <a:lnTo>
                    <a:pt x="24" y="49"/>
                  </a:lnTo>
                  <a:lnTo>
                    <a:pt x="0" y="26"/>
                  </a:lnTo>
                  <a:lnTo>
                    <a:pt x="0" y="0"/>
                  </a:lnTo>
                  <a:lnTo>
                    <a:pt x="20" y="10"/>
                  </a:lnTo>
                  <a:lnTo>
                    <a:pt x="30" y="20"/>
                  </a:lnTo>
                  <a:lnTo>
                    <a:pt x="38" y="13"/>
                  </a:lnTo>
                  <a:lnTo>
                    <a:pt x="51" y="43"/>
                  </a:lnTo>
                  <a:lnTo>
                    <a:pt x="83" y="46"/>
                  </a:lnTo>
                  <a:lnTo>
                    <a:pt x="117" y="49"/>
                  </a:lnTo>
                  <a:lnTo>
                    <a:pt x="133" y="62"/>
                  </a:lnTo>
                  <a:lnTo>
                    <a:pt x="128" y="77"/>
                  </a:lnTo>
                  <a:lnTo>
                    <a:pt x="104" y="93"/>
                  </a:lnTo>
                  <a:lnTo>
                    <a:pt x="110" y="121"/>
                  </a:lnTo>
                  <a:lnTo>
                    <a:pt x="117" y="129"/>
                  </a:lnTo>
                  <a:lnTo>
                    <a:pt x="131" y="103"/>
                  </a:lnTo>
                  <a:lnTo>
                    <a:pt x="143" y="134"/>
                  </a:lnTo>
                  <a:lnTo>
                    <a:pt x="155" y="165"/>
                  </a:lnTo>
                  <a:lnTo>
                    <a:pt x="157" y="188"/>
                  </a:lnTo>
                  <a:lnTo>
                    <a:pt x="147" y="194"/>
                  </a:lnTo>
                  <a:lnTo>
                    <a:pt x="152" y="206"/>
                  </a:lnTo>
                  <a:lnTo>
                    <a:pt x="133" y="172"/>
                  </a:lnTo>
                  <a:lnTo>
                    <a:pt x="115" y="137"/>
                  </a:lnTo>
                  <a:lnTo>
                    <a:pt x="96" y="132"/>
                  </a:lnTo>
                  <a:lnTo>
                    <a:pt x="85" y="111"/>
                  </a:lnTo>
                  <a:lnTo>
                    <a:pt x="54" y="93"/>
                  </a:lnTo>
                  <a:lnTo>
                    <a:pt x="45" y="95"/>
                  </a:lnTo>
                  <a:lnTo>
                    <a:pt x="78" y="114"/>
                  </a:lnTo>
                  <a:lnTo>
                    <a:pt x="88" y="136"/>
                  </a:lnTo>
                  <a:lnTo>
                    <a:pt x="90" y="145"/>
                  </a:lnTo>
                  <a:lnTo>
                    <a:pt x="82" y="172"/>
                  </a:lnTo>
                  <a:lnTo>
                    <a:pt x="77" y="162"/>
                  </a:lnTo>
                  <a:lnTo>
                    <a:pt x="70" y="163"/>
                  </a:lnTo>
                  <a:lnTo>
                    <a:pt x="64" y="170"/>
                  </a:lnTo>
                  <a:lnTo>
                    <a:pt x="56" y="17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 name="Freeform 29"/>
            <p:cNvSpPr>
              <a:spLocks/>
            </p:cNvSpPr>
            <p:nvPr/>
          </p:nvSpPr>
          <p:spPr bwMode="gray">
            <a:xfrm>
              <a:off x="4425" y="1944"/>
              <a:ext cx="49" cy="24"/>
            </a:xfrm>
            <a:custGeom>
              <a:avLst/>
              <a:gdLst>
                <a:gd name="T0" fmla="*/ 31 w 100"/>
                <a:gd name="T1" fmla="*/ 2 h 51"/>
                <a:gd name="T2" fmla="*/ 10 w 100"/>
                <a:gd name="T3" fmla="*/ 0 h 51"/>
                <a:gd name="T4" fmla="*/ 0 w 100"/>
                <a:gd name="T5" fmla="*/ 16 h 51"/>
                <a:gd name="T6" fmla="*/ 2 w 100"/>
                <a:gd name="T7" fmla="*/ 22 h 51"/>
                <a:gd name="T8" fmla="*/ 21 w 100"/>
                <a:gd name="T9" fmla="*/ 24 h 51"/>
                <a:gd name="T10" fmla="*/ 35 w 100"/>
                <a:gd name="T11" fmla="*/ 23 h 51"/>
                <a:gd name="T12" fmla="*/ 49 w 100"/>
                <a:gd name="T13" fmla="*/ 22 h 51"/>
                <a:gd name="T14" fmla="*/ 44 w 100"/>
                <a:gd name="T15" fmla="*/ 13 h 51"/>
                <a:gd name="T16" fmla="*/ 40 w 100"/>
                <a:gd name="T17" fmla="*/ 8 h 51"/>
                <a:gd name="T18" fmla="*/ 31 w 100"/>
                <a:gd name="T19" fmla="*/ 2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51"/>
                <a:gd name="T32" fmla="*/ 100 w 10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51">
                  <a:moveTo>
                    <a:pt x="64" y="5"/>
                  </a:moveTo>
                  <a:lnTo>
                    <a:pt x="21" y="0"/>
                  </a:lnTo>
                  <a:lnTo>
                    <a:pt x="0" y="33"/>
                  </a:lnTo>
                  <a:lnTo>
                    <a:pt x="5" y="47"/>
                  </a:lnTo>
                  <a:lnTo>
                    <a:pt x="42" y="51"/>
                  </a:lnTo>
                  <a:lnTo>
                    <a:pt x="71" y="49"/>
                  </a:lnTo>
                  <a:lnTo>
                    <a:pt x="100" y="47"/>
                  </a:lnTo>
                  <a:lnTo>
                    <a:pt x="89" y="28"/>
                  </a:lnTo>
                  <a:lnTo>
                    <a:pt x="81" y="16"/>
                  </a:lnTo>
                  <a:lnTo>
                    <a:pt x="64"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 name="Freeform 30"/>
            <p:cNvSpPr>
              <a:spLocks/>
            </p:cNvSpPr>
            <p:nvPr/>
          </p:nvSpPr>
          <p:spPr bwMode="gray">
            <a:xfrm>
              <a:off x="4659" y="2193"/>
              <a:ext cx="78" cy="79"/>
            </a:xfrm>
            <a:custGeom>
              <a:avLst/>
              <a:gdLst>
                <a:gd name="T0" fmla="*/ 56 w 162"/>
                <a:gd name="T1" fmla="*/ 58 h 155"/>
                <a:gd name="T2" fmla="*/ 60 w 162"/>
                <a:gd name="T3" fmla="*/ 71 h 155"/>
                <a:gd name="T4" fmla="*/ 50 w 162"/>
                <a:gd name="T5" fmla="*/ 70 h 155"/>
                <a:gd name="T6" fmla="*/ 46 w 162"/>
                <a:gd name="T7" fmla="*/ 72 h 155"/>
                <a:gd name="T8" fmla="*/ 36 w 162"/>
                <a:gd name="T9" fmla="*/ 79 h 155"/>
                <a:gd name="T10" fmla="*/ 27 w 162"/>
                <a:gd name="T11" fmla="*/ 76 h 155"/>
                <a:gd name="T12" fmla="*/ 23 w 162"/>
                <a:gd name="T13" fmla="*/ 73 h 155"/>
                <a:gd name="T14" fmla="*/ 21 w 162"/>
                <a:gd name="T15" fmla="*/ 66 h 155"/>
                <a:gd name="T16" fmla="*/ 16 w 162"/>
                <a:gd name="T17" fmla="*/ 70 h 155"/>
                <a:gd name="T18" fmla="*/ 12 w 162"/>
                <a:gd name="T19" fmla="*/ 58 h 155"/>
                <a:gd name="T20" fmla="*/ 12 w 162"/>
                <a:gd name="T21" fmla="*/ 57 h 155"/>
                <a:gd name="T22" fmla="*/ 6 w 162"/>
                <a:gd name="T23" fmla="*/ 42 h 155"/>
                <a:gd name="T24" fmla="*/ 0 w 162"/>
                <a:gd name="T25" fmla="*/ 26 h 155"/>
                <a:gd name="T26" fmla="*/ 10 w 162"/>
                <a:gd name="T27" fmla="*/ 8 h 155"/>
                <a:gd name="T28" fmla="*/ 26 w 162"/>
                <a:gd name="T29" fmla="*/ 7 h 155"/>
                <a:gd name="T30" fmla="*/ 42 w 162"/>
                <a:gd name="T31" fmla="*/ 7 h 155"/>
                <a:gd name="T32" fmla="*/ 54 w 162"/>
                <a:gd name="T33" fmla="*/ 14 h 155"/>
                <a:gd name="T34" fmla="*/ 54 w 162"/>
                <a:gd name="T35" fmla="*/ 8 h 155"/>
                <a:gd name="T36" fmla="*/ 59 w 162"/>
                <a:gd name="T37" fmla="*/ 4 h 155"/>
                <a:gd name="T38" fmla="*/ 65 w 162"/>
                <a:gd name="T39" fmla="*/ 7 h 155"/>
                <a:gd name="T40" fmla="*/ 76 w 162"/>
                <a:gd name="T41" fmla="*/ 0 h 155"/>
                <a:gd name="T42" fmla="*/ 77 w 162"/>
                <a:gd name="T43" fmla="*/ 17 h 155"/>
                <a:gd name="T44" fmla="*/ 77 w 162"/>
                <a:gd name="T45" fmla="*/ 31 h 155"/>
                <a:gd name="T46" fmla="*/ 78 w 162"/>
                <a:gd name="T47" fmla="*/ 45 h 155"/>
                <a:gd name="T48" fmla="*/ 64 w 162"/>
                <a:gd name="T49" fmla="*/ 53 h 155"/>
                <a:gd name="T50" fmla="*/ 56 w 162"/>
                <a:gd name="T51" fmla="*/ 58 h 1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2"/>
                <a:gd name="T79" fmla="*/ 0 h 155"/>
                <a:gd name="T80" fmla="*/ 162 w 162"/>
                <a:gd name="T81" fmla="*/ 155 h 1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2" h="155">
                  <a:moveTo>
                    <a:pt x="117" y="114"/>
                  </a:moveTo>
                  <a:lnTo>
                    <a:pt x="125" y="140"/>
                  </a:lnTo>
                  <a:lnTo>
                    <a:pt x="103" y="137"/>
                  </a:lnTo>
                  <a:lnTo>
                    <a:pt x="95" y="142"/>
                  </a:lnTo>
                  <a:lnTo>
                    <a:pt x="75" y="155"/>
                  </a:lnTo>
                  <a:lnTo>
                    <a:pt x="56" y="150"/>
                  </a:lnTo>
                  <a:lnTo>
                    <a:pt x="48" y="144"/>
                  </a:lnTo>
                  <a:lnTo>
                    <a:pt x="43" y="129"/>
                  </a:lnTo>
                  <a:lnTo>
                    <a:pt x="33" y="137"/>
                  </a:lnTo>
                  <a:lnTo>
                    <a:pt x="25" y="113"/>
                  </a:lnTo>
                  <a:lnTo>
                    <a:pt x="24" y="111"/>
                  </a:lnTo>
                  <a:lnTo>
                    <a:pt x="13" y="82"/>
                  </a:lnTo>
                  <a:lnTo>
                    <a:pt x="0" y="51"/>
                  </a:lnTo>
                  <a:lnTo>
                    <a:pt x="21" y="15"/>
                  </a:lnTo>
                  <a:lnTo>
                    <a:pt x="53" y="13"/>
                  </a:lnTo>
                  <a:lnTo>
                    <a:pt x="87" y="13"/>
                  </a:lnTo>
                  <a:lnTo>
                    <a:pt x="112" y="28"/>
                  </a:lnTo>
                  <a:lnTo>
                    <a:pt x="112" y="16"/>
                  </a:lnTo>
                  <a:lnTo>
                    <a:pt x="123" y="8"/>
                  </a:lnTo>
                  <a:lnTo>
                    <a:pt x="135" y="13"/>
                  </a:lnTo>
                  <a:lnTo>
                    <a:pt x="157" y="0"/>
                  </a:lnTo>
                  <a:lnTo>
                    <a:pt x="159" y="33"/>
                  </a:lnTo>
                  <a:lnTo>
                    <a:pt x="160" y="60"/>
                  </a:lnTo>
                  <a:lnTo>
                    <a:pt x="162" y="88"/>
                  </a:lnTo>
                  <a:lnTo>
                    <a:pt x="133" y="104"/>
                  </a:lnTo>
                  <a:lnTo>
                    <a:pt x="117" y="11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 name="Freeform 31"/>
            <p:cNvSpPr>
              <a:spLocks/>
            </p:cNvSpPr>
            <p:nvPr/>
          </p:nvSpPr>
          <p:spPr bwMode="gray">
            <a:xfrm>
              <a:off x="4805" y="2053"/>
              <a:ext cx="5" cy="0"/>
            </a:xfrm>
            <a:custGeom>
              <a:avLst/>
              <a:gdLst>
                <a:gd name="T0" fmla="*/ 5 w 6"/>
                <a:gd name="T1" fmla="*/ 0 h 3"/>
                <a:gd name="T2" fmla="*/ 3 w 6"/>
                <a:gd name="T3" fmla="*/ 0 h 3"/>
                <a:gd name="T4" fmla="*/ 0 w 6"/>
                <a:gd name="T5" fmla="*/ 0 h 3"/>
                <a:gd name="T6" fmla="*/ 5 w 6"/>
                <a:gd name="T7" fmla="*/ 0 h 3"/>
                <a:gd name="T8" fmla="*/ 0 60000 65536"/>
                <a:gd name="T9" fmla="*/ 0 60000 65536"/>
                <a:gd name="T10" fmla="*/ 0 60000 65536"/>
                <a:gd name="T11" fmla="*/ 0 60000 65536"/>
                <a:gd name="T12" fmla="*/ 0 w 6"/>
                <a:gd name="T13" fmla="*/ 0 h 3"/>
                <a:gd name="T14" fmla="*/ 6 w 6"/>
                <a:gd name="T15" fmla="*/ 0 h 3"/>
              </a:gdLst>
              <a:ahLst/>
              <a:cxnLst>
                <a:cxn ang="T8">
                  <a:pos x="T0" y="T1"/>
                </a:cxn>
                <a:cxn ang="T9">
                  <a:pos x="T2" y="T3"/>
                </a:cxn>
                <a:cxn ang="T10">
                  <a:pos x="T4" y="T5"/>
                </a:cxn>
                <a:cxn ang="T11">
                  <a:pos x="T6" y="T7"/>
                </a:cxn>
              </a:cxnLst>
              <a:rect l="T12" t="T13" r="T14" b="T15"/>
              <a:pathLst>
                <a:path w="6" h="3">
                  <a:moveTo>
                    <a:pt x="6" y="0"/>
                  </a:moveTo>
                  <a:lnTo>
                    <a:pt x="3" y="3"/>
                  </a:lnTo>
                  <a:lnTo>
                    <a:pt x="0" y="3"/>
                  </a:lnTo>
                  <a:lnTo>
                    <a:pt x="6"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 name="Freeform 32"/>
            <p:cNvSpPr>
              <a:spLocks/>
            </p:cNvSpPr>
            <p:nvPr/>
          </p:nvSpPr>
          <p:spPr bwMode="gray">
            <a:xfrm>
              <a:off x="4609" y="2050"/>
              <a:ext cx="125" cy="158"/>
            </a:xfrm>
            <a:custGeom>
              <a:avLst/>
              <a:gdLst>
                <a:gd name="T0" fmla="*/ 70 w 260"/>
                <a:gd name="T1" fmla="*/ 41 h 307"/>
                <a:gd name="T2" fmla="*/ 65 w 260"/>
                <a:gd name="T3" fmla="*/ 36 h 307"/>
                <a:gd name="T4" fmla="*/ 57 w 260"/>
                <a:gd name="T5" fmla="*/ 27 h 307"/>
                <a:gd name="T6" fmla="*/ 50 w 260"/>
                <a:gd name="T7" fmla="*/ 31 h 307"/>
                <a:gd name="T8" fmla="*/ 39 w 260"/>
                <a:gd name="T9" fmla="*/ 20 h 307"/>
                <a:gd name="T10" fmla="*/ 37 w 260"/>
                <a:gd name="T11" fmla="*/ 13 h 307"/>
                <a:gd name="T12" fmla="*/ 25 w 260"/>
                <a:gd name="T13" fmla="*/ 0 h 307"/>
                <a:gd name="T14" fmla="*/ 18 w 260"/>
                <a:gd name="T15" fmla="*/ 1 h 307"/>
                <a:gd name="T16" fmla="*/ 21 w 260"/>
                <a:gd name="T17" fmla="*/ 23 h 307"/>
                <a:gd name="T18" fmla="*/ 14 w 260"/>
                <a:gd name="T19" fmla="*/ 20 h 307"/>
                <a:gd name="T20" fmla="*/ 12 w 260"/>
                <a:gd name="T21" fmla="*/ 16 h 307"/>
                <a:gd name="T22" fmla="*/ 5 w 260"/>
                <a:gd name="T23" fmla="*/ 29 h 307"/>
                <a:gd name="T24" fmla="*/ 0 w 260"/>
                <a:gd name="T25" fmla="*/ 39 h 307"/>
                <a:gd name="T26" fmla="*/ 5 w 260"/>
                <a:gd name="T27" fmla="*/ 41 h 307"/>
                <a:gd name="T28" fmla="*/ 8 w 260"/>
                <a:gd name="T29" fmla="*/ 51 h 307"/>
                <a:gd name="T30" fmla="*/ 18 w 260"/>
                <a:gd name="T31" fmla="*/ 52 h 307"/>
                <a:gd name="T32" fmla="*/ 20 w 260"/>
                <a:gd name="T33" fmla="*/ 72 h 307"/>
                <a:gd name="T34" fmla="*/ 21 w 260"/>
                <a:gd name="T35" fmla="*/ 91 h 307"/>
                <a:gd name="T36" fmla="*/ 34 w 260"/>
                <a:gd name="T37" fmla="*/ 79 h 307"/>
                <a:gd name="T38" fmla="*/ 43 w 260"/>
                <a:gd name="T39" fmla="*/ 83 h 307"/>
                <a:gd name="T40" fmla="*/ 50 w 260"/>
                <a:gd name="T41" fmla="*/ 80 h 307"/>
                <a:gd name="T42" fmla="*/ 57 w 260"/>
                <a:gd name="T43" fmla="*/ 75 h 307"/>
                <a:gd name="T44" fmla="*/ 75 w 260"/>
                <a:gd name="T45" fmla="*/ 91 h 307"/>
                <a:gd name="T46" fmla="*/ 78 w 260"/>
                <a:gd name="T47" fmla="*/ 104 h 307"/>
                <a:gd name="T48" fmla="*/ 91 w 260"/>
                <a:gd name="T49" fmla="*/ 125 h 307"/>
                <a:gd name="T50" fmla="*/ 96 w 260"/>
                <a:gd name="T51" fmla="*/ 139 h 307"/>
                <a:gd name="T52" fmla="*/ 91 w 260"/>
                <a:gd name="T53" fmla="*/ 150 h 307"/>
                <a:gd name="T54" fmla="*/ 103 w 260"/>
                <a:gd name="T55" fmla="*/ 158 h 307"/>
                <a:gd name="T56" fmla="*/ 103 w 260"/>
                <a:gd name="T57" fmla="*/ 152 h 307"/>
                <a:gd name="T58" fmla="*/ 109 w 260"/>
                <a:gd name="T59" fmla="*/ 148 h 307"/>
                <a:gd name="T60" fmla="*/ 114 w 260"/>
                <a:gd name="T61" fmla="*/ 150 h 307"/>
                <a:gd name="T62" fmla="*/ 125 w 260"/>
                <a:gd name="T63" fmla="*/ 144 h 307"/>
                <a:gd name="T64" fmla="*/ 123 w 260"/>
                <a:gd name="T65" fmla="*/ 129 h 307"/>
                <a:gd name="T66" fmla="*/ 118 w 260"/>
                <a:gd name="T67" fmla="*/ 122 h 307"/>
                <a:gd name="T68" fmla="*/ 119 w 260"/>
                <a:gd name="T69" fmla="*/ 118 h 307"/>
                <a:gd name="T70" fmla="*/ 106 w 260"/>
                <a:gd name="T71" fmla="*/ 107 h 307"/>
                <a:gd name="T72" fmla="*/ 99 w 260"/>
                <a:gd name="T73" fmla="*/ 96 h 307"/>
                <a:gd name="T74" fmla="*/ 89 w 260"/>
                <a:gd name="T75" fmla="*/ 83 h 307"/>
                <a:gd name="T76" fmla="*/ 80 w 260"/>
                <a:gd name="T77" fmla="*/ 71 h 307"/>
                <a:gd name="T78" fmla="*/ 61 w 260"/>
                <a:gd name="T79" fmla="*/ 56 h 307"/>
                <a:gd name="T80" fmla="*/ 64 w 260"/>
                <a:gd name="T81" fmla="*/ 50 h 307"/>
                <a:gd name="T82" fmla="*/ 73 w 260"/>
                <a:gd name="T83" fmla="*/ 48 h 307"/>
                <a:gd name="T84" fmla="*/ 70 w 260"/>
                <a:gd name="T85" fmla="*/ 41 h 3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0"/>
                <a:gd name="T130" fmla="*/ 0 h 307"/>
                <a:gd name="T131" fmla="*/ 260 w 260"/>
                <a:gd name="T132" fmla="*/ 307 h 3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0" h="307">
                  <a:moveTo>
                    <a:pt x="146" y="79"/>
                  </a:moveTo>
                  <a:lnTo>
                    <a:pt x="136" y="69"/>
                  </a:lnTo>
                  <a:lnTo>
                    <a:pt x="119" y="53"/>
                  </a:lnTo>
                  <a:lnTo>
                    <a:pt x="104" y="61"/>
                  </a:lnTo>
                  <a:lnTo>
                    <a:pt x="82" y="39"/>
                  </a:lnTo>
                  <a:lnTo>
                    <a:pt x="77" y="25"/>
                  </a:lnTo>
                  <a:lnTo>
                    <a:pt x="51" y="0"/>
                  </a:lnTo>
                  <a:lnTo>
                    <a:pt x="37" y="2"/>
                  </a:lnTo>
                  <a:lnTo>
                    <a:pt x="43" y="44"/>
                  </a:lnTo>
                  <a:lnTo>
                    <a:pt x="30" y="38"/>
                  </a:lnTo>
                  <a:lnTo>
                    <a:pt x="26" y="31"/>
                  </a:lnTo>
                  <a:lnTo>
                    <a:pt x="11" y="56"/>
                  </a:lnTo>
                  <a:lnTo>
                    <a:pt x="0" y="75"/>
                  </a:lnTo>
                  <a:lnTo>
                    <a:pt x="11" y="79"/>
                  </a:lnTo>
                  <a:lnTo>
                    <a:pt x="16" y="100"/>
                  </a:lnTo>
                  <a:lnTo>
                    <a:pt x="38" y="101"/>
                  </a:lnTo>
                  <a:lnTo>
                    <a:pt x="42" y="139"/>
                  </a:lnTo>
                  <a:lnTo>
                    <a:pt x="43" y="176"/>
                  </a:lnTo>
                  <a:lnTo>
                    <a:pt x="71" y="154"/>
                  </a:lnTo>
                  <a:lnTo>
                    <a:pt x="90" y="162"/>
                  </a:lnTo>
                  <a:lnTo>
                    <a:pt x="104" y="155"/>
                  </a:lnTo>
                  <a:lnTo>
                    <a:pt x="119" y="145"/>
                  </a:lnTo>
                  <a:lnTo>
                    <a:pt x="157" y="176"/>
                  </a:lnTo>
                  <a:lnTo>
                    <a:pt x="162" y="202"/>
                  </a:lnTo>
                  <a:lnTo>
                    <a:pt x="190" y="242"/>
                  </a:lnTo>
                  <a:lnTo>
                    <a:pt x="199" y="271"/>
                  </a:lnTo>
                  <a:lnTo>
                    <a:pt x="190" y="292"/>
                  </a:lnTo>
                  <a:lnTo>
                    <a:pt x="215" y="307"/>
                  </a:lnTo>
                  <a:lnTo>
                    <a:pt x="215" y="295"/>
                  </a:lnTo>
                  <a:lnTo>
                    <a:pt x="226" y="287"/>
                  </a:lnTo>
                  <a:lnTo>
                    <a:pt x="238" y="292"/>
                  </a:lnTo>
                  <a:lnTo>
                    <a:pt x="260" y="279"/>
                  </a:lnTo>
                  <a:lnTo>
                    <a:pt x="255" y="250"/>
                  </a:lnTo>
                  <a:lnTo>
                    <a:pt x="246" y="237"/>
                  </a:lnTo>
                  <a:lnTo>
                    <a:pt x="247" y="230"/>
                  </a:lnTo>
                  <a:lnTo>
                    <a:pt x="220" y="207"/>
                  </a:lnTo>
                  <a:lnTo>
                    <a:pt x="206" y="186"/>
                  </a:lnTo>
                  <a:lnTo>
                    <a:pt x="186" y="162"/>
                  </a:lnTo>
                  <a:lnTo>
                    <a:pt x="167" y="137"/>
                  </a:lnTo>
                  <a:lnTo>
                    <a:pt x="127" y="108"/>
                  </a:lnTo>
                  <a:lnTo>
                    <a:pt x="133" y="98"/>
                  </a:lnTo>
                  <a:lnTo>
                    <a:pt x="151" y="93"/>
                  </a:lnTo>
                  <a:lnTo>
                    <a:pt x="146" y="7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 name="Freeform 33"/>
            <p:cNvSpPr>
              <a:spLocks/>
            </p:cNvSpPr>
            <p:nvPr/>
          </p:nvSpPr>
          <p:spPr bwMode="gray">
            <a:xfrm>
              <a:off x="4492" y="1937"/>
              <a:ext cx="130" cy="339"/>
            </a:xfrm>
            <a:custGeom>
              <a:avLst/>
              <a:gdLst>
                <a:gd name="T0" fmla="*/ 72 w 274"/>
                <a:gd name="T1" fmla="*/ 84 h 665"/>
                <a:gd name="T2" fmla="*/ 70 w 274"/>
                <a:gd name="T3" fmla="*/ 68 h 665"/>
                <a:gd name="T4" fmla="*/ 80 w 274"/>
                <a:gd name="T5" fmla="*/ 46 h 665"/>
                <a:gd name="T6" fmla="*/ 74 w 274"/>
                <a:gd name="T7" fmla="*/ 17 h 665"/>
                <a:gd name="T8" fmla="*/ 55 w 274"/>
                <a:gd name="T9" fmla="*/ 0 h 665"/>
                <a:gd name="T10" fmla="*/ 51 w 274"/>
                <a:gd name="T11" fmla="*/ 14 h 665"/>
                <a:gd name="T12" fmla="*/ 52 w 274"/>
                <a:gd name="T13" fmla="*/ 25 h 665"/>
                <a:gd name="T14" fmla="*/ 27 w 274"/>
                <a:gd name="T15" fmla="*/ 39 h 665"/>
                <a:gd name="T16" fmla="*/ 27 w 274"/>
                <a:gd name="T17" fmla="*/ 62 h 665"/>
                <a:gd name="T18" fmla="*/ 10 w 274"/>
                <a:gd name="T19" fmla="*/ 85 h 665"/>
                <a:gd name="T20" fmla="*/ 9 w 274"/>
                <a:gd name="T21" fmla="*/ 120 h 665"/>
                <a:gd name="T22" fmla="*/ 4 w 274"/>
                <a:gd name="T23" fmla="*/ 120 h 665"/>
                <a:gd name="T24" fmla="*/ 0 w 274"/>
                <a:gd name="T25" fmla="*/ 135 h 665"/>
                <a:gd name="T26" fmla="*/ 11 w 274"/>
                <a:gd name="T27" fmla="*/ 153 h 665"/>
                <a:gd name="T28" fmla="*/ 17 w 274"/>
                <a:gd name="T29" fmla="*/ 160 h 665"/>
                <a:gd name="T30" fmla="*/ 25 w 274"/>
                <a:gd name="T31" fmla="*/ 160 h 665"/>
                <a:gd name="T32" fmla="*/ 25 w 274"/>
                <a:gd name="T33" fmla="*/ 169 h 665"/>
                <a:gd name="T34" fmla="*/ 31 w 274"/>
                <a:gd name="T35" fmla="*/ 170 h 665"/>
                <a:gd name="T36" fmla="*/ 42 w 274"/>
                <a:gd name="T37" fmla="*/ 199 h 665"/>
                <a:gd name="T38" fmla="*/ 41 w 274"/>
                <a:gd name="T39" fmla="*/ 230 h 665"/>
                <a:gd name="T40" fmla="*/ 49 w 274"/>
                <a:gd name="T41" fmla="*/ 231 h 665"/>
                <a:gd name="T42" fmla="*/ 55 w 274"/>
                <a:gd name="T43" fmla="*/ 232 h 665"/>
                <a:gd name="T44" fmla="*/ 58 w 274"/>
                <a:gd name="T45" fmla="*/ 233 h 665"/>
                <a:gd name="T46" fmla="*/ 70 w 274"/>
                <a:gd name="T47" fmla="*/ 219 h 665"/>
                <a:gd name="T48" fmla="*/ 78 w 274"/>
                <a:gd name="T49" fmla="*/ 207 h 665"/>
                <a:gd name="T50" fmla="*/ 91 w 274"/>
                <a:gd name="T51" fmla="*/ 222 h 665"/>
                <a:gd name="T52" fmla="*/ 103 w 274"/>
                <a:gd name="T53" fmla="*/ 273 h 665"/>
                <a:gd name="T54" fmla="*/ 109 w 274"/>
                <a:gd name="T55" fmla="*/ 282 h 665"/>
                <a:gd name="T56" fmla="*/ 115 w 274"/>
                <a:gd name="T57" fmla="*/ 310 h 665"/>
                <a:gd name="T58" fmla="*/ 114 w 274"/>
                <a:gd name="T59" fmla="*/ 339 h 665"/>
                <a:gd name="T60" fmla="*/ 123 w 274"/>
                <a:gd name="T61" fmla="*/ 323 h 665"/>
                <a:gd name="T62" fmla="*/ 124 w 274"/>
                <a:gd name="T63" fmla="*/ 293 h 665"/>
                <a:gd name="T64" fmla="*/ 112 w 274"/>
                <a:gd name="T65" fmla="*/ 266 h 665"/>
                <a:gd name="T66" fmla="*/ 105 w 274"/>
                <a:gd name="T67" fmla="*/ 244 h 665"/>
                <a:gd name="T68" fmla="*/ 110 w 274"/>
                <a:gd name="T69" fmla="*/ 225 h 665"/>
                <a:gd name="T70" fmla="*/ 94 w 274"/>
                <a:gd name="T71" fmla="*/ 204 h 665"/>
                <a:gd name="T72" fmla="*/ 85 w 274"/>
                <a:gd name="T73" fmla="*/ 185 h 665"/>
                <a:gd name="T74" fmla="*/ 103 w 274"/>
                <a:gd name="T75" fmla="*/ 161 h 665"/>
                <a:gd name="T76" fmla="*/ 118 w 274"/>
                <a:gd name="T77" fmla="*/ 151 h 665"/>
                <a:gd name="T78" fmla="*/ 130 w 274"/>
                <a:gd name="T79" fmla="*/ 128 h 665"/>
                <a:gd name="T80" fmla="*/ 115 w 274"/>
                <a:gd name="T81" fmla="*/ 129 h 665"/>
                <a:gd name="T82" fmla="*/ 100 w 274"/>
                <a:gd name="T83" fmla="*/ 115 h 665"/>
                <a:gd name="T84" fmla="*/ 92 w 274"/>
                <a:gd name="T85" fmla="*/ 95 h 665"/>
                <a:gd name="T86" fmla="*/ 87 w 274"/>
                <a:gd name="T87" fmla="*/ 81 h 66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4"/>
                <a:gd name="T133" fmla="*/ 0 h 665"/>
                <a:gd name="T134" fmla="*/ 274 w 274"/>
                <a:gd name="T135" fmla="*/ 665 h 66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4" h="665">
                  <a:moveTo>
                    <a:pt x="184" y="159"/>
                  </a:moveTo>
                  <a:lnTo>
                    <a:pt x="151" y="164"/>
                  </a:lnTo>
                  <a:lnTo>
                    <a:pt x="150" y="148"/>
                  </a:lnTo>
                  <a:lnTo>
                    <a:pt x="148" y="133"/>
                  </a:lnTo>
                  <a:lnTo>
                    <a:pt x="163" y="107"/>
                  </a:lnTo>
                  <a:lnTo>
                    <a:pt x="168" y="91"/>
                  </a:lnTo>
                  <a:lnTo>
                    <a:pt x="161" y="62"/>
                  </a:lnTo>
                  <a:lnTo>
                    <a:pt x="155" y="34"/>
                  </a:lnTo>
                  <a:lnTo>
                    <a:pt x="142" y="26"/>
                  </a:lnTo>
                  <a:lnTo>
                    <a:pt x="116" y="0"/>
                  </a:lnTo>
                  <a:lnTo>
                    <a:pt x="111" y="11"/>
                  </a:lnTo>
                  <a:lnTo>
                    <a:pt x="108" y="27"/>
                  </a:lnTo>
                  <a:lnTo>
                    <a:pt x="105" y="39"/>
                  </a:lnTo>
                  <a:lnTo>
                    <a:pt x="110" y="50"/>
                  </a:lnTo>
                  <a:lnTo>
                    <a:pt x="87" y="45"/>
                  </a:lnTo>
                  <a:lnTo>
                    <a:pt x="57" y="76"/>
                  </a:lnTo>
                  <a:lnTo>
                    <a:pt x="57" y="107"/>
                  </a:lnTo>
                  <a:lnTo>
                    <a:pt x="57" y="122"/>
                  </a:lnTo>
                  <a:lnTo>
                    <a:pt x="42" y="166"/>
                  </a:lnTo>
                  <a:lnTo>
                    <a:pt x="21" y="166"/>
                  </a:lnTo>
                  <a:lnTo>
                    <a:pt x="21" y="197"/>
                  </a:lnTo>
                  <a:lnTo>
                    <a:pt x="20" y="236"/>
                  </a:lnTo>
                  <a:lnTo>
                    <a:pt x="10" y="236"/>
                  </a:lnTo>
                  <a:lnTo>
                    <a:pt x="8" y="236"/>
                  </a:lnTo>
                  <a:lnTo>
                    <a:pt x="10" y="259"/>
                  </a:lnTo>
                  <a:lnTo>
                    <a:pt x="0" y="265"/>
                  </a:lnTo>
                  <a:lnTo>
                    <a:pt x="21" y="298"/>
                  </a:lnTo>
                  <a:lnTo>
                    <a:pt x="23" y="301"/>
                  </a:lnTo>
                  <a:lnTo>
                    <a:pt x="29" y="291"/>
                  </a:lnTo>
                  <a:lnTo>
                    <a:pt x="36" y="314"/>
                  </a:lnTo>
                  <a:lnTo>
                    <a:pt x="39" y="314"/>
                  </a:lnTo>
                  <a:lnTo>
                    <a:pt x="52" y="313"/>
                  </a:lnTo>
                  <a:lnTo>
                    <a:pt x="61" y="327"/>
                  </a:lnTo>
                  <a:lnTo>
                    <a:pt x="53" y="332"/>
                  </a:lnTo>
                  <a:lnTo>
                    <a:pt x="61" y="347"/>
                  </a:lnTo>
                  <a:lnTo>
                    <a:pt x="66" y="334"/>
                  </a:lnTo>
                  <a:lnTo>
                    <a:pt x="78" y="362"/>
                  </a:lnTo>
                  <a:lnTo>
                    <a:pt x="89" y="391"/>
                  </a:lnTo>
                  <a:lnTo>
                    <a:pt x="87" y="420"/>
                  </a:lnTo>
                  <a:lnTo>
                    <a:pt x="87" y="451"/>
                  </a:lnTo>
                  <a:lnTo>
                    <a:pt x="98" y="433"/>
                  </a:lnTo>
                  <a:lnTo>
                    <a:pt x="103" y="453"/>
                  </a:lnTo>
                  <a:lnTo>
                    <a:pt x="108" y="458"/>
                  </a:lnTo>
                  <a:lnTo>
                    <a:pt x="116" y="456"/>
                  </a:lnTo>
                  <a:lnTo>
                    <a:pt x="123" y="453"/>
                  </a:lnTo>
                  <a:lnTo>
                    <a:pt x="123" y="458"/>
                  </a:lnTo>
                  <a:lnTo>
                    <a:pt x="143" y="440"/>
                  </a:lnTo>
                  <a:lnTo>
                    <a:pt x="147" y="430"/>
                  </a:lnTo>
                  <a:lnTo>
                    <a:pt x="156" y="435"/>
                  </a:lnTo>
                  <a:lnTo>
                    <a:pt x="164" y="406"/>
                  </a:lnTo>
                  <a:lnTo>
                    <a:pt x="177" y="423"/>
                  </a:lnTo>
                  <a:lnTo>
                    <a:pt x="192" y="435"/>
                  </a:lnTo>
                  <a:lnTo>
                    <a:pt x="206" y="485"/>
                  </a:lnTo>
                  <a:lnTo>
                    <a:pt x="217" y="536"/>
                  </a:lnTo>
                  <a:lnTo>
                    <a:pt x="219" y="528"/>
                  </a:lnTo>
                  <a:lnTo>
                    <a:pt x="229" y="554"/>
                  </a:lnTo>
                  <a:lnTo>
                    <a:pt x="237" y="580"/>
                  </a:lnTo>
                  <a:lnTo>
                    <a:pt x="243" y="608"/>
                  </a:lnTo>
                  <a:lnTo>
                    <a:pt x="243" y="637"/>
                  </a:lnTo>
                  <a:lnTo>
                    <a:pt x="241" y="665"/>
                  </a:lnTo>
                  <a:lnTo>
                    <a:pt x="249" y="657"/>
                  </a:lnTo>
                  <a:lnTo>
                    <a:pt x="259" y="634"/>
                  </a:lnTo>
                  <a:lnTo>
                    <a:pt x="270" y="611"/>
                  </a:lnTo>
                  <a:lnTo>
                    <a:pt x="261" y="575"/>
                  </a:lnTo>
                  <a:lnTo>
                    <a:pt x="253" y="544"/>
                  </a:lnTo>
                  <a:lnTo>
                    <a:pt x="237" y="521"/>
                  </a:lnTo>
                  <a:lnTo>
                    <a:pt x="221" y="500"/>
                  </a:lnTo>
                  <a:lnTo>
                    <a:pt x="221" y="479"/>
                  </a:lnTo>
                  <a:lnTo>
                    <a:pt x="224" y="463"/>
                  </a:lnTo>
                  <a:lnTo>
                    <a:pt x="232" y="441"/>
                  </a:lnTo>
                  <a:lnTo>
                    <a:pt x="224" y="440"/>
                  </a:lnTo>
                  <a:lnTo>
                    <a:pt x="198" y="401"/>
                  </a:lnTo>
                  <a:lnTo>
                    <a:pt x="172" y="362"/>
                  </a:lnTo>
                  <a:lnTo>
                    <a:pt x="180" y="362"/>
                  </a:lnTo>
                  <a:lnTo>
                    <a:pt x="187" y="321"/>
                  </a:lnTo>
                  <a:lnTo>
                    <a:pt x="217" y="316"/>
                  </a:lnTo>
                  <a:lnTo>
                    <a:pt x="232" y="300"/>
                  </a:lnTo>
                  <a:lnTo>
                    <a:pt x="248" y="296"/>
                  </a:lnTo>
                  <a:lnTo>
                    <a:pt x="259" y="277"/>
                  </a:lnTo>
                  <a:lnTo>
                    <a:pt x="274" y="252"/>
                  </a:lnTo>
                  <a:lnTo>
                    <a:pt x="266" y="247"/>
                  </a:lnTo>
                  <a:lnTo>
                    <a:pt x="243" y="254"/>
                  </a:lnTo>
                  <a:lnTo>
                    <a:pt x="229" y="233"/>
                  </a:lnTo>
                  <a:lnTo>
                    <a:pt x="211" y="226"/>
                  </a:lnTo>
                  <a:lnTo>
                    <a:pt x="214" y="197"/>
                  </a:lnTo>
                  <a:lnTo>
                    <a:pt x="193" y="187"/>
                  </a:lnTo>
                  <a:lnTo>
                    <a:pt x="185" y="164"/>
                  </a:lnTo>
                  <a:lnTo>
                    <a:pt x="184" y="15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7" name="Group 34"/>
            <p:cNvGrpSpPr>
              <a:grpSpLocks/>
            </p:cNvGrpSpPr>
            <p:nvPr/>
          </p:nvGrpSpPr>
          <p:grpSpPr bwMode="auto">
            <a:xfrm>
              <a:off x="4887" y="2120"/>
              <a:ext cx="142" cy="241"/>
              <a:chOff x="5269" y="2419"/>
              <a:chExt cx="179" cy="293"/>
            </a:xfrm>
            <a:grpFill/>
          </p:grpSpPr>
          <p:sp>
            <p:nvSpPr>
              <p:cNvPr id="252" name="Freeform 35"/>
              <p:cNvSpPr>
                <a:spLocks/>
              </p:cNvSpPr>
              <p:nvPr/>
            </p:nvSpPr>
            <p:spPr bwMode="gray">
              <a:xfrm>
                <a:off x="5300" y="2419"/>
                <a:ext cx="90" cy="135"/>
              </a:xfrm>
              <a:custGeom>
                <a:avLst/>
                <a:gdLst>
                  <a:gd name="T0" fmla="*/ 17 w 150"/>
                  <a:gd name="T1" fmla="*/ 85 h 218"/>
                  <a:gd name="T2" fmla="*/ 17 w 150"/>
                  <a:gd name="T3" fmla="*/ 95 h 218"/>
                  <a:gd name="T4" fmla="*/ 4 w 150"/>
                  <a:gd name="T5" fmla="*/ 71 h 218"/>
                  <a:gd name="T6" fmla="*/ 0 w 150"/>
                  <a:gd name="T7" fmla="*/ 54 h 218"/>
                  <a:gd name="T8" fmla="*/ 10 w 150"/>
                  <a:gd name="T9" fmla="*/ 56 h 218"/>
                  <a:gd name="T10" fmla="*/ 8 w 150"/>
                  <a:gd name="T11" fmla="*/ 33 h 218"/>
                  <a:gd name="T12" fmla="*/ 5 w 150"/>
                  <a:gd name="T13" fmla="*/ 10 h 218"/>
                  <a:gd name="T14" fmla="*/ 10 w 150"/>
                  <a:gd name="T15" fmla="*/ 0 h 218"/>
                  <a:gd name="T16" fmla="*/ 34 w 150"/>
                  <a:gd name="T17" fmla="*/ 6 h 218"/>
                  <a:gd name="T18" fmla="*/ 38 w 150"/>
                  <a:gd name="T19" fmla="*/ 11 h 218"/>
                  <a:gd name="T20" fmla="*/ 43 w 150"/>
                  <a:gd name="T21" fmla="*/ 29 h 218"/>
                  <a:gd name="T22" fmla="*/ 46 w 150"/>
                  <a:gd name="T23" fmla="*/ 41 h 218"/>
                  <a:gd name="T24" fmla="*/ 41 w 150"/>
                  <a:gd name="T25" fmla="*/ 56 h 218"/>
                  <a:gd name="T26" fmla="*/ 34 w 150"/>
                  <a:gd name="T27" fmla="*/ 64 h 218"/>
                  <a:gd name="T28" fmla="*/ 35 w 150"/>
                  <a:gd name="T29" fmla="*/ 81 h 218"/>
                  <a:gd name="T30" fmla="*/ 46 w 150"/>
                  <a:gd name="T31" fmla="*/ 105 h 218"/>
                  <a:gd name="T32" fmla="*/ 52 w 150"/>
                  <a:gd name="T33" fmla="*/ 104 h 218"/>
                  <a:gd name="T34" fmla="*/ 52 w 150"/>
                  <a:gd name="T35" fmla="*/ 101 h 218"/>
                  <a:gd name="T36" fmla="*/ 63 w 150"/>
                  <a:gd name="T37" fmla="*/ 98 h 218"/>
                  <a:gd name="T38" fmla="*/ 71 w 150"/>
                  <a:gd name="T39" fmla="*/ 110 h 218"/>
                  <a:gd name="T40" fmla="*/ 73 w 150"/>
                  <a:gd name="T41" fmla="*/ 105 h 218"/>
                  <a:gd name="T42" fmla="*/ 81 w 150"/>
                  <a:gd name="T43" fmla="*/ 111 h 218"/>
                  <a:gd name="T44" fmla="*/ 77 w 150"/>
                  <a:gd name="T45" fmla="*/ 114 h 218"/>
                  <a:gd name="T46" fmla="*/ 86 w 150"/>
                  <a:gd name="T47" fmla="*/ 124 h 218"/>
                  <a:gd name="T48" fmla="*/ 90 w 150"/>
                  <a:gd name="T49" fmla="*/ 126 h 218"/>
                  <a:gd name="T50" fmla="*/ 86 w 150"/>
                  <a:gd name="T51" fmla="*/ 135 h 218"/>
                  <a:gd name="T52" fmla="*/ 86 w 150"/>
                  <a:gd name="T53" fmla="*/ 130 h 218"/>
                  <a:gd name="T54" fmla="*/ 73 w 150"/>
                  <a:gd name="T55" fmla="*/ 122 h 218"/>
                  <a:gd name="T56" fmla="*/ 64 w 150"/>
                  <a:gd name="T57" fmla="*/ 111 h 218"/>
                  <a:gd name="T58" fmla="*/ 57 w 150"/>
                  <a:gd name="T59" fmla="*/ 108 h 218"/>
                  <a:gd name="T60" fmla="*/ 60 w 150"/>
                  <a:gd name="T61" fmla="*/ 123 h 218"/>
                  <a:gd name="T62" fmla="*/ 41 w 150"/>
                  <a:gd name="T63" fmla="*/ 106 h 218"/>
                  <a:gd name="T64" fmla="*/ 30 w 150"/>
                  <a:gd name="T65" fmla="*/ 113 h 218"/>
                  <a:gd name="T66" fmla="*/ 22 w 150"/>
                  <a:gd name="T67" fmla="*/ 108 h 218"/>
                  <a:gd name="T68" fmla="*/ 22 w 150"/>
                  <a:gd name="T69" fmla="*/ 98 h 218"/>
                  <a:gd name="T70" fmla="*/ 24 w 150"/>
                  <a:gd name="T71" fmla="*/ 89 h 218"/>
                  <a:gd name="T72" fmla="*/ 17 w 150"/>
                  <a:gd name="T73" fmla="*/ 85 h 2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218"/>
                  <a:gd name="T113" fmla="*/ 150 w 150"/>
                  <a:gd name="T114" fmla="*/ 218 h 2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218">
                    <a:moveTo>
                      <a:pt x="29" y="138"/>
                    </a:moveTo>
                    <a:lnTo>
                      <a:pt x="29" y="153"/>
                    </a:lnTo>
                    <a:lnTo>
                      <a:pt x="7" y="115"/>
                    </a:lnTo>
                    <a:lnTo>
                      <a:pt x="0" y="88"/>
                    </a:lnTo>
                    <a:lnTo>
                      <a:pt x="16" y="91"/>
                    </a:lnTo>
                    <a:lnTo>
                      <a:pt x="13" y="53"/>
                    </a:lnTo>
                    <a:lnTo>
                      <a:pt x="8" y="16"/>
                    </a:lnTo>
                    <a:lnTo>
                      <a:pt x="16" y="0"/>
                    </a:lnTo>
                    <a:lnTo>
                      <a:pt x="56" y="9"/>
                    </a:lnTo>
                    <a:lnTo>
                      <a:pt x="63" y="18"/>
                    </a:lnTo>
                    <a:lnTo>
                      <a:pt x="71" y="47"/>
                    </a:lnTo>
                    <a:lnTo>
                      <a:pt x="76" y="66"/>
                    </a:lnTo>
                    <a:lnTo>
                      <a:pt x="69" y="91"/>
                    </a:lnTo>
                    <a:lnTo>
                      <a:pt x="56" y="104"/>
                    </a:lnTo>
                    <a:lnTo>
                      <a:pt x="58" y="130"/>
                    </a:lnTo>
                    <a:lnTo>
                      <a:pt x="76" y="169"/>
                    </a:lnTo>
                    <a:lnTo>
                      <a:pt x="87" y="168"/>
                    </a:lnTo>
                    <a:lnTo>
                      <a:pt x="87" y="163"/>
                    </a:lnTo>
                    <a:lnTo>
                      <a:pt x="105" y="159"/>
                    </a:lnTo>
                    <a:lnTo>
                      <a:pt x="119" y="177"/>
                    </a:lnTo>
                    <a:lnTo>
                      <a:pt x="121" y="169"/>
                    </a:lnTo>
                    <a:lnTo>
                      <a:pt x="135" y="179"/>
                    </a:lnTo>
                    <a:lnTo>
                      <a:pt x="129" y="184"/>
                    </a:lnTo>
                    <a:lnTo>
                      <a:pt x="143" y="200"/>
                    </a:lnTo>
                    <a:lnTo>
                      <a:pt x="150" y="203"/>
                    </a:lnTo>
                    <a:lnTo>
                      <a:pt x="143" y="218"/>
                    </a:lnTo>
                    <a:lnTo>
                      <a:pt x="143" y="210"/>
                    </a:lnTo>
                    <a:lnTo>
                      <a:pt x="122" y="197"/>
                    </a:lnTo>
                    <a:lnTo>
                      <a:pt x="106" y="179"/>
                    </a:lnTo>
                    <a:lnTo>
                      <a:pt x="95" y="174"/>
                    </a:lnTo>
                    <a:lnTo>
                      <a:pt x="100" y="199"/>
                    </a:lnTo>
                    <a:lnTo>
                      <a:pt x="69" y="171"/>
                    </a:lnTo>
                    <a:lnTo>
                      <a:pt x="50" y="182"/>
                    </a:lnTo>
                    <a:lnTo>
                      <a:pt x="37" y="174"/>
                    </a:lnTo>
                    <a:lnTo>
                      <a:pt x="36" y="158"/>
                    </a:lnTo>
                    <a:lnTo>
                      <a:pt x="40" y="143"/>
                    </a:lnTo>
                    <a:lnTo>
                      <a:pt x="29" y="13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3" name="Freeform 36"/>
              <p:cNvSpPr>
                <a:spLocks/>
              </p:cNvSpPr>
              <p:nvPr/>
            </p:nvSpPr>
            <p:spPr bwMode="gray">
              <a:xfrm>
                <a:off x="5360" y="2619"/>
                <a:ext cx="88" cy="93"/>
              </a:xfrm>
              <a:custGeom>
                <a:avLst/>
                <a:gdLst>
                  <a:gd name="T0" fmla="*/ 68 w 146"/>
                  <a:gd name="T1" fmla="*/ 93 h 150"/>
                  <a:gd name="T2" fmla="*/ 65 w 146"/>
                  <a:gd name="T3" fmla="*/ 84 h 150"/>
                  <a:gd name="T4" fmla="*/ 61 w 146"/>
                  <a:gd name="T5" fmla="*/ 86 h 150"/>
                  <a:gd name="T6" fmla="*/ 40 w 146"/>
                  <a:gd name="T7" fmla="*/ 74 h 150"/>
                  <a:gd name="T8" fmla="*/ 43 w 146"/>
                  <a:gd name="T9" fmla="*/ 55 h 150"/>
                  <a:gd name="T10" fmla="*/ 32 w 146"/>
                  <a:gd name="T11" fmla="*/ 43 h 150"/>
                  <a:gd name="T12" fmla="*/ 26 w 146"/>
                  <a:gd name="T13" fmla="*/ 50 h 150"/>
                  <a:gd name="T14" fmla="*/ 22 w 146"/>
                  <a:gd name="T15" fmla="*/ 48 h 150"/>
                  <a:gd name="T16" fmla="*/ 19 w 146"/>
                  <a:gd name="T17" fmla="*/ 51 h 150"/>
                  <a:gd name="T18" fmla="*/ 13 w 146"/>
                  <a:gd name="T19" fmla="*/ 45 h 150"/>
                  <a:gd name="T20" fmla="*/ 6 w 146"/>
                  <a:gd name="T21" fmla="*/ 58 h 150"/>
                  <a:gd name="T22" fmla="*/ 0 w 146"/>
                  <a:gd name="T23" fmla="*/ 62 h 150"/>
                  <a:gd name="T24" fmla="*/ 3 w 146"/>
                  <a:gd name="T25" fmla="*/ 47 h 150"/>
                  <a:gd name="T26" fmla="*/ 17 w 146"/>
                  <a:gd name="T27" fmla="*/ 33 h 150"/>
                  <a:gd name="T28" fmla="*/ 29 w 146"/>
                  <a:gd name="T29" fmla="*/ 25 h 150"/>
                  <a:gd name="T30" fmla="*/ 33 w 146"/>
                  <a:gd name="T31" fmla="*/ 38 h 150"/>
                  <a:gd name="T32" fmla="*/ 42 w 146"/>
                  <a:gd name="T33" fmla="*/ 33 h 150"/>
                  <a:gd name="T34" fmla="*/ 48 w 146"/>
                  <a:gd name="T35" fmla="*/ 27 h 150"/>
                  <a:gd name="T36" fmla="*/ 51 w 146"/>
                  <a:gd name="T37" fmla="*/ 17 h 150"/>
                  <a:gd name="T38" fmla="*/ 59 w 146"/>
                  <a:gd name="T39" fmla="*/ 19 h 150"/>
                  <a:gd name="T40" fmla="*/ 63 w 146"/>
                  <a:gd name="T41" fmla="*/ 17 h 150"/>
                  <a:gd name="T42" fmla="*/ 61 w 146"/>
                  <a:gd name="T43" fmla="*/ 0 h 150"/>
                  <a:gd name="T44" fmla="*/ 75 w 146"/>
                  <a:gd name="T45" fmla="*/ 11 h 150"/>
                  <a:gd name="T46" fmla="*/ 80 w 146"/>
                  <a:gd name="T47" fmla="*/ 27 h 150"/>
                  <a:gd name="T48" fmla="*/ 88 w 146"/>
                  <a:gd name="T49" fmla="*/ 56 h 150"/>
                  <a:gd name="T50" fmla="*/ 83 w 146"/>
                  <a:gd name="T51" fmla="*/ 66 h 150"/>
                  <a:gd name="T52" fmla="*/ 81 w 146"/>
                  <a:gd name="T53" fmla="*/ 75 h 150"/>
                  <a:gd name="T54" fmla="*/ 74 w 146"/>
                  <a:gd name="T55" fmla="*/ 57 h 150"/>
                  <a:gd name="T56" fmla="*/ 67 w 146"/>
                  <a:gd name="T57" fmla="*/ 62 h 150"/>
                  <a:gd name="T58" fmla="*/ 71 w 146"/>
                  <a:gd name="T59" fmla="*/ 76 h 150"/>
                  <a:gd name="T60" fmla="*/ 68 w 146"/>
                  <a:gd name="T61" fmla="*/ 93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6"/>
                  <a:gd name="T94" fmla="*/ 0 h 150"/>
                  <a:gd name="T95" fmla="*/ 146 w 146"/>
                  <a:gd name="T96" fmla="*/ 150 h 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6" h="150">
                    <a:moveTo>
                      <a:pt x="112" y="150"/>
                    </a:moveTo>
                    <a:lnTo>
                      <a:pt x="108" y="136"/>
                    </a:lnTo>
                    <a:lnTo>
                      <a:pt x="101" y="139"/>
                    </a:lnTo>
                    <a:lnTo>
                      <a:pt x="67" y="119"/>
                    </a:lnTo>
                    <a:lnTo>
                      <a:pt x="71" y="88"/>
                    </a:lnTo>
                    <a:lnTo>
                      <a:pt x="53" y="70"/>
                    </a:lnTo>
                    <a:lnTo>
                      <a:pt x="43" y="80"/>
                    </a:lnTo>
                    <a:lnTo>
                      <a:pt x="37" y="77"/>
                    </a:lnTo>
                    <a:lnTo>
                      <a:pt x="32" y="82"/>
                    </a:lnTo>
                    <a:lnTo>
                      <a:pt x="22" y="72"/>
                    </a:lnTo>
                    <a:lnTo>
                      <a:pt x="10" y="93"/>
                    </a:lnTo>
                    <a:lnTo>
                      <a:pt x="0" y="100"/>
                    </a:lnTo>
                    <a:lnTo>
                      <a:pt x="5" y="75"/>
                    </a:lnTo>
                    <a:lnTo>
                      <a:pt x="29" y="54"/>
                    </a:lnTo>
                    <a:lnTo>
                      <a:pt x="48" y="40"/>
                    </a:lnTo>
                    <a:lnTo>
                      <a:pt x="55" y="61"/>
                    </a:lnTo>
                    <a:lnTo>
                      <a:pt x="69" y="53"/>
                    </a:lnTo>
                    <a:lnTo>
                      <a:pt x="79" y="44"/>
                    </a:lnTo>
                    <a:lnTo>
                      <a:pt x="85" y="28"/>
                    </a:lnTo>
                    <a:lnTo>
                      <a:pt x="98" y="30"/>
                    </a:lnTo>
                    <a:lnTo>
                      <a:pt x="104" y="28"/>
                    </a:lnTo>
                    <a:lnTo>
                      <a:pt x="101" y="0"/>
                    </a:lnTo>
                    <a:lnTo>
                      <a:pt x="125" y="18"/>
                    </a:lnTo>
                    <a:lnTo>
                      <a:pt x="132" y="44"/>
                    </a:lnTo>
                    <a:lnTo>
                      <a:pt x="146" y="90"/>
                    </a:lnTo>
                    <a:lnTo>
                      <a:pt x="138" y="106"/>
                    </a:lnTo>
                    <a:lnTo>
                      <a:pt x="135" y="121"/>
                    </a:lnTo>
                    <a:lnTo>
                      <a:pt x="122" y="92"/>
                    </a:lnTo>
                    <a:lnTo>
                      <a:pt x="111" y="100"/>
                    </a:lnTo>
                    <a:lnTo>
                      <a:pt x="117" y="123"/>
                    </a:lnTo>
                    <a:lnTo>
                      <a:pt x="112" y="15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4" name="Freeform 37"/>
              <p:cNvSpPr>
                <a:spLocks/>
              </p:cNvSpPr>
              <p:nvPr/>
            </p:nvSpPr>
            <p:spPr bwMode="gray">
              <a:xfrm>
                <a:off x="5366" y="2596"/>
                <a:ext cx="18" cy="38"/>
              </a:xfrm>
              <a:custGeom>
                <a:avLst/>
                <a:gdLst>
                  <a:gd name="T0" fmla="*/ 18 w 30"/>
                  <a:gd name="T1" fmla="*/ 0 h 64"/>
                  <a:gd name="T2" fmla="*/ 14 w 30"/>
                  <a:gd name="T3" fmla="*/ 28 h 64"/>
                  <a:gd name="T4" fmla="*/ 14 w 30"/>
                  <a:gd name="T5" fmla="*/ 38 h 64"/>
                  <a:gd name="T6" fmla="*/ 0 w 30"/>
                  <a:gd name="T7" fmla="*/ 26 h 64"/>
                  <a:gd name="T8" fmla="*/ 4 w 30"/>
                  <a:gd name="T9" fmla="*/ 18 h 64"/>
                  <a:gd name="T10" fmla="*/ 7 w 30"/>
                  <a:gd name="T11" fmla="*/ 0 h 64"/>
                  <a:gd name="T12" fmla="*/ 18 w 30"/>
                  <a:gd name="T13" fmla="*/ 0 h 64"/>
                  <a:gd name="T14" fmla="*/ 0 60000 65536"/>
                  <a:gd name="T15" fmla="*/ 0 60000 65536"/>
                  <a:gd name="T16" fmla="*/ 0 60000 65536"/>
                  <a:gd name="T17" fmla="*/ 0 60000 65536"/>
                  <a:gd name="T18" fmla="*/ 0 60000 65536"/>
                  <a:gd name="T19" fmla="*/ 0 60000 65536"/>
                  <a:gd name="T20" fmla="*/ 0 60000 65536"/>
                  <a:gd name="T21" fmla="*/ 0 w 30"/>
                  <a:gd name="T22" fmla="*/ 0 h 64"/>
                  <a:gd name="T23" fmla="*/ 30 w 3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 h="64">
                    <a:moveTo>
                      <a:pt x="30" y="0"/>
                    </a:moveTo>
                    <a:lnTo>
                      <a:pt x="24" y="48"/>
                    </a:lnTo>
                    <a:lnTo>
                      <a:pt x="24" y="64"/>
                    </a:lnTo>
                    <a:lnTo>
                      <a:pt x="0" y="43"/>
                    </a:lnTo>
                    <a:lnTo>
                      <a:pt x="6" y="31"/>
                    </a:lnTo>
                    <a:lnTo>
                      <a:pt x="11" y="0"/>
                    </a:lnTo>
                    <a:lnTo>
                      <a:pt x="30"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5" name="Freeform 38"/>
              <p:cNvSpPr>
                <a:spLocks/>
              </p:cNvSpPr>
              <p:nvPr/>
            </p:nvSpPr>
            <p:spPr bwMode="gray">
              <a:xfrm>
                <a:off x="5394" y="2556"/>
                <a:ext cx="32" cy="35"/>
              </a:xfrm>
              <a:custGeom>
                <a:avLst/>
                <a:gdLst>
                  <a:gd name="T0" fmla="*/ 24 w 53"/>
                  <a:gd name="T1" fmla="*/ 33 h 55"/>
                  <a:gd name="T2" fmla="*/ 14 w 53"/>
                  <a:gd name="T3" fmla="*/ 23 h 55"/>
                  <a:gd name="T4" fmla="*/ 0 w 53"/>
                  <a:gd name="T5" fmla="*/ 3 h 55"/>
                  <a:gd name="T6" fmla="*/ 16 w 53"/>
                  <a:gd name="T7" fmla="*/ 0 h 55"/>
                  <a:gd name="T8" fmla="*/ 24 w 53"/>
                  <a:gd name="T9" fmla="*/ 15 h 55"/>
                  <a:gd name="T10" fmla="*/ 32 w 53"/>
                  <a:gd name="T11" fmla="*/ 35 h 55"/>
                  <a:gd name="T12" fmla="*/ 24 w 53"/>
                  <a:gd name="T13" fmla="*/ 33 h 55"/>
                  <a:gd name="T14" fmla="*/ 0 60000 65536"/>
                  <a:gd name="T15" fmla="*/ 0 60000 65536"/>
                  <a:gd name="T16" fmla="*/ 0 60000 65536"/>
                  <a:gd name="T17" fmla="*/ 0 60000 65536"/>
                  <a:gd name="T18" fmla="*/ 0 60000 65536"/>
                  <a:gd name="T19" fmla="*/ 0 60000 65536"/>
                  <a:gd name="T20" fmla="*/ 0 60000 65536"/>
                  <a:gd name="T21" fmla="*/ 0 w 53"/>
                  <a:gd name="T22" fmla="*/ 0 h 55"/>
                  <a:gd name="T23" fmla="*/ 53 w 5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5">
                    <a:moveTo>
                      <a:pt x="39" y="52"/>
                    </a:moveTo>
                    <a:lnTo>
                      <a:pt x="24" y="36"/>
                    </a:lnTo>
                    <a:lnTo>
                      <a:pt x="0" y="5"/>
                    </a:lnTo>
                    <a:lnTo>
                      <a:pt x="27" y="0"/>
                    </a:lnTo>
                    <a:lnTo>
                      <a:pt x="39" y="23"/>
                    </a:lnTo>
                    <a:lnTo>
                      <a:pt x="53" y="55"/>
                    </a:lnTo>
                    <a:lnTo>
                      <a:pt x="39" y="5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6" name="Freeform 39"/>
              <p:cNvSpPr>
                <a:spLocks/>
              </p:cNvSpPr>
              <p:nvPr/>
            </p:nvSpPr>
            <p:spPr bwMode="gray">
              <a:xfrm>
                <a:off x="5352" y="2573"/>
                <a:ext cx="24" cy="29"/>
              </a:xfrm>
              <a:custGeom>
                <a:avLst/>
                <a:gdLst>
                  <a:gd name="T0" fmla="*/ 22 w 41"/>
                  <a:gd name="T1" fmla="*/ 6 h 48"/>
                  <a:gd name="T2" fmla="*/ 3 w 41"/>
                  <a:gd name="T3" fmla="*/ 0 h 48"/>
                  <a:gd name="T4" fmla="*/ 0 w 41"/>
                  <a:gd name="T5" fmla="*/ 1 h 48"/>
                  <a:gd name="T6" fmla="*/ 5 w 41"/>
                  <a:gd name="T7" fmla="*/ 29 h 48"/>
                  <a:gd name="T8" fmla="*/ 23 w 41"/>
                  <a:gd name="T9" fmla="*/ 11 h 48"/>
                  <a:gd name="T10" fmla="*/ 24 w 41"/>
                  <a:gd name="T11" fmla="*/ 9 h 48"/>
                  <a:gd name="T12" fmla="*/ 22 w 41"/>
                  <a:gd name="T13" fmla="*/ 6 h 48"/>
                  <a:gd name="T14" fmla="*/ 0 60000 65536"/>
                  <a:gd name="T15" fmla="*/ 0 60000 65536"/>
                  <a:gd name="T16" fmla="*/ 0 60000 65536"/>
                  <a:gd name="T17" fmla="*/ 0 60000 65536"/>
                  <a:gd name="T18" fmla="*/ 0 60000 65536"/>
                  <a:gd name="T19" fmla="*/ 0 60000 65536"/>
                  <a:gd name="T20" fmla="*/ 0 60000 65536"/>
                  <a:gd name="T21" fmla="*/ 0 w 41"/>
                  <a:gd name="T22" fmla="*/ 0 h 48"/>
                  <a:gd name="T23" fmla="*/ 41 w 41"/>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48">
                    <a:moveTo>
                      <a:pt x="37" y="10"/>
                    </a:moveTo>
                    <a:lnTo>
                      <a:pt x="5" y="0"/>
                    </a:lnTo>
                    <a:lnTo>
                      <a:pt x="0" y="2"/>
                    </a:lnTo>
                    <a:lnTo>
                      <a:pt x="8" y="48"/>
                    </a:lnTo>
                    <a:lnTo>
                      <a:pt x="39" y="18"/>
                    </a:lnTo>
                    <a:lnTo>
                      <a:pt x="41" y="15"/>
                    </a:lnTo>
                    <a:lnTo>
                      <a:pt x="37" y="1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7" name="Freeform 40"/>
              <p:cNvSpPr>
                <a:spLocks/>
              </p:cNvSpPr>
              <p:nvPr/>
            </p:nvSpPr>
            <p:spPr bwMode="gray">
              <a:xfrm>
                <a:off x="5269" y="2584"/>
                <a:ext cx="44" cy="65"/>
              </a:xfrm>
              <a:custGeom>
                <a:avLst/>
                <a:gdLst>
                  <a:gd name="T0" fmla="*/ 44 w 72"/>
                  <a:gd name="T1" fmla="*/ 19 h 105"/>
                  <a:gd name="T2" fmla="*/ 26 w 72"/>
                  <a:gd name="T3" fmla="*/ 37 h 105"/>
                  <a:gd name="T4" fmla="*/ 13 w 72"/>
                  <a:gd name="T5" fmla="*/ 51 h 105"/>
                  <a:gd name="T6" fmla="*/ 0 w 72"/>
                  <a:gd name="T7" fmla="*/ 65 h 105"/>
                  <a:gd name="T8" fmla="*/ 1 w 72"/>
                  <a:gd name="T9" fmla="*/ 60 h 105"/>
                  <a:gd name="T10" fmla="*/ 15 w 72"/>
                  <a:gd name="T11" fmla="*/ 43 h 105"/>
                  <a:gd name="T12" fmla="*/ 28 w 72"/>
                  <a:gd name="T13" fmla="*/ 25 h 105"/>
                  <a:gd name="T14" fmla="*/ 34 w 72"/>
                  <a:gd name="T15" fmla="*/ 11 h 105"/>
                  <a:gd name="T16" fmla="*/ 36 w 72"/>
                  <a:gd name="T17" fmla="*/ 11 h 105"/>
                  <a:gd name="T18" fmla="*/ 36 w 72"/>
                  <a:gd name="T19" fmla="*/ 0 h 105"/>
                  <a:gd name="T20" fmla="*/ 44 w 72"/>
                  <a:gd name="T21" fmla="*/ 19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05"/>
                  <a:gd name="T35" fmla="*/ 72 w 72"/>
                  <a:gd name="T36" fmla="*/ 105 h 10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05">
                    <a:moveTo>
                      <a:pt x="72" y="30"/>
                    </a:moveTo>
                    <a:lnTo>
                      <a:pt x="43" y="59"/>
                    </a:lnTo>
                    <a:lnTo>
                      <a:pt x="21" y="82"/>
                    </a:lnTo>
                    <a:lnTo>
                      <a:pt x="0" y="105"/>
                    </a:lnTo>
                    <a:lnTo>
                      <a:pt x="1" y="97"/>
                    </a:lnTo>
                    <a:lnTo>
                      <a:pt x="24" y="69"/>
                    </a:lnTo>
                    <a:lnTo>
                      <a:pt x="46" y="41"/>
                    </a:lnTo>
                    <a:lnTo>
                      <a:pt x="56" y="18"/>
                    </a:lnTo>
                    <a:lnTo>
                      <a:pt x="59" y="18"/>
                    </a:lnTo>
                    <a:lnTo>
                      <a:pt x="59" y="0"/>
                    </a:lnTo>
                    <a:lnTo>
                      <a:pt x="72" y="3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8" name="Freeform 41"/>
              <p:cNvSpPr>
                <a:spLocks/>
              </p:cNvSpPr>
              <p:nvPr/>
            </p:nvSpPr>
            <p:spPr bwMode="gray">
              <a:xfrm>
                <a:off x="5317" y="2536"/>
                <a:ext cx="25" cy="27"/>
              </a:xfrm>
              <a:custGeom>
                <a:avLst/>
                <a:gdLst>
                  <a:gd name="T0" fmla="*/ 25 w 41"/>
                  <a:gd name="T1" fmla="*/ 19 h 42"/>
                  <a:gd name="T2" fmla="*/ 21 w 41"/>
                  <a:gd name="T3" fmla="*/ 27 h 42"/>
                  <a:gd name="T4" fmla="*/ 10 w 41"/>
                  <a:gd name="T5" fmla="*/ 14 h 42"/>
                  <a:gd name="T6" fmla="*/ 0 w 41"/>
                  <a:gd name="T7" fmla="*/ 0 h 42"/>
                  <a:gd name="T8" fmla="*/ 20 w 41"/>
                  <a:gd name="T9" fmla="*/ 3 h 42"/>
                  <a:gd name="T10" fmla="*/ 25 w 41"/>
                  <a:gd name="T11" fmla="*/ 19 h 42"/>
                  <a:gd name="T12" fmla="*/ 0 60000 65536"/>
                  <a:gd name="T13" fmla="*/ 0 60000 65536"/>
                  <a:gd name="T14" fmla="*/ 0 60000 65536"/>
                  <a:gd name="T15" fmla="*/ 0 60000 65536"/>
                  <a:gd name="T16" fmla="*/ 0 60000 65536"/>
                  <a:gd name="T17" fmla="*/ 0 60000 65536"/>
                  <a:gd name="T18" fmla="*/ 0 w 41"/>
                  <a:gd name="T19" fmla="*/ 0 h 42"/>
                  <a:gd name="T20" fmla="*/ 41 w 41"/>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41" h="42">
                    <a:moveTo>
                      <a:pt x="41" y="29"/>
                    </a:moveTo>
                    <a:lnTo>
                      <a:pt x="35" y="42"/>
                    </a:lnTo>
                    <a:lnTo>
                      <a:pt x="17" y="21"/>
                    </a:lnTo>
                    <a:lnTo>
                      <a:pt x="0" y="0"/>
                    </a:lnTo>
                    <a:lnTo>
                      <a:pt x="32" y="5"/>
                    </a:lnTo>
                    <a:lnTo>
                      <a:pt x="41" y="2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9" name="Freeform 42"/>
              <p:cNvSpPr>
                <a:spLocks/>
              </p:cNvSpPr>
              <p:nvPr/>
            </p:nvSpPr>
            <p:spPr bwMode="gray">
              <a:xfrm>
                <a:off x="5399" y="2581"/>
                <a:ext cx="19" cy="31"/>
              </a:xfrm>
              <a:custGeom>
                <a:avLst/>
                <a:gdLst>
                  <a:gd name="T0" fmla="*/ 12 w 32"/>
                  <a:gd name="T1" fmla="*/ 4 h 49"/>
                  <a:gd name="T2" fmla="*/ 19 w 32"/>
                  <a:gd name="T3" fmla="*/ 27 h 49"/>
                  <a:gd name="T4" fmla="*/ 14 w 32"/>
                  <a:gd name="T5" fmla="*/ 28 h 49"/>
                  <a:gd name="T6" fmla="*/ 12 w 32"/>
                  <a:gd name="T7" fmla="*/ 31 h 49"/>
                  <a:gd name="T8" fmla="*/ 4 w 32"/>
                  <a:gd name="T9" fmla="*/ 13 h 49"/>
                  <a:gd name="T10" fmla="*/ 0 w 32"/>
                  <a:gd name="T11" fmla="*/ 0 h 49"/>
                  <a:gd name="T12" fmla="*/ 12 w 32"/>
                  <a:gd name="T13" fmla="*/ 4 h 49"/>
                  <a:gd name="T14" fmla="*/ 0 60000 65536"/>
                  <a:gd name="T15" fmla="*/ 0 60000 65536"/>
                  <a:gd name="T16" fmla="*/ 0 60000 65536"/>
                  <a:gd name="T17" fmla="*/ 0 60000 65536"/>
                  <a:gd name="T18" fmla="*/ 0 60000 65536"/>
                  <a:gd name="T19" fmla="*/ 0 60000 65536"/>
                  <a:gd name="T20" fmla="*/ 0 60000 65536"/>
                  <a:gd name="T21" fmla="*/ 0 w 32"/>
                  <a:gd name="T22" fmla="*/ 0 h 49"/>
                  <a:gd name="T23" fmla="*/ 32 w 3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9">
                    <a:moveTo>
                      <a:pt x="21" y="7"/>
                    </a:moveTo>
                    <a:lnTo>
                      <a:pt x="32" y="43"/>
                    </a:lnTo>
                    <a:lnTo>
                      <a:pt x="24" y="44"/>
                    </a:lnTo>
                    <a:lnTo>
                      <a:pt x="21" y="49"/>
                    </a:lnTo>
                    <a:lnTo>
                      <a:pt x="7" y="20"/>
                    </a:lnTo>
                    <a:lnTo>
                      <a:pt x="0" y="0"/>
                    </a:lnTo>
                    <a:lnTo>
                      <a:pt x="21" y="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21" name="Freeform 43"/>
            <p:cNvSpPr>
              <a:spLocks/>
            </p:cNvSpPr>
            <p:nvPr/>
          </p:nvSpPr>
          <p:spPr bwMode="gray">
            <a:xfrm>
              <a:off x="4573" y="2090"/>
              <a:ext cx="132" cy="268"/>
            </a:xfrm>
            <a:custGeom>
              <a:avLst/>
              <a:gdLst>
                <a:gd name="T0" fmla="*/ 43 w 275"/>
                <a:gd name="T1" fmla="*/ 191 h 527"/>
                <a:gd name="T2" fmla="*/ 50 w 275"/>
                <a:gd name="T3" fmla="*/ 159 h 527"/>
                <a:gd name="T4" fmla="*/ 51 w 275"/>
                <a:gd name="T5" fmla="*/ 129 h 527"/>
                <a:gd name="T6" fmla="*/ 65 w 275"/>
                <a:gd name="T7" fmla="*/ 139 h 527"/>
                <a:gd name="T8" fmla="*/ 92 w 275"/>
                <a:gd name="T9" fmla="*/ 153 h 527"/>
                <a:gd name="T10" fmla="*/ 92 w 275"/>
                <a:gd name="T11" fmla="*/ 145 h 527"/>
                <a:gd name="T12" fmla="*/ 96 w 275"/>
                <a:gd name="T13" fmla="*/ 111 h 527"/>
                <a:gd name="T14" fmla="*/ 128 w 275"/>
                <a:gd name="T15" fmla="*/ 110 h 527"/>
                <a:gd name="T16" fmla="*/ 128 w 275"/>
                <a:gd name="T17" fmla="*/ 85 h 527"/>
                <a:gd name="T18" fmla="*/ 112 w 275"/>
                <a:gd name="T19" fmla="*/ 51 h 527"/>
                <a:gd name="T20" fmla="*/ 86 w 275"/>
                <a:gd name="T21" fmla="*/ 41 h 527"/>
                <a:gd name="T22" fmla="*/ 71 w 275"/>
                <a:gd name="T23" fmla="*/ 40 h 527"/>
                <a:gd name="T24" fmla="*/ 57 w 275"/>
                <a:gd name="T25" fmla="*/ 33 h 527"/>
                <a:gd name="T26" fmla="*/ 44 w 275"/>
                <a:gd name="T27" fmla="*/ 13 h 527"/>
                <a:gd name="T28" fmla="*/ 36 w 275"/>
                <a:gd name="T29" fmla="*/ 0 h 527"/>
                <a:gd name="T30" fmla="*/ 22 w 275"/>
                <a:gd name="T31" fmla="*/ 10 h 527"/>
                <a:gd name="T32" fmla="*/ 4 w 275"/>
                <a:gd name="T33" fmla="*/ 34 h 527"/>
                <a:gd name="T34" fmla="*/ 12 w 275"/>
                <a:gd name="T35" fmla="*/ 53 h 527"/>
                <a:gd name="T36" fmla="*/ 29 w 275"/>
                <a:gd name="T37" fmla="*/ 74 h 527"/>
                <a:gd name="T38" fmla="*/ 24 w 275"/>
                <a:gd name="T39" fmla="*/ 93 h 527"/>
                <a:gd name="T40" fmla="*/ 31 w 275"/>
                <a:gd name="T41" fmla="*/ 114 h 527"/>
                <a:gd name="T42" fmla="*/ 43 w 275"/>
                <a:gd name="T43" fmla="*/ 142 h 527"/>
                <a:gd name="T44" fmla="*/ 42 w 275"/>
                <a:gd name="T45" fmla="*/ 172 h 527"/>
                <a:gd name="T46" fmla="*/ 36 w 275"/>
                <a:gd name="T47" fmla="*/ 187 h 527"/>
                <a:gd name="T48" fmla="*/ 32 w 275"/>
                <a:gd name="T49" fmla="*/ 223 h 527"/>
                <a:gd name="T50" fmla="*/ 43 w 275"/>
                <a:gd name="T51" fmla="*/ 230 h 527"/>
                <a:gd name="T52" fmla="*/ 54 w 275"/>
                <a:gd name="T53" fmla="*/ 245 h 527"/>
                <a:gd name="T54" fmla="*/ 63 w 275"/>
                <a:gd name="T55" fmla="*/ 253 h 527"/>
                <a:gd name="T56" fmla="*/ 75 w 275"/>
                <a:gd name="T57" fmla="*/ 268 h 527"/>
                <a:gd name="T58" fmla="*/ 91 w 275"/>
                <a:gd name="T59" fmla="*/ 260 h 527"/>
                <a:gd name="T60" fmla="*/ 72 w 275"/>
                <a:gd name="T61" fmla="*/ 246 h 527"/>
                <a:gd name="T62" fmla="*/ 60 w 275"/>
                <a:gd name="T63" fmla="*/ 223 h 527"/>
                <a:gd name="T64" fmla="*/ 47 w 275"/>
                <a:gd name="T65" fmla="*/ 205 h 5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5"/>
                <a:gd name="T100" fmla="*/ 0 h 527"/>
                <a:gd name="T101" fmla="*/ 275 w 275"/>
                <a:gd name="T102" fmla="*/ 527 h 5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5" h="527">
                  <a:moveTo>
                    <a:pt x="98" y="403"/>
                  </a:moveTo>
                  <a:lnTo>
                    <a:pt x="90" y="375"/>
                  </a:lnTo>
                  <a:lnTo>
                    <a:pt x="97" y="343"/>
                  </a:lnTo>
                  <a:lnTo>
                    <a:pt x="105" y="312"/>
                  </a:lnTo>
                  <a:lnTo>
                    <a:pt x="105" y="282"/>
                  </a:lnTo>
                  <a:lnTo>
                    <a:pt x="106" y="253"/>
                  </a:lnTo>
                  <a:lnTo>
                    <a:pt x="134" y="248"/>
                  </a:lnTo>
                  <a:lnTo>
                    <a:pt x="135" y="274"/>
                  </a:lnTo>
                  <a:lnTo>
                    <a:pt x="159" y="277"/>
                  </a:lnTo>
                  <a:lnTo>
                    <a:pt x="192" y="300"/>
                  </a:lnTo>
                  <a:lnTo>
                    <a:pt x="203" y="315"/>
                  </a:lnTo>
                  <a:lnTo>
                    <a:pt x="192" y="286"/>
                  </a:lnTo>
                  <a:lnTo>
                    <a:pt x="179" y="255"/>
                  </a:lnTo>
                  <a:lnTo>
                    <a:pt x="200" y="219"/>
                  </a:lnTo>
                  <a:lnTo>
                    <a:pt x="232" y="217"/>
                  </a:lnTo>
                  <a:lnTo>
                    <a:pt x="266" y="217"/>
                  </a:lnTo>
                  <a:lnTo>
                    <a:pt x="275" y="196"/>
                  </a:lnTo>
                  <a:lnTo>
                    <a:pt x="266" y="167"/>
                  </a:lnTo>
                  <a:lnTo>
                    <a:pt x="238" y="127"/>
                  </a:lnTo>
                  <a:lnTo>
                    <a:pt x="233" y="101"/>
                  </a:lnTo>
                  <a:lnTo>
                    <a:pt x="195" y="70"/>
                  </a:lnTo>
                  <a:lnTo>
                    <a:pt x="180" y="80"/>
                  </a:lnTo>
                  <a:lnTo>
                    <a:pt x="166" y="87"/>
                  </a:lnTo>
                  <a:lnTo>
                    <a:pt x="147" y="79"/>
                  </a:lnTo>
                  <a:lnTo>
                    <a:pt x="119" y="101"/>
                  </a:lnTo>
                  <a:lnTo>
                    <a:pt x="118" y="64"/>
                  </a:lnTo>
                  <a:lnTo>
                    <a:pt x="114" y="26"/>
                  </a:lnTo>
                  <a:lnTo>
                    <a:pt x="92" y="25"/>
                  </a:lnTo>
                  <a:lnTo>
                    <a:pt x="87" y="4"/>
                  </a:lnTo>
                  <a:lnTo>
                    <a:pt x="76" y="0"/>
                  </a:lnTo>
                  <a:lnTo>
                    <a:pt x="60" y="4"/>
                  </a:lnTo>
                  <a:lnTo>
                    <a:pt x="45" y="20"/>
                  </a:lnTo>
                  <a:lnTo>
                    <a:pt x="15" y="25"/>
                  </a:lnTo>
                  <a:lnTo>
                    <a:pt x="8" y="66"/>
                  </a:lnTo>
                  <a:lnTo>
                    <a:pt x="0" y="66"/>
                  </a:lnTo>
                  <a:lnTo>
                    <a:pt x="26" y="105"/>
                  </a:lnTo>
                  <a:lnTo>
                    <a:pt x="52" y="144"/>
                  </a:lnTo>
                  <a:lnTo>
                    <a:pt x="60" y="145"/>
                  </a:lnTo>
                  <a:lnTo>
                    <a:pt x="52" y="167"/>
                  </a:lnTo>
                  <a:lnTo>
                    <a:pt x="49" y="183"/>
                  </a:lnTo>
                  <a:lnTo>
                    <a:pt x="49" y="204"/>
                  </a:lnTo>
                  <a:lnTo>
                    <a:pt x="65" y="225"/>
                  </a:lnTo>
                  <a:lnTo>
                    <a:pt x="81" y="248"/>
                  </a:lnTo>
                  <a:lnTo>
                    <a:pt x="89" y="279"/>
                  </a:lnTo>
                  <a:lnTo>
                    <a:pt x="98" y="315"/>
                  </a:lnTo>
                  <a:lnTo>
                    <a:pt x="87" y="338"/>
                  </a:lnTo>
                  <a:lnTo>
                    <a:pt x="77" y="361"/>
                  </a:lnTo>
                  <a:lnTo>
                    <a:pt x="76" y="367"/>
                  </a:lnTo>
                  <a:lnTo>
                    <a:pt x="71" y="403"/>
                  </a:lnTo>
                  <a:lnTo>
                    <a:pt x="66" y="439"/>
                  </a:lnTo>
                  <a:lnTo>
                    <a:pt x="73" y="434"/>
                  </a:lnTo>
                  <a:lnTo>
                    <a:pt x="89" y="453"/>
                  </a:lnTo>
                  <a:lnTo>
                    <a:pt x="106" y="473"/>
                  </a:lnTo>
                  <a:lnTo>
                    <a:pt x="113" y="481"/>
                  </a:lnTo>
                  <a:lnTo>
                    <a:pt x="129" y="504"/>
                  </a:lnTo>
                  <a:lnTo>
                    <a:pt x="131" y="497"/>
                  </a:lnTo>
                  <a:lnTo>
                    <a:pt x="155" y="511"/>
                  </a:lnTo>
                  <a:lnTo>
                    <a:pt x="156" y="527"/>
                  </a:lnTo>
                  <a:lnTo>
                    <a:pt x="177" y="525"/>
                  </a:lnTo>
                  <a:lnTo>
                    <a:pt x="190" y="511"/>
                  </a:lnTo>
                  <a:lnTo>
                    <a:pt x="172" y="488"/>
                  </a:lnTo>
                  <a:lnTo>
                    <a:pt x="150" y="484"/>
                  </a:lnTo>
                  <a:lnTo>
                    <a:pt x="134" y="465"/>
                  </a:lnTo>
                  <a:lnTo>
                    <a:pt x="126" y="439"/>
                  </a:lnTo>
                  <a:lnTo>
                    <a:pt x="114" y="405"/>
                  </a:lnTo>
                  <a:lnTo>
                    <a:pt x="98" y="403"/>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 name="Freeform 44"/>
            <p:cNvSpPr>
              <a:spLocks/>
            </p:cNvSpPr>
            <p:nvPr/>
          </p:nvSpPr>
          <p:spPr bwMode="gray">
            <a:xfrm>
              <a:off x="4634" y="2036"/>
              <a:ext cx="131" cy="268"/>
            </a:xfrm>
            <a:custGeom>
              <a:avLst/>
              <a:gdLst>
                <a:gd name="T0" fmla="*/ 40 w 275"/>
                <a:gd name="T1" fmla="*/ 51 h 527"/>
                <a:gd name="T2" fmla="*/ 25 w 275"/>
                <a:gd name="T3" fmla="*/ 47 h 527"/>
                <a:gd name="T4" fmla="*/ 12 w 275"/>
                <a:gd name="T5" fmla="*/ 28 h 527"/>
                <a:gd name="T6" fmla="*/ 4 w 275"/>
                <a:gd name="T7" fmla="*/ 12 h 527"/>
                <a:gd name="T8" fmla="*/ 15 w 275"/>
                <a:gd name="T9" fmla="*/ 12 h 527"/>
                <a:gd name="T10" fmla="*/ 25 w 275"/>
                <a:gd name="T11" fmla="*/ 13 h 527"/>
                <a:gd name="T12" fmla="*/ 32 w 275"/>
                <a:gd name="T13" fmla="*/ 11 h 527"/>
                <a:gd name="T14" fmla="*/ 47 w 275"/>
                <a:gd name="T15" fmla="*/ 1 h 527"/>
                <a:gd name="T16" fmla="*/ 68 w 275"/>
                <a:gd name="T17" fmla="*/ 20 h 527"/>
                <a:gd name="T18" fmla="*/ 88 w 275"/>
                <a:gd name="T19" fmla="*/ 32 h 527"/>
                <a:gd name="T20" fmla="*/ 72 w 275"/>
                <a:gd name="T21" fmla="*/ 43 h 527"/>
                <a:gd name="T22" fmla="*/ 67 w 275"/>
                <a:gd name="T23" fmla="*/ 60 h 527"/>
                <a:gd name="T24" fmla="*/ 72 w 275"/>
                <a:gd name="T25" fmla="*/ 93 h 527"/>
                <a:gd name="T26" fmla="*/ 85 w 275"/>
                <a:gd name="T27" fmla="*/ 112 h 527"/>
                <a:gd name="T28" fmla="*/ 107 w 275"/>
                <a:gd name="T29" fmla="*/ 133 h 527"/>
                <a:gd name="T30" fmla="*/ 124 w 275"/>
                <a:gd name="T31" fmla="*/ 170 h 527"/>
                <a:gd name="T32" fmla="*/ 130 w 275"/>
                <a:gd name="T33" fmla="*/ 201 h 527"/>
                <a:gd name="T34" fmla="*/ 127 w 275"/>
                <a:gd name="T35" fmla="*/ 215 h 527"/>
                <a:gd name="T36" fmla="*/ 107 w 275"/>
                <a:gd name="T37" fmla="*/ 235 h 527"/>
                <a:gd name="T38" fmla="*/ 96 w 275"/>
                <a:gd name="T39" fmla="*/ 237 h 527"/>
                <a:gd name="T40" fmla="*/ 93 w 275"/>
                <a:gd name="T41" fmla="*/ 245 h 527"/>
                <a:gd name="T42" fmla="*/ 88 w 275"/>
                <a:gd name="T43" fmla="*/ 252 h 527"/>
                <a:gd name="T44" fmla="*/ 69 w 275"/>
                <a:gd name="T45" fmla="*/ 268 h 527"/>
                <a:gd name="T46" fmla="*/ 60 w 275"/>
                <a:gd name="T47" fmla="*/ 236 h 527"/>
                <a:gd name="T48" fmla="*/ 74 w 275"/>
                <a:gd name="T49" fmla="*/ 227 h 527"/>
                <a:gd name="T50" fmla="*/ 81 w 275"/>
                <a:gd name="T51" fmla="*/ 216 h 527"/>
                <a:gd name="T52" fmla="*/ 102 w 275"/>
                <a:gd name="T53" fmla="*/ 202 h 527"/>
                <a:gd name="T54" fmla="*/ 101 w 275"/>
                <a:gd name="T55" fmla="*/ 174 h 527"/>
                <a:gd name="T56" fmla="*/ 97 w 275"/>
                <a:gd name="T57" fmla="*/ 143 h 527"/>
                <a:gd name="T58" fmla="*/ 93 w 275"/>
                <a:gd name="T59" fmla="*/ 133 h 527"/>
                <a:gd name="T60" fmla="*/ 74 w 275"/>
                <a:gd name="T61" fmla="*/ 110 h 527"/>
                <a:gd name="T62" fmla="*/ 55 w 275"/>
                <a:gd name="T63" fmla="*/ 85 h 527"/>
                <a:gd name="T64" fmla="*/ 39 w 275"/>
                <a:gd name="T65" fmla="*/ 66 h 527"/>
                <a:gd name="T66" fmla="*/ 45 w 275"/>
                <a:gd name="T67" fmla="*/ 56 h 5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5"/>
                <a:gd name="T103" fmla="*/ 0 h 527"/>
                <a:gd name="T104" fmla="*/ 275 w 275"/>
                <a:gd name="T105" fmla="*/ 527 h 5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5" h="527">
                  <a:moveTo>
                    <a:pt x="95" y="110"/>
                  </a:moveTo>
                  <a:lnTo>
                    <a:pt x="85" y="100"/>
                  </a:lnTo>
                  <a:lnTo>
                    <a:pt x="68" y="84"/>
                  </a:lnTo>
                  <a:lnTo>
                    <a:pt x="53" y="92"/>
                  </a:lnTo>
                  <a:lnTo>
                    <a:pt x="31" y="70"/>
                  </a:lnTo>
                  <a:lnTo>
                    <a:pt x="26" y="56"/>
                  </a:lnTo>
                  <a:lnTo>
                    <a:pt x="0" y="31"/>
                  </a:lnTo>
                  <a:lnTo>
                    <a:pt x="8" y="23"/>
                  </a:lnTo>
                  <a:lnTo>
                    <a:pt x="24" y="28"/>
                  </a:lnTo>
                  <a:lnTo>
                    <a:pt x="31" y="23"/>
                  </a:lnTo>
                  <a:lnTo>
                    <a:pt x="44" y="23"/>
                  </a:lnTo>
                  <a:lnTo>
                    <a:pt x="52" y="25"/>
                  </a:lnTo>
                  <a:lnTo>
                    <a:pt x="57" y="22"/>
                  </a:lnTo>
                  <a:lnTo>
                    <a:pt x="68" y="22"/>
                  </a:lnTo>
                  <a:lnTo>
                    <a:pt x="85" y="0"/>
                  </a:lnTo>
                  <a:lnTo>
                    <a:pt x="98" y="2"/>
                  </a:lnTo>
                  <a:lnTo>
                    <a:pt x="137" y="15"/>
                  </a:lnTo>
                  <a:lnTo>
                    <a:pt x="142" y="40"/>
                  </a:lnTo>
                  <a:lnTo>
                    <a:pt x="155" y="49"/>
                  </a:lnTo>
                  <a:lnTo>
                    <a:pt x="185" y="62"/>
                  </a:lnTo>
                  <a:lnTo>
                    <a:pt x="169" y="75"/>
                  </a:lnTo>
                  <a:lnTo>
                    <a:pt x="151" y="85"/>
                  </a:lnTo>
                  <a:lnTo>
                    <a:pt x="151" y="88"/>
                  </a:lnTo>
                  <a:lnTo>
                    <a:pt x="140" y="118"/>
                  </a:lnTo>
                  <a:lnTo>
                    <a:pt x="129" y="152"/>
                  </a:lnTo>
                  <a:lnTo>
                    <a:pt x="151" y="183"/>
                  </a:lnTo>
                  <a:lnTo>
                    <a:pt x="159" y="201"/>
                  </a:lnTo>
                  <a:lnTo>
                    <a:pt x="179" y="220"/>
                  </a:lnTo>
                  <a:lnTo>
                    <a:pt x="198" y="240"/>
                  </a:lnTo>
                  <a:lnTo>
                    <a:pt x="224" y="261"/>
                  </a:lnTo>
                  <a:lnTo>
                    <a:pt x="246" y="284"/>
                  </a:lnTo>
                  <a:lnTo>
                    <a:pt x="261" y="335"/>
                  </a:lnTo>
                  <a:lnTo>
                    <a:pt x="275" y="383"/>
                  </a:lnTo>
                  <a:lnTo>
                    <a:pt x="272" y="395"/>
                  </a:lnTo>
                  <a:lnTo>
                    <a:pt x="272" y="408"/>
                  </a:lnTo>
                  <a:lnTo>
                    <a:pt x="267" y="423"/>
                  </a:lnTo>
                  <a:lnTo>
                    <a:pt x="246" y="442"/>
                  </a:lnTo>
                  <a:lnTo>
                    <a:pt x="224" y="462"/>
                  </a:lnTo>
                  <a:lnTo>
                    <a:pt x="201" y="457"/>
                  </a:lnTo>
                  <a:lnTo>
                    <a:pt x="201" y="467"/>
                  </a:lnTo>
                  <a:lnTo>
                    <a:pt x="203" y="476"/>
                  </a:lnTo>
                  <a:lnTo>
                    <a:pt x="196" y="481"/>
                  </a:lnTo>
                  <a:lnTo>
                    <a:pt x="196" y="494"/>
                  </a:lnTo>
                  <a:lnTo>
                    <a:pt x="185" y="496"/>
                  </a:lnTo>
                  <a:lnTo>
                    <a:pt x="161" y="522"/>
                  </a:lnTo>
                  <a:lnTo>
                    <a:pt x="145" y="527"/>
                  </a:lnTo>
                  <a:lnTo>
                    <a:pt x="148" y="483"/>
                  </a:lnTo>
                  <a:lnTo>
                    <a:pt x="127" y="465"/>
                  </a:lnTo>
                  <a:lnTo>
                    <a:pt x="147" y="452"/>
                  </a:lnTo>
                  <a:lnTo>
                    <a:pt x="155" y="447"/>
                  </a:lnTo>
                  <a:lnTo>
                    <a:pt x="177" y="450"/>
                  </a:lnTo>
                  <a:lnTo>
                    <a:pt x="169" y="424"/>
                  </a:lnTo>
                  <a:lnTo>
                    <a:pt x="185" y="414"/>
                  </a:lnTo>
                  <a:lnTo>
                    <a:pt x="214" y="398"/>
                  </a:lnTo>
                  <a:lnTo>
                    <a:pt x="212" y="370"/>
                  </a:lnTo>
                  <a:lnTo>
                    <a:pt x="211" y="343"/>
                  </a:lnTo>
                  <a:lnTo>
                    <a:pt x="209" y="310"/>
                  </a:lnTo>
                  <a:lnTo>
                    <a:pt x="204" y="281"/>
                  </a:lnTo>
                  <a:lnTo>
                    <a:pt x="195" y="268"/>
                  </a:lnTo>
                  <a:lnTo>
                    <a:pt x="196" y="261"/>
                  </a:lnTo>
                  <a:lnTo>
                    <a:pt x="169" y="238"/>
                  </a:lnTo>
                  <a:lnTo>
                    <a:pt x="155" y="217"/>
                  </a:lnTo>
                  <a:lnTo>
                    <a:pt x="135" y="193"/>
                  </a:lnTo>
                  <a:lnTo>
                    <a:pt x="116" y="168"/>
                  </a:lnTo>
                  <a:lnTo>
                    <a:pt x="76" y="139"/>
                  </a:lnTo>
                  <a:lnTo>
                    <a:pt x="82" y="129"/>
                  </a:lnTo>
                  <a:lnTo>
                    <a:pt x="100" y="124"/>
                  </a:lnTo>
                  <a:lnTo>
                    <a:pt x="95" y="11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 name="Freeform 45"/>
            <p:cNvSpPr>
              <a:spLocks/>
            </p:cNvSpPr>
            <p:nvPr/>
          </p:nvSpPr>
          <p:spPr bwMode="gray">
            <a:xfrm>
              <a:off x="3878" y="1981"/>
              <a:ext cx="10" cy="30"/>
            </a:xfrm>
            <a:custGeom>
              <a:avLst/>
              <a:gdLst>
                <a:gd name="T0" fmla="*/ 5 w 22"/>
                <a:gd name="T1" fmla="*/ 29 h 55"/>
                <a:gd name="T2" fmla="*/ 5 w 22"/>
                <a:gd name="T3" fmla="*/ 30 h 55"/>
                <a:gd name="T4" fmla="*/ 0 w 22"/>
                <a:gd name="T5" fmla="*/ 27 h 55"/>
                <a:gd name="T6" fmla="*/ 0 w 22"/>
                <a:gd name="T7" fmla="*/ 9 h 55"/>
                <a:gd name="T8" fmla="*/ 5 w 22"/>
                <a:gd name="T9" fmla="*/ 0 h 55"/>
                <a:gd name="T10" fmla="*/ 10 w 22"/>
                <a:gd name="T11" fmla="*/ 16 h 55"/>
                <a:gd name="T12" fmla="*/ 5 w 22"/>
                <a:gd name="T13" fmla="*/ 29 h 55"/>
                <a:gd name="T14" fmla="*/ 0 60000 65536"/>
                <a:gd name="T15" fmla="*/ 0 60000 65536"/>
                <a:gd name="T16" fmla="*/ 0 60000 65536"/>
                <a:gd name="T17" fmla="*/ 0 60000 65536"/>
                <a:gd name="T18" fmla="*/ 0 60000 65536"/>
                <a:gd name="T19" fmla="*/ 0 60000 65536"/>
                <a:gd name="T20" fmla="*/ 0 60000 65536"/>
                <a:gd name="T21" fmla="*/ 0 w 22"/>
                <a:gd name="T22" fmla="*/ 0 h 55"/>
                <a:gd name="T23" fmla="*/ 22 w 22"/>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55">
                  <a:moveTo>
                    <a:pt x="12" y="53"/>
                  </a:moveTo>
                  <a:lnTo>
                    <a:pt x="11" y="55"/>
                  </a:lnTo>
                  <a:lnTo>
                    <a:pt x="1" y="49"/>
                  </a:lnTo>
                  <a:lnTo>
                    <a:pt x="0" y="16"/>
                  </a:lnTo>
                  <a:lnTo>
                    <a:pt x="11" y="0"/>
                  </a:lnTo>
                  <a:lnTo>
                    <a:pt x="22" y="29"/>
                  </a:lnTo>
                  <a:lnTo>
                    <a:pt x="12" y="5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 name="Freeform 46"/>
            <p:cNvSpPr>
              <a:spLocks/>
            </p:cNvSpPr>
            <p:nvPr/>
          </p:nvSpPr>
          <p:spPr bwMode="gray">
            <a:xfrm>
              <a:off x="3748" y="1731"/>
              <a:ext cx="305" cy="268"/>
            </a:xfrm>
            <a:custGeom>
              <a:avLst/>
              <a:gdLst>
                <a:gd name="T0" fmla="*/ 34 w 641"/>
                <a:gd name="T1" fmla="*/ 109 h 523"/>
                <a:gd name="T2" fmla="*/ 38 w 641"/>
                <a:gd name="T3" fmla="*/ 82 h 523"/>
                <a:gd name="T4" fmla="*/ 28 w 641"/>
                <a:gd name="T5" fmla="*/ 68 h 523"/>
                <a:gd name="T6" fmla="*/ 5 w 641"/>
                <a:gd name="T7" fmla="*/ 33 h 523"/>
                <a:gd name="T8" fmla="*/ 0 w 641"/>
                <a:gd name="T9" fmla="*/ 5 h 523"/>
                <a:gd name="T10" fmla="*/ 8 w 641"/>
                <a:gd name="T11" fmla="*/ 1 h 523"/>
                <a:gd name="T12" fmla="*/ 27 w 641"/>
                <a:gd name="T13" fmla="*/ 15 h 523"/>
                <a:gd name="T14" fmla="*/ 52 w 641"/>
                <a:gd name="T15" fmla="*/ 0 h 523"/>
                <a:gd name="T16" fmla="*/ 54 w 641"/>
                <a:gd name="T17" fmla="*/ 13 h 523"/>
                <a:gd name="T18" fmla="*/ 76 w 641"/>
                <a:gd name="T19" fmla="*/ 39 h 523"/>
                <a:gd name="T20" fmla="*/ 105 w 641"/>
                <a:gd name="T21" fmla="*/ 52 h 523"/>
                <a:gd name="T22" fmla="*/ 130 w 641"/>
                <a:gd name="T23" fmla="*/ 54 h 523"/>
                <a:gd name="T24" fmla="*/ 144 w 641"/>
                <a:gd name="T25" fmla="*/ 49 h 523"/>
                <a:gd name="T26" fmla="*/ 146 w 641"/>
                <a:gd name="T27" fmla="*/ 44 h 523"/>
                <a:gd name="T28" fmla="*/ 172 w 641"/>
                <a:gd name="T29" fmla="*/ 29 h 523"/>
                <a:gd name="T30" fmla="*/ 208 w 641"/>
                <a:gd name="T31" fmla="*/ 37 h 523"/>
                <a:gd name="T32" fmla="*/ 232 w 641"/>
                <a:gd name="T33" fmla="*/ 54 h 523"/>
                <a:gd name="T34" fmla="*/ 251 w 641"/>
                <a:gd name="T35" fmla="*/ 75 h 523"/>
                <a:gd name="T36" fmla="*/ 247 w 641"/>
                <a:gd name="T37" fmla="*/ 99 h 523"/>
                <a:gd name="T38" fmla="*/ 252 w 641"/>
                <a:gd name="T39" fmla="*/ 114 h 523"/>
                <a:gd name="T40" fmla="*/ 254 w 641"/>
                <a:gd name="T41" fmla="*/ 133 h 523"/>
                <a:gd name="T42" fmla="*/ 270 w 641"/>
                <a:gd name="T43" fmla="*/ 154 h 523"/>
                <a:gd name="T44" fmla="*/ 264 w 641"/>
                <a:gd name="T45" fmla="*/ 181 h 523"/>
                <a:gd name="T46" fmla="*/ 284 w 641"/>
                <a:gd name="T47" fmla="*/ 207 h 523"/>
                <a:gd name="T48" fmla="*/ 300 w 641"/>
                <a:gd name="T49" fmla="*/ 231 h 523"/>
                <a:gd name="T50" fmla="*/ 305 w 641"/>
                <a:gd name="T51" fmla="*/ 241 h 523"/>
                <a:gd name="T52" fmla="*/ 286 w 641"/>
                <a:gd name="T53" fmla="*/ 254 h 523"/>
                <a:gd name="T54" fmla="*/ 269 w 641"/>
                <a:gd name="T55" fmla="*/ 265 h 523"/>
                <a:gd name="T56" fmla="*/ 237 w 641"/>
                <a:gd name="T57" fmla="*/ 260 h 523"/>
                <a:gd name="T58" fmla="*/ 216 w 641"/>
                <a:gd name="T59" fmla="*/ 245 h 523"/>
                <a:gd name="T60" fmla="*/ 197 w 641"/>
                <a:gd name="T61" fmla="*/ 237 h 523"/>
                <a:gd name="T62" fmla="*/ 163 w 641"/>
                <a:gd name="T63" fmla="*/ 237 h 523"/>
                <a:gd name="T64" fmla="*/ 137 w 641"/>
                <a:gd name="T65" fmla="*/ 219 h 523"/>
                <a:gd name="T66" fmla="*/ 118 w 641"/>
                <a:gd name="T67" fmla="*/ 195 h 523"/>
                <a:gd name="T68" fmla="*/ 99 w 641"/>
                <a:gd name="T69" fmla="*/ 176 h 523"/>
                <a:gd name="T70" fmla="*/ 92 w 641"/>
                <a:gd name="T71" fmla="*/ 170 h 523"/>
                <a:gd name="T72" fmla="*/ 86 w 641"/>
                <a:gd name="T73" fmla="*/ 180 h 523"/>
                <a:gd name="T74" fmla="*/ 76 w 641"/>
                <a:gd name="T75" fmla="*/ 160 h 523"/>
                <a:gd name="T76" fmla="*/ 72 w 641"/>
                <a:gd name="T77" fmla="*/ 146 h 523"/>
                <a:gd name="T78" fmla="*/ 54 w 641"/>
                <a:gd name="T79" fmla="*/ 130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41"/>
                <a:gd name="T121" fmla="*/ 0 h 523"/>
                <a:gd name="T122" fmla="*/ 641 w 641"/>
                <a:gd name="T123" fmla="*/ 523 h 5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41" h="523">
                  <a:moveTo>
                    <a:pt x="90" y="236"/>
                  </a:moveTo>
                  <a:lnTo>
                    <a:pt x="72" y="212"/>
                  </a:lnTo>
                  <a:lnTo>
                    <a:pt x="69" y="194"/>
                  </a:lnTo>
                  <a:lnTo>
                    <a:pt x="80" y="160"/>
                  </a:lnTo>
                  <a:lnTo>
                    <a:pt x="80" y="143"/>
                  </a:lnTo>
                  <a:lnTo>
                    <a:pt x="59" y="132"/>
                  </a:lnTo>
                  <a:lnTo>
                    <a:pt x="30" y="91"/>
                  </a:lnTo>
                  <a:lnTo>
                    <a:pt x="11" y="65"/>
                  </a:lnTo>
                  <a:lnTo>
                    <a:pt x="3" y="29"/>
                  </a:lnTo>
                  <a:lnTo>
                    <a:pt x="0" y="10"/>
                  </a:lnTo>
                  <a:lnTo>
                    <a:pt x="12" y="0"/>
                  </a:lnTo>
                  <a:lnTo>
                    <a:pt x="16" y="2"/>
                  </a:lnTo>
                  <a:lnTo>
                    <a:pt x="20" y="8"/>
                  </a:lnTo>
                  <a:lnTo>
                    <a:pt x="56" y="29"/>
                  </a:lnTo>
                  <a:lnTo>
                    <a:pt x="78" y="18"/>
                  </a:lnTo>
                  <a:lnTo>
                    <a:pt x="109" y="0"/>
                  </a:lnTo>
                  <a:lnTo>
                    <a:pt x="117" y="20"/>
                  </a:lnTo>
                  <a:lnTo>
                    <a:pt x="114" y="26"/>
                  </a:lnTo>
                  <a:lnTo>
                    <a:pt x="141" y="44"/>
                  </a:lnTo>
                  <a:lnTo>
                    <a:pt x="159" y="77"/>
                  </a:lnTo>
                  <a:lnTo>
                    <a:pt x="192" y="91"/>
                  </a:lnTo>
                  <a:lnTo>
                    <a:pt x="220" y="101"/>
                  </a:lnTo>
                  <a:lnTo>
                    <a:pt x="249" y="111"/>
                  </a:lnTo>
                  <a:lnTo>
                    <a:pt x="274" y="106"/>
                  </a:lnTo>
                  <a:lnTo>
                    <a:pt x="295" y="101"/>
                  </a:lnTo>
                  <a:lnTo>
                    <a:pt x="302" y="96"/>
                  </a:lnTo>
                  <a:lnTo>
                    <a:pt x="295" y="85"/>
                  </a:lnTo>
                  <a:lnTo>
                    <a:pt x="307" y="85"/>
                  </a:lnTo>
                  <a:lnTo>
                    <a:pt x="327" y="62"/>
                  </a:lnTo>
                  <a:lnTo>
                    <a:pt x="361" y="57"/>
                  </a:lnTo>
                  <a:lnTo>
                    <a:pt x="388" y="55"/>
                  </a:lnTo>
                  <a:lnTo>
                    <a:pt x="437" y="73"/>
                  </a:lnTo>
                  <a:lnTo>
                    <a:pt x="462" y="90"/>
                  </a:lnTo>
                  <a:lnTo>
                    <a:pt x="488" y="106"/>
                  </a:lnTo>
                  <a:lnTo>
                    <a:pt x="514" y="109"/>
                  </a:lnTo>
                  <a:lnTo>
                    <a:pt x="527" y="147"/>
                  </a:lnTo>
                  <a:lnTo>
                    <a:pt x="522" y="188"/>
                  </a:lnTo>
                  <a:lnTo>
                    <a:pt x="519" y="194"/>
                  </a:lnTo>
                  <a:lnTo>
                    <a:pt x="519" y="212"/>
                  </a:lnTo>
                  <a:lnTo>
                    <a:pt x="530" y="222"/>
                  </a:lnTo>
                  <a:lnTo>
                    <a:pt x="527" y="228"/>
                  </a:lnTo>
                  <a:lnTo>
                    <a:pt x="533" y="259"/>
                  </a:lnTo>
                  <a:lnTo>
                    <a:pt x="540" y="290"/>
                  </a:lnTo>
                  <a:lnTo>
                    <a:pt x="568" y="300"/>
                  </a:lnTo>
                  <a:lnTo>
                    <a:pt x="575" y="313"/>
                  </a:lnTo>
                  <a:lnTo>
                    <a:pt x="554" y="354"/>
                  </a:lnTo>
                  <a:lnTo>
                    <a:pt x="575" y="378"/>
                  </a:lnTo>
                  <a:lnTo>
                    <a:pt x="596" y="403"/>
                  </a:lnTo>
                  <a:lnTo>
                    <a:pt x="620" y="414"/>
                  </a:lnTo>
                  <a:lnTo>
                    <a:pt x="630" y="450"/>
                  </a:lnTo>
                  <a:lnTo>
                    <a:pt x="639" y="455"/>
                  </a:lnTo>
                  <a:lnTo>
                    <a:pt x="641" y="471"/>
                  </a:lnTo>
                  <a:lnTo>
                    <a:pt x="612" y="483"/>
                  </a:lnTo>
                  <a:lnTo>
                    <a:pt x="602" y="496"/>
                  </a:lnTo>
                  <a:lnTo>
                    <a:pt x="599" y="523"/>
                  </a:lnTo>
                  <a:lnTo>
                    <a:pt x="565" y="518"/>
                  </a:lnTo>
                  <a:lnTo>
                    <a:pt x="533" y="514"/>
                  </a:lnTo>
                  <a:lnTo>
                    <a:pt x="499" y="507"/>
                  </a:lnTo>
                  <a:lnTo>
                    <a:pt x="466" y="502"/>
                  </a:lnTo>
                  <a:lnTo>
                    <a:pt x="453" y="478"/>
                  </a:lnTo>
                  <a:lnTo>
                    <a:pt x="440" y="453"/>
                  </a:lnTo>
                  <a:lnTo>
                    <a:pt x="414" y="463"/>
                  </a:lnTo>
                  <a:lnTo>
                    <a:pt x="388" y="473"/>
                  </a:lnTo>
                  <a:lnTo>
                    <a:pt x="342" y="463"/>
                  </a:lnTo>
                  <a:lnTo>
                    <a:pt x="315" y="445"/>
                  </a:lnTo>
                  <a:lnTo>
                    <a:pt x="287" y="427"/>
                  </a:lnTo>
                  <a:lnTo>
                    <a:pt x="263" y="404"/>
                  </a:lnTo>
                  <a:lnTo>
                    <a:pt x="249" y="381"/>
                  </a:lnTo>
                  <a:lnTo>
                    <a:pt x="221" y="342"/>
                  </a:lnTo>
                  <a:lnTo>
                    <a:pt x="208" y="344"/>
                  </a:lnTo>
                  <a:lnTo>
                    <a:pt x="194" y="336"/>
                  </a:lnTo>
                  <a:lnTo>
                    <a:pt x="194" y="331"/>
                  </a:lnTo>
                  <a:lnTo>
                    <a:pt x="184" y="349"/>
                  </a:lnTo>
                  <a:lnTo>
                    <a:pt x="180" y="351"/>
                  </a:lnTo>
                  <a:lnTo>
                    <a:pt x="170" y="337"/>
                  </a:lnTo>
                  <a:lnTo>
                    <a:pt x="160" y="313"/>
                  </a:lnTo>
                  <a:lnTo>
                    <a:pt x="149" y="313"/>
                  </a:lnTo>
                  <a:lnTo>
                    <a:pt x="151" y="285"/>
                  </a:lnTo>
                  <a:lnTo>
                    <a:pt x="138" y="269"/>
                  </a:lnTo>
                  <a:lnTo>
                    <a:pt x="114" y="253"/>
                  </a:lnTo>
                  <a:lnTo>
                    <a:pt x="90" y="236"/>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 name="Freeform 47"/>
            <p:cNvSpPr>
              <a:spLocks/>
            </p:cNvSpPr>
            <p:nvPr/>
          </p:nvSpPr>
          <p:spPr bwMode="gray">
            <a:xfrm>
              <a:off x="3688" y="1775"/>
              <a:ext cx="146" cy="153"/>
            </a:xfrm>
            <a:custGeom>
              <a:avLst/>
              <a:gdLst>
                <a:gd name="T0" fmla="*/ 95 w 309"/>
                <a:gd name="T1" fmla="*/ 65 h 295"/>
                <a:gd name="T2" fmla="*/ 94 w 309"/>
                <a:gd name="T3" fmla="*/ 56 h 295"/>
                <a:gd name="T4" fmla="*/ 99 w 309"/>
                <a:gd name="T5" fmla="*/ 38 h 295"/>
                <a:gd name="T6" fmla="*/ 99 w 309"/>
                <a:gd name="T7" fmla="*/ 30 h 295"/>
                <a:gd name="T8" fmla="*/ 89 w 309"/>
                <a:gd name="T9" fmla="*/ 24 h 295"/>
                <a:gd name="T10" fmla="*/ 75 w 309"/>
                <a:gd name="T11" fmla="*/ 3 h 295"/>
                <a:gd name="T12" fmla="*/ 67 w 309"/>
                <a:gd name="T13" fmla="*/ 4 h 295"/>
                <a:gd name="T14" fmla="*/ 63 w 309"/>
                <a:gd name="T15" fmla="*/ 0 h 295"/>
                <a:gd name="T16" fmla="*/ 45 w 309"/>
                <a:gd name="T17" fmla="*/ 0 h 295"/>
                <a:gd name="T18" fmla="*/ 41 w 309"/>
                <a:gd name="T19" fmla="*/ 4 h 295"/>
                <a:gd name="T20" fmla="*/ 28 w 309"/>
                <a:gd name="T21" fmla="*/ 18 h 295"/>
                <a:gd name="T22" fmla="*/ 29 w 309"/>
                <a:gd name="T23" fmla="*/ 36 h 295"/>
                <a:gd name="T24" fmla="*/ 29 w 309"/>
                <a:gd name="T25" fmla="*/ 54 h 295"/>
                <a:gd name="T26" fmla="*/ 15 w 309"/>
                <a:gd name="T27" fmla="*/ 64 h 295"/>
                <a:gd name="T28" fmla="*/ 0 w 309"/>
                <a:gd name="T29" fmla="*/ 73 h 295"/>
                <a:gd name="T30" fmla="*/ 10 w 309"/>
                <a:gd name="T31" fmla="*/ 95 h 295"/>
                <a:gd name="T32" fmla="*/ 24 w 309"/>
                <a:gd name="T33" fmla="*/ 102 h 295"/>
                <a:gd name="T34" fmla="*/ 37 w 309"/>
                <a:gd name="T35" fmla="*/ 109 h 295"/>
                <a:gd name="T36" fmla="*/ 51 w 309"/>
                <a:gd name="T37" fmla="*/ 116 h 295"/>
                <a:gd name="T38" fmla="*/ 65 w 309"/>
                <a:gd name="T39" fmla="*/ 123 h 295"/>
                <a:gd name="T40" fmla="*/ 78 w 309"/>
                <a:gd name="T41" fmla="*/ 137 h 295"/>
                <a:gd name="T42" fmla="*/ 93 w 309"/>
                <a:gd name="T43" fmla="*/ 151 h 295"/>
                <a:gd name="T44" fmla="*/ 119 w 309"/>
                <a:gd name="T45" fmla="*/ 153 h 295"/>
                <a:gd name="T46" fmla="*/ 126 w 309"/>
                <a:gd name="T47" fmla="*/ 138 h 295"/>
                <a:gd name="T48" fmla="*/ 137 w 309"/>
                <a:gd name="T49" fmla="*/ 136 h 295"/>
                <a:gd name="T50" fmla="*/ 146 w 309"/>
                <a:gd name="T51" fmla="*/ 137 h 295"/>
                <a:gd name="T52" fmla="*/ 141 w 309"/>
                <a:gd name="T53" fmla="*/ 130 h 295"/>
                <a:gd name="T54" fmla="*/ 137 w 309"/>
                <a:gd name="T55" fmla="*/ 118 h 295"/>
                <a:gd name="T56" fmla="*/ 131 w 309"/>
                <a:gd name="T57" fmla="*/ 118 h 295"/>
                <a:gd name="T58" fmla="*/ 132 w 309"/>
                <a:gd name="T59" fmla="*/ 103 h 295"/>
                <a:gd name="T60" fmla="*/ 126 w 309"/>
                <a:gd name="T61" fmla="*/ 95 h 295"/>
                <a:gd name="T62" fmla="*/ 115 w 309"/>
                <a:gd name="T63" fmla="*/ 87 h 295"/>
                <a:gd name="T64" fmla="*/ 103 w 309"/>
                <a:gd name="T65" fmla="*/ 78 h 295"/>
                <a:gd name="T66" fmla="*/ 95 w 309"/>
                <a:gd name="T67" fmla="*/ 65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9"/>
                <a:gd name="T103" fmla="*/ 0 h 295"/>
                <a:gd name="T104" fmla="*/ 309 w 309"/>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9" h="295">
                  <a:moveTo>
                    <a:pt x="201" y="126"/>
                  </a:moveTo>
                  <a:lnTo>
                    <a:pt x="198" y="108"/>
                  </a:lnTo>
                  <a:lnTo>
                    <a:pt x="209" y="74"/>
                  </a:lnTo>
                  <a:lnTo>
                    <a:pt x="209" y="57"/>
                  </a:lnTo>
                  <a:lnTo>
                    <a:pt x="188" y="46"/>
                  </a:lnTo>
                  <a:lnTo>
                    <a:pt x="159" y="5"/>
                  </a:lnTo>
                  <a:lnTo>
                    <a:pt x="141" y="7"/>
                  </a:lnTo>
                  <a:lnTo>
                    <a:pt x="133" y="0"/>
                  </a:lnTo>
                  <a:lnTo>
                    <a:pt x="95" y="0"/>
                  </a:lnTo>
                  <a:lnTo>
                    <a:pt x="87" y="7"/>
                  </a:lnTo>
                  <a:lnTo>
                    <a:pt x="59" y="35"/>
                  </a:lnTo>
                  <a:lnTo>
                    <a:pt x="61" y="69"/>
                  </a:lnTo>
                  <a:lnTo>
                    <a:pt x="61" y="105"/>
                  </a:lnTo>
                  <a:lnTo>
                    <a:pt x="31" y="123"/>
                  </a:lnTo>
                  <a:lnTo>
                    <a:pt x="0" y="141"/>
                  </a:lnTo>
                  <a:lnTo>
                    <a:pt x="21" y="183"/>
                  </a:lnTo>
                  <a:lnTo>
                    <a:pt x="50" y="196"/>
                  </a:lnTo>
                  <a:lnTo>
                    <a:pt x="79" y="211"/>
                  </a:lnTo>
                  <a:lnTo>
                    <a:pt x="108" y="224"/>
                  </a:lnTo>
                  <a:lnTo>
                    <a:pt x="138" y="237"/>
                  </a:lnTo>
                  <a:lnTo>
                    <a:pt x="166" y="265"/>
                  </a:lnTo>
                  <a:lnTo>
                    <a:pt x="196" y="292"/>
                  </a:lnTo>
                  <a:lnTo>
                    <a:pt x="252" y="295"/>
                  </a:lnTo>
                  <a:lnTo>
                    <a:pt x="267" y="266"/>
                  </a:lnTo>
                  <a:lnTo>
                    <a:pt x="291" y="263"/>
                  </a:lnTo>
                  <a:lnTo>
                    <a:pt x="309" y="265"/>
                  </a:lnTo>
                  <a:lnTo>
                    <a:pt x="299" y="251"/>
                  </a:lnTo>
                  <a:lnTo>
                    <a:pt x="289" y="227"/>
                  </a:lnTo>
                  <a:lnTo>
                    <a:pt x="278" y="227"/>
                  </a:lnTo>
                  <a:lnTo>
                    <a:pt x="280" y="199"/>
                  </a:lnTo>
                  <a:lnTo>
                    <a:pt x="267" y="183"/>
                  </a:lnTo>
                  <a:lnTo>
                    <a:pt x="243" y="167"/>
                  </a:lnTo>
                  <a:lnTo>
                    <a:pt x="219" y="150"/>
                  </a:lnTo>
                  <a:lnTo>
                    <a:pt x="201" y="12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6" name="Freeform 48"/>
            <p:cNvSpPr>
              <a:spLocks/>
            </p:cNvSpPr>
            <p:nvPr/>
          </p:nvSpPr>
          <p:spPr bwMode="gray">
            <a:xfrm>
              <a:off x="3808" y="1909"/>
              <a:ext cx="27" cy="28"/>
            </a:xfrm>
            <a:custGeom>
              <a:avLst/>
              <a:gdLst>
                <a:gd name="T0" fmla="*/ 21 w 60"/>
                <a:gd name="T1" fmla="*/ 8 h 54"/>
                <a:gd name="T2" fmla="*/ 17 w 60"/>
                <a:gd name="T3" fmla="*/ 9 h 54"/>
                <a:gd name="T4" fmla="*/ 18 w 60"/>
                <a:gd name="T5" fmla="*/ 12 h 54"/>
                <a:gd name="T6" fmla="*/ 27 w 60"/>
                <a:gd name="T7" fmla="*/ 28 h 54"/>
                <a:gd name="T8" fmla="*/ 14 w 60"/>
                <a:gd name="T9" fmla="*/ 24 h 54"/>
                <a:gd name="T10" fmla="*/ 13 w 60"/>
                <a:gd name="T11" fmla="*/ 19 h 54"/>
                <a:gd name="T12" fmla="*/ 0 w 60"/>
                <a:gd name="T13" fmla="*/ 17 h 54"/>
                <a:gd name="T14" fmla="*/ 7 w 60"/>
                <a:gd name="T15" fmla="*/ 2 h 54"/>
                <a:gd name="T16" fmla="*/ 18 w 60"/>
                <a:gd name="T17" fmla="*/ 0 h 54"/>
                <a:gd name="T18" fmla="*/ 21 w 60"/>
                <a:gd name="T19" fmla="*/ 8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4"/>
                <a:gd name="T32" fmla="*/ 60 w 6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4">
                  <a:moveTo>
                    <a:pt x="47" y="16"/>
                  </a:moveTo>
                  <a:lnTo>
                    <a:pt x="37" y="18"/>
                  </a:lnTo>
                  <a:lnTo>
                    <a:pt x="41" y="24"/>
                  </a:lnTo>
                  <a:lnTo>
                    <a:pt x="60" y="54"/>
                  </a:lnTo>
                  <a:lnTo>
                    <a:pt x="32" y="47"/>
                  </a:lnTo>
                  <a:lnTo>
                    <a:pt x="29" y="37"/>
                  </a:lnTo>
                  <a:lnTo>
                    <a:pt x="0" y="32"/>
                  </a:lnTo>
                  <a:lnTo>
                    <a:pt x="15" y="3"/>
                  </a:lnTo>
                  <a:lnTo>
                    <a:pt x="39" y="0"/>
                  </a:lnTo>
                  <a:lnTo>
                    <a:pt x="47" y="1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7" name="Freeform 49"/>
            <p:cNvSpPr>
              <a:spLocks/>
            </p:cNvSpPr>
            <p:nvPr/>
          </p:nvSpPr>
          <p:spPr bwMode="gray">
            <a:xfrm>
              <a:off x="4294" y="1902"/>
              <a:ext cx="124" cy="74"/>
            </a:xfrm>
            <a:custGeom>
              <a:avLst/>
              <a:gdLst>
                <a:gd name="T0" fmla="*/ 70 w 259"/>
                <a:gd name="T1" fmla="*/ 58 h 144"/>
                <a:gd name="T2" fmla="*/ 51 w 259"/>
                <a:gd name="T3" fmla="*/ 54 h 144"/>
                <a:gd name="T4" fmla="*/ 37 w 259"/>
                <a:gd name="T5" fmla="*/ 51 h 144"/>
                <a:gd name="T6" fmla="*/ 18 w 259"/>
                <a:gd name="T7" fmla="*/ 41 h 144"/>
                <a:gd name="T8" fmla="*/ 0 w 259"/>
                <a:gd name="T9" fmla="*/ 31 h 144"/>
                <a:gd name="T10" fmla="*/ 0 w 259"/>
                <a:gd name="T11" fmla="*/ 20 h 144"/>
                <a:gd name="T12" fmla="*/ 8 w 259"/>
                <a:gd name="T13" fmla="*/ 4 h 144"/>
                <a:gd name="T14" fmla="*/ 9 w 259"/>
                <a:gd name="T15" fmla="*/ 6 h 144"/>
                <a:gd name="T16" fmla="*/ 15 w 259"/>
                <a:gd name="T17" fmla="*/ 0 h 144"/>
                <a:gd name="T18" fmla="*/ 28 w 259"/>
                <a:gd name="T19" fmla="*/ 8 h 144"/>
                <a:gd name="T20" fmla="*/ 47 w 259"/>
                <a:gd name="T21" fmla="*/ 24 h 144"/>
                <a:gd name="T22" fmla="*/ 52 w 259"/>
                <a:gd name="T23" fmla="*/ 21 h 144"/>
                <a:gd name="T24" fmla="*/ 57 w 259"/>
                <a:gd name="T25" fmla="*/ 27 h 144"/>
                <a:gd name="T26" fmla="*/ 71 w 259"/>
                <a:gd name="T27" fmla="*/ 33 h 144"/>
                <a:gd name="T28" fmla="*/ 73 w 259"/>
                <a:gd name="T29" fmla="*/ 37 h 144"/>
                <a:gd name="T30" fmla="*/ 89 w 259"/>
                <a:gd name="T31" fmla="*/ 44 h 144"/>
                <a:gd name="T32" fmla="*/ 101 w 259"/>
                <a:gd name="T33" fmla="*/ 46 h 144"/>
                <a:gd name="T34" fmla="*/ 119 w 259"/>
                <a:gd name="T35" fmla="*/ 48 h 144"/>
                <a:gd name="T36" fmla="*/ 124 w 259"/>
                <a:gd name="T37" fmla="*/ 74 h 144"/>
                <a:gd name="T38" fmla="*/ 107 w 259"/>
                <a:gd name="T39" fmla="*/ 72 h 144"/>
                <a:gd name="T40" fmla="*/ 88 w 259"/>
                <a:gd name="T41" fmla="*/ 69 h 144"/>
                <a:gd name="T42" fmla="*/ 77 w 259"/>
                <a:gd name="T43" fmla="*/ 66 h 144"/>
                <a:gd name="T44" fmla="*/ 70 w 259"/>
                <a:gd name="T45" fmla="*/ 58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9"/>
                <a:gd name="T70" fmla="*/ 0 h 144"/>
                <a:gd name="T71" fmla="*/ 259 w 25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9" h="144">
                  <a:moveTo>
                    <a:pt x="146" y="113"/>
                  </a:moveTo>
                  <a:lnTo>
                    <a:pt x="107" y="106"/>
                  </a:lnTo>
                  <a:lnTo>
                    <a:pt x="77" y="100"/>
                  </a:lnTo>
                  <a:lnTo>
                    <a:pt x="38" y="80"/>
                  </a:lnTo>
                  <a:lnTo>
                    <a:pt x="1" y="61"/>
                  </a:lnTo>
                  <a:lnTo>
                    <a:pt x="0" y="38"/>
                  </a:lnTo>
                  <a:lnTo>
                    <a:pt x="16" y="8"/>
                  </a:lnTo>
                  <a:lnTo>
                    <a:pt x="19" y="12"/>
                  </a:lnTo>
                  <a:lnTo>
                    <a:pt x="32" y="0"/>
                  </a:lnTo>
                  <a:lnTo>
                    <a:pt x="58" y="15"/>
                  </a:lnTo>
                  <a:lnTo>
                    <a:pt x="98" y="46"/>
                  </a:lnTo>
                  <a:lnTo>
                    <a:pt x="109" y="41"/>
                  </a:lnTo>
                  <a:lnTo>
                    <a:pt x="119" y="52"/>
                  </a:lnTo>
                  <a:lnTo>
                    <a:pt x="148" y="65"/>
                  </a:lnTo>
                  <a:lnTo>
                    <a:pt x="152" y="72"/>
                  </a:lnTo>
                  <a:lnTo>
                    <a:pt x="185" y="85"/>
                  </a:lnTo>
                  <a:lnTo>
                    <a:pt x="210" y="90"/>
                  </a:lnTo>
                  <a:lnTo>
                    <a:pt x="249" y="93"/>
                  </a:lnTo>
                  <a:lnTo>
                    <a:pt x="259" y="144"/>
                  </a:lnTo>
                  <a:lnTo>
                    <a:pt x="223" y="140"/>
                  </a:lnTo>
                  <a:lnTo>
                    <a:pt x="183" y="135"/>
                  </a:lnTo>
                  <a:lnTo>
                    <a:pt x="160" y="129"/>
                  </a:lnTo>
                  <a:lnTo>
                    <a:pt x="146" y="11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8" name="Freeform 50"/>
            <p:cNvSpPr>
              <a:spLocks/>
            </p:cNvSpPr>
            <p:nvPr/>
          </p:nvSpPr>
          <p:spPr bwMode="gray">
            <a:xfrm>
              <a:off x="4013" y="1780"/>
              <a:ext cx="219" cy="246"/>
            </a:xfrm>
            <a:custGeom>
              <a:avLst/>
              <a:gdLst>
                <a:gd name="T0" fmla="*/ 96 w 463"/>
                <a:gd name="T1" fmla="*/ 224 h 479"/>
                <a:gd name="T2" fmla="*/ 109 w 463"/>
                <a:gd name="T3" fmla="*/ 241 h 479"/>
                <a:gd name="T4" fmla="*/ 128 w 463"/>
                <a:gd name="T5" fmla="*/ 242 h 479"/>
                <a:gd name="T6" fmla="*/ 139 w 463"/>
                <a:gd name="T7" fmla="*/ 236 h 479"/>
                <a:gd name="T8" fmla="*/ 159 w 463"/>
                <a:gd name="T9" fmla="*/ 235 h 479"/>
                <a:gd name="T10" fmla="*/ 146 w 463"/>
                <a:gd name="T11" fmla="*/ 210 h 479"/>
                <a:gd name="T12" fmla="*/ 131 w 463"/>
                <a:gd name="T13" fmla="*/ 191 h 479"/>
                <a:gd name="T14" fmla="*/ 145 w 463"/>
                <a:gd name="T15" fmla="*/ 170 h 479"/>
                <a:gd name="T16" fmla="*/ 169 w 463"/>
                <a:gd name="T17" fmla="*/ 154 h 479"/>
                <a:gd name="T18" fmla="*/ 185 w 463"/>
                <a:gd name="T19" fmla="*/ 124 h 479"/>
                <a:gd name="T20" fmla="*/ 188 w 463"/>
                <a:gd name="T21" fmla="*/ 98 h 479"/>
                <a:gd name="T22" fmla="*/ 191 w 463"/>
                <a:gd name="T23" fmla="*/ 85 h 479"/>
                <a:gd name="T24" fmla="*/ 179 w 463"/>
                <a:gd name="T25" fmla="*/ 74 h 479"/>
                <a:gd name="T26" fmla="*/ 175 w 463"/>
                <a:gd name="T27" fmla="*/ 58 h 479"/>
                <a:gd name="T28" fmla="*/ 169 w 463"/>
                <a:gd name="T29" fmla="*/ 44 h 479"/>
                <a:gd name="T30" fmla="*/ 206 w 463"/>
                <a:gd name="T31" fmla="*/ 41 h 479"/>
                <a:gd name="T32" fmla="*/ 200 w 463"/>
                <a:gd name="T33" fmla="*/ 23 h 479"/>
                <a:gd name="T34" fmla="*/ 183 w 463"/>
                <a:gd name="T35" fmla="*/ 5 h 479"/>
                <a:gd name="T36" fmla="*/ 150 w 463"/>
                <a:gd name="T37" fmla="*/ 4 h 479"/>
                <a:gd name="T38" fmla="*/ 125 w 463"/>
                <a:gd name="T39" fmla="*/ 20 h 479"/>
                <a:gd name="T40" fmla="*/ 129 w 463"/>
                <a:gd name="T41" fmla="*/ 49 h 479"/>
                <a:gd name="T42" fmla="*/ 115 w 463"/>
                <a:gd name="T43" fmla="*/ 58 h 479"/>
                <a:gd name="T44" fmla="*/ 112 w 463"/>
                <a:gd name="T45" fmla="*/ 79 h 479"/>
                <a:gd name="T46" fmla="*/ 96 w 463"/>
                <a:gd name="T47" fmla="*/ 99 h 479"/>
                <a:gd name="T48" fmla="*/ 79 w 463"/>
                <a:gd name="T49" fmla="*/ 110 h 479"/>
                <a:gd name="T50" fmla="*/ 77 w 463"/>
                <a:gd name="T51" fmla="*/ 133 h 479"/>
                <a:gd name="T52" fmla="*/ 45 w 463"/>
                <a:gd name="T53" fmla="*/ 141 h 479"/>
                <a:gd name="T54" fmla="*/ 12 w 463"/>
                <a:gd name="T55" fmla="*/ 138 h 479"/>
                <a:gd name="T56" fmla="*/ 10 w 463"/>
                <a:gd name="T57" fmla="*/ 145 h 479"/>
                <a:gd name="T58" fmla="*/ 31 w 463"/>
                <a:gd name="T59" fmla="*/ 163 h 479"/>
                <a:gd name="T60" fmla="*/ 40 w 463"/>
                <a:gd name="T61" fmla="*/ 184 h 479"/>
                <a:gd name="T62" fmla="*/ 27 w 463"/>
                <a:gd name="T63" fmla="*/ 199 h 479"/>
                <a:gd name="T64" fmla="*/ 21 w 463"/>
                <a:gd name="T65" fmla="*/ 219 h 479"/>
                <a:gd name="T66" fmla="*/ 49 w 463"/>
                <a:gd name="T67" fmla="*/ 219 h 479"/>
                <a:gd name="T68" fmla="*/ 75 w 463"/>
                <a:gd name="T69" fmla="*/ 216 h 4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63"/>
                <a:gd name="T106" fmla="*/ 0 h 479"/>
                <a:gd name="T107" fmla="*/ 463 w 463"/>
                <a:gd name="T108" fmla="*/ 479 h 4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63" h="479">
                  <a:moveTo>
                    <a:pt x="190" y="418"/>
                  </a:moveTo>
                  <a:lnTo>
                    <a:pt x="202" y="437"/>
                  </a:lnTo>
                  <a:lnTo>
                    <a:pt x="212" y="442"/>
                  </a:lnTo>
                  <a:lnTo>
                    <a:pt x="231" y="470"/>
                  </a:lnTo>
                  <a:lnTo>
                    <a:pt x="254" y="479"/>
                  </a:lnTo>
                  <a:lnTo>
                    <a:pt x="270" y="471"/>
                  </a:lnTo>
                  <a:lnTo>
                    <a:pt x="268" y="460"/>
                  </a:lnTo>
                  <a:lnTo>
                    <a:pt x="294" y="460"/>
                  </a:lnTo>
                  <a:lnTo>
                    <a:pt x="325" y="455"/>
                  </a:lnTo>
                  <a:lnTo>
                    <a:pt x="336" y="457"/>
                  </a:lnTo>
                  <a:lnTo>
                    <a:pt x="320" y="409"/>
                  </a:lnTo>
                  <a:lnTo>
                    <a:pt x="309" y="409"/>
                  </a:lnTo>
                  <a:lnTo>
                    <a:pt x="301" y="385"/>
                  </a:lnTo>
                  <a:lnTo>
                    <a:pt x="278" y="372"/>
                  </a:lnTo>
                  <a:lnTo>
                    <a:pt x="296" y="328"/>
                  </a:lnTo>
                  <a:lnTo>
                    <a:pt x="307" y="331"/>
                  </a:lnTo>
                  <a:lnTo>
                    <a:pt x="336" y="329"/>
                  </a:lnTo>
                  <a:lnTo>
                    <a:pt x="357" y="300"/>
                  </a:lnTo>
                  <a:lnTo>
                    <a:pt x="376" y="269"/>
                  </a:lnTo>
                  <a:lnTo>
                    <a:pt x="391" y="241"/>
                  </a:lnTo>
                  <a:lnTo>
                    <a:pt x="403" y="219"/>
                  </a:lnTo>
                  <a:lnTo>
                    <a:pt x="397" y="191"/>
                  </a:lnTo>
                  <a:lnTo>
                    <a:pt x="418" y="176"/>
                  </a:lnTo>
                  <a:lnTo>
                    <a:pt x="403" y="165"/>
                  </a:lnTo>
                  <a:lnTo>
                    <a:pt x="392" y="152"/>
                  </a:lnTo>
                  <a:lnTo>
                    <a:pt x="379" y="144"/>
                  </a:lnTo>
                  <a:lnTo>
                    <a:pt x="371" y="124"/>
                  </a:lnTo>
                  <a:lnTo>
                    <a:pt x="371" y="113"/>
                  </a:lnTo>
                  <a:lnTo>
                    <a:pt x="357" y="96"/>
                  </a:lnTo>
                  <a:lnTo>
                    <a:pt x="357" y="85"/>
                  </a:lnTo>
                  <a:lnTo>
                    <a:pt x="402" y="92"/>
                  </a:lnTo>
                  <a:lnTo>
                    <a:pt x="436" y="80"/>
                  </a:lnTo>
                  <a:lnTo>
                    <a:pt x="463" y="56"/>
                  </a:lnTo>
                  <a:lnTo>
                    <a:pt x="423" y="44"/>
                  </a:lnTo>
                  <a:lnTo>
                    <a:pt x="402" y="33"/>
                  </a:lnTo>
                  <a:lnTo>
                    <a:pt x="387" y="10"/>
                  </a:lnTo>
                  <a:lnTo>
                    <a:pt x="352" y="0"/>
                  </a:lnTo>
                  <a:lnTo>
                    <a:pt x="317" y="8"/>
                  </a:lnTo>
                  <a:lnTo>
                    <a:pt x="281" y="17"/>
                  </a:lnTo>
                  <a:lnTo>
                    <a:pt x="265" y="38"/>
                  </a:lnTo>
                  <a:lnTo>
                    <a:pt x="283" y="69"/>
                  </a:lnTo>
                  <a:lnTo>
                    <a:pt x="273" y="95"/>
                  </a:lnTo>
                  <a:lnTo>
                    <a:pt x="268" y="111"/>
                  </a:lnTo>
                  <a:lnTo>
                    <a:pt x="243" y="113"/>
                  </a:lnTo>
                  <a:lnTo>
                    <a:pt x="259" y="134"/>
                  </a:lnTo>
                  <a:lnTo>
                    <a:pt x="236" y="153"/>
                  </a:lnTo>
                  <a:lnTo>
                    <a:pt x="233" y="194"/>
                  </a:lnTo>
                  <a:lnTo>
                    <a:pt x="204" y="193"/>
                  </a:lnTo>
                  <a:lnTo>
                    <a:pt x="196" y="202"/>
                  </a:lnTo>
                  <a:lnTo>
                    <a:pt x="167" y="214"/>
                  </a:lnTo>
                  <a:lnTo>
                    <a:pt x="161" y="243"/>
                  </a:lnTo>
                  <a:lnTo>
                    <a:pt x="162" y="259"/>
                  </a:lnTo>
                  <a:lnTo>
                    <a:pt x="130" y="266"/>
                  </a:lnTo>
                  <a:lnTo>
                    <a:pt x="96" y="274"/>
                  </a:lnTo>
                  <a:lnTo>
                    <a:pt x="51" y="276"/>
                  </a:lnTo>
                  <a:lnTo>
                    <a:pt x="26" y="268"/>
                  </a:lnTo>
                  <a:lnTo>
                    <a:pt x="0" y="258"/>
                  </a:lnTo>
                  <a:lnTo>
                    <a:pt x="21" y="282"/>
                  </a:lnTo>
                  <a:lnTo>
                    <a:pt x="42" y="307"/>
                  </a:lnTo>
                  <a:lnTo>
                    <a:pt x="66" y="318"/>
                  </a:lnTo>
                  <a:lnTo>
                    <a:pt x="76" y="354"/>
                  </a:lnTo>
                  <a:lnTo>
                    <a:pt x="85" y="359"/>
                  </a:lnTo>
                  <a:lnTo>
                    <a:pt x="87" y="375"/>
                  </a:lnTo>
                  <a:lnTo>
                    <a:pt x="58" y="387"/>
                  </a:lnTo>
                  <a:lnTo>
                    <a:pt x="48" y="400"/>
                  </a:lnTo>
                  <a:lnTo>
                    <a:pt x="45" y="427"/>
                  </a:lnTo>
                  <a:lnTo>
                    <a:pt x="74" y="426"/>
                  </a:lnTo>
                  <a:lnTo>
                    <a:pt x="103" y="426"/>
                  </a:lnTo>
                  <a:lnTo>
                    <a:pt x="125" y="424"/>
                  </a:lnTo>
                  <a:lnTo>
                    <a:pt x="159" y="421"/>
                  </a:lnTo>
                  <a:lnTo>
                    <a:pt x="190" y="41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9" name="Freeform 51"/>
            <p:cNvSpPr>
              <a:spLocks/>
            </p:cNvSpPr>
            <p:nvPr/>
          </p:nvSpPr>
          <p:spPr bwMode="gray">
            <a:xfrm>
              <a:off x="3492" y="1879"/>
              <a:ext cx="167" cy="183"/>
            </a:xfrm>
            <a:custGeom>
              <a:avLst/>
              <a:gdLst>
                <a:gd name="T0" fmla="*/ 133 w 347"/>
                <a:gd name="T1" fmla="*/ 67 h 359"/>
                <a:gd name="T2" fmla="*/ 124 w 347"/>
                <a:gd name="T3" fmla="*/ 50 h 359"/>
                <a:gd name="T4" fmla="*/ 114 w 347"/>
                <a:gd name="T5" fmla="*/ 33 h 359"/>
                <a:gd name="T6" fmla="*/ 111 w 347"/>
                <a:gd name="T7" fmla="*/ 35 h 359"/>
                <a:gd name="T8" fmla="*/ 117 w 347"/>
                <a:gd name="T9" fmla="*/ 48 h 359"/>
                <a:gd name="T10" fmla="*/ 124 w 347"/>
                <a:gd name="T11" fmla="*/ 62 h 359"/>
                <a:gd name="T12" fmla="*/ 130 w 347"/>
                <a:gd name="T13" fmla="*/ 76 h 359"/>
                <a:gd name="T14" fmla="*/ 137 w 347"/>
                <a:gd name="T15" fmla="*/ 89 h 359"/>
                <a:gd name="T16" fmla="*/ 144 w 347"/>
                <a:gd name="T17" fmla="*/ 102 h 359"/>
                <a:gd name="T18" fmla="*/ 150 w 347"/>
                <a:gd name="T19" fmla="*/ 116 h 359"/>
                <a:gd name="T20" fmla="*/ 158 w 347"/>
                <a:gd name="T21" fmla="*/ 128 h 359"/>
                <a:gd name="T22" fmla="*/ 167 w 347"/>
                <a:gd name="T23" fmla="*/ 141 h 359"/>
                <a:gd name="T24" fmla="*/ 166 w 347"/>
                <a:gd name="T25" fmla="*/ 142 h 359"/>
                <a:gd name="T26" fmla="*/ 166 w 347"/>
                <a:gd name="T27" fmla="*/ 157 h 359"/>
                <a:gd name="T28" fmla="*/ 161 w 347"/>
                <a:gd name="T29" fmla="*/ 164 h 359"/>
                <a:gd name="T30" fmla="*/ 157 w 347"/>
                <a:gd name="T31" fmla="*/ 162 h 359"/>
                <a:gd name="T32" fmla="*/ 154 w 347"/>
                <a:gd name="T33" fmla="*/ 173 h 359"/>
                <a:gd name="T34" fmla="*/ 145 w 347"/>
                <a:gd name="T35" fmla="*/ 175 h 359"/>
                <a:gd name="T36" fmla="*/ 142 w 347"/>
                <a:gd name="T37" fmla="*/ 183 h 359"/>
                <a:gd name="T38" fmla="*/ 124 w 347"/>
                <a:gd name="T39" fmla="*/ 180 h 359"/>
                <a:gd name="T40" fmla="*/ 105 w 347"/>
                <a:gd name="T41" fmla="*/ 178 h 359"/>
                <a:gd name="T42" fmla="*/ 104 w 347"/>
                <a:gd name="T43" fmla="*/ 174 h 359"/>
                <a:gd name="T44" fmla="*/ 103 w 347"/>
                <a:gd name="T45" fmla="*/ 178 h 359"/>
                <a:gd name="T46" fmla="*/ 91 w 347"/>
                <a:gd name="T47" fmla="*/ 178 h 359"/>
                <a:gd name="T48" fmla="*/ 79 w 347"/>
                <a:gd name="T49" fmla="*/ 178 h 359"/>
                <a:gd name="T50" fmla="*/ 68 w 347"/>
                <a:gd name="T51" fmla="*/ 178 h 359"/>
                <a:gd name="T52" fmla="*/ 56 w 347"/>
                <a:gd name="T53" fmla="*/ 178 h 359"/>
                <a:gd name="T54" fmla="*/ 45 w 347"/>
                <a:gd name="T55" fmla="*/ 178 h 359"/>
                <a:gd name="T56" fmla="*/ 33 w 347"/>
                <a:gd name="T57" fmla="*/ 178 h 359"/>
                <a:gd name="T58" fmla="*/ 22 w 347"/>
                <a:gd name="T59" fmla="*/ 178 h 359"/>
                <a:gd name="T60" fmla="*/ 10 w 347"/>
                <a:gd name="T61" fmla="*/ 178 h 359"/>
                <a:gd name="T62" fmla="*/ 9 w 347"/>
                <a:gd name="T63" fmla="*/ 161 h 359"/>
                <a:gd name="T64" fmla="*/ 8 w 347"/>
                <a:gd name="T65" fmla="*/ 143 h 359"/>
                <a:gd name="T66" fmla="*/ 7 w 347"/>
                <a:gd name="T67" fmla="*/ 126 h 359"/>
                <a:gd name="T68" fmla="*/ 6 w 347"/>
                <a:gd name="T69" fmla="*/ 109 h 359"/>
                <a:gd name="T70" fmla="*/ 4 w 347"/>
                <a:gd name="T71" fmla="*/ 91 h 359"/>
                <a:gd name="T72" fmla="*/ 4 w 347"/>
                <a:gd name="T73" fmla="*/ 74 h 359"/>
                <a:gd name="T74" fmla="*/ 2 w 347"/>
                <a:gd name="T75" fmla="*/ 57 h 359"/>
                <a:gd name="T76" fmla="*/ 1 w 347"/>
                <a:gd name="T77" fmla="*/ 40 h 359"/>
                <a:gd name="T78" fmla="*/ 0 w 347"/>
                <a:gd name="T79" fmla="*/ 26 h 359"/>
                <a:gd name="T80" fmla="*/ 0 w 347"/>
                <a:gd name="T81" fmla="*/ 12 h 359"/>
                <a:gd name="T82" fmla="*/ 3 w 347"/>
                <a:gd name="T83" fmla="*/ 0 h 359"/>
                <a:gd name="T84" fmla="*/ 13 w 347"/>
                <a:gd name="T85" fmla="*/ 1 h 359"/>
                <a:gd name="T86" fmla="*/ 35 w 347"/>
                <a:gd name="T87" fmla="*/ 8 h 359"/>
                <a:gd name="T88" fmla="*/ 57 w 347"/>
                <a:gd name="T89" fmla="*/ 14 h 359"/>
                <a:gd name="T90" fmla="*/ 77 w 347"/>
                <a:gd name="T91" fmla="*/ 7 h 359"/>
                <a:gd name="T92" fmla="*/ 87 w 347"/>
                <a:gd name="T93" fmla="*/ 1 h 359"/>
                <a:gd name="T94" fmla="*/ 83 w 347"/>
                <a:gd name="T95" fmla="*/ 4 h 359"/>
                <a:gd name="T96" fmla="*/ 89 w 347"/>
                <a:gd name="T97" fmla="*/ 2 h 359"/>
                <a:gd name="T98" fmla="*/ 103 w 347"/>
                <a:gd name="T99" fmla="*/ 6 h 359"/>
                <a:gd name="T100" fmla="*/ 107 w 347"/>
                <a:gd name="T101" fmla="*/ 9 h 359"/>
                <a:gd name="T102" fmla="*/ 114 w 347"/>
                <a:gd name="T103" fmla="*/ 11 h 359"/>
                <a:gd name="T104" fmla="*/ 134 w 347"/>
                <a:gd name="T105" fmla="*/ 6 h 359"/>
                <a:gd name="T106" fmla="*/ 141 w 347"/>
                <a:gd name="T107" fmla="*/ 22 h 359"/>
                <a:gd name="T108" fmla="*/ 148 w 347"/>
                <a:gd name="T109" fmla="*/ 40 h 359"/>
                <a:gd name="T110" fmla="*/ 144 w 347"/>
                <a:gd name="T111" fmla="*/ 55 h 359"/>
                <a:gd name="T112" fmla="*/ 141 w 347"/>
                <a:gd name="T113" fmla="*/ 70 h 359"/>
                <a:gd name="T114" fmla="*/ 133 w 347"/>
                <a:gd name="T115" fmla="*/ 67 h 3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7"/>
                <a:gd name="T175" fmla="*/ 0 h 359"/>
                <a:gd name="T176" fmla="*/ 347 w 347"/>
                <a:gd name="T177" fmla="*/ 359 h 3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7" h="359">
                  <a:moveTo>
                    <a:pt x="276" y="131"/>
                  </a:moveTo>
                  <a:lnTo>
                    <a:pt x="257" y="98"/>
                  </a:lnTo>
                  <a:lnTo>
                    <a:pt x="236" y="64"/>
                  </a:lnTo>
                  <a:lnTo>
                    <a:pt x="230" y="69"/>
                  </a:lnTo>
                  <a:lnTo>
                    <a:pt x="244" y="95"/>
                  </a:lnTo>
                  <a:lnTo>
                    <a:pt x="257" y="122"/>
                  </a:lnTo>
                  <a:lnTo>
                    <a:pt x="270" y="149"/>
                  </a:lnTo>
                  <a:lnTo>
                    <a:pt x="284" y="175"/>
                  </a:lnTo>
                  <a:lnTo>
                    <a:pt x="299" y="201"/>
                  </a:lnTo>
                  <a:lnTo>
                    <a:pt x="312" y="227"/>
                  </a:lnTo>
                  <a:lnTo>
                    <a:pt x="329" y="251"/>
                  </a:lnTo>
                  <a:lnTo>
                    <a:pt x="347" y="277"/>
                  </a:lnTo>
                  <a:lnTo>
                    <a:pt x="344" y="279"/>
                  </a:lnTo>
                  <a:lnTo>
                    <a:pt x="345" y="308"/>
                  </a:lnTo>
                  <a:lnTo>
                    <a:pt x="334" y="321"/>
                  </a:lnTo>
                  <a:lnTo>
                    <a:pt x="326" y="318"/>
                  </a:lnTo>
                  <a:lnTo>
                    <a:pt x="320" y="339"/>
                  </a:lnTo>
                  <a:lnTo>
                    <a:pt x="302" y="343"/>
                  </a:lnTo>
                  <a:lnTo>
                    <a:pt x="296" y="359"/>
                  </a:lnTo>
                  <a:lnTo>
                    <a:pt x="257" y="354"/>
                  </a:lnTo>
                  <a:lnTo>
                    <a:pt x="218" y="349"/>
                  </a:lnTo>
                  <a:lnTo>
                    <a:pt x="217" y="341"/>
                  </a:lnTo>
                  <a:lnTo>
                    <a:pt x="214" y="349"/>
                  </a:lnTo>
                  <a:lnTo>
                    <a:pt x="189" y="349"/>
                  </a:lnTo>
                  <a:lnTo>
                    <a:pt x="165" y="349"/>
                  </a:lnTo>
                  <a:lnTo>
                    <a:pt x="141" y="349"/>
                  </a:lnTo>
                  <a:lnTo>
                    <a:pt x="117" y="349"/>
                  </a:lnTo>
                  <a:lnTo>
                    <a:pt x="93" y="349"/>
                  </a:lnTo>
                  <a:lnTo>
                    <a:pt x="69" y="349"/>
                  </a:lnTo>
                  <a:lnTo>
                    <a:pt x="45" y="349"/>
                  </a:lnTo>
                  <a:lnTo>
                    <a:pt x="21" y="349"/>
                  </a:lnTo>
                  <a:lnTo>
                    <a:pt x="19" y="315"/>
                  </a:lnTo>
                  <a:lnTo>
                    <a:pt x="16" y="281"/>
                  </a:lnTo>
                  <a:lnTo>
                    <a:pt x="14" y="248"/>
                  </a:lnTo>
                  <a:lnTo>
                    <a:pt x="13" y="214"/>
                  </a:lnTo>
                  <a:lnTo>
                    <a:pt x="9" y="179"/>
                  </a:lnTo>
                  <a:lnTo>
                    <a:pt x="8" y="145"/>
                  </a:lnTo>
                  <a:lnTo>
                    <a:pt x="5" y="111"/>
                  </a:lnTo>
                  <a:lnTo>
                    <a:pt x="3" y="78"/>
                  </a:lnTo>
                  <a:lnTo>
                    <a:pt x="1" y="51"/>
                  </a:lnTo>
                  <a:lnTo>
                    <a:pt x="0" y="23"/>
                  </a:lnTo>
                  <a:lnTo>
                    <a:pt x="6" y="0"/>
                  </a:lnTo>
                  <a:lnTo>
                    <a:pt x="26" y="2"/>
                  </a:lnTo>
                  <a:lnTo>
                    <a:pt x="72" y="15"/>
                  </a:lnTo>
                  <a:lnTo>
                    <a:pt x="119" y="28"/>
                  </a:lnTo>
                  <a:lnTo>
                    <a:pt x="161" y="13"/>
                  </a:lnTo>
                  <a:lnTo>
                    <a:pt x="180" y="2"/>
                  </a:lnTo>
                  <a:lnTo>
                    <a:pt x="172" y="8"/>
                  </a:lnTo>
                  <a:lnTo>
                    <a:pt x="185" y="3"/>
                  </a:lnTo>
                  <a:lnTo>
                    <a:pt x="214" y="12"/>
                  </a:lnTo>
                  <a:lnTo>
                    <a:pt x="222" y="18"/>
                  </a:lnTo>
                  <a:lnTo>
                    <a:pt x="236" y="21"/>
                  </a:lnTo>
                  <a:lnTo>
                    <a:pt x="279" y="12"/>
                  </a:lnTo>
                  <a:lnTo>
                    <a:pt x="292" y="44"/>
                  </a:lnTo>
                  <a:lnTo>
                    <a:pt x="307" y="78"/>
                  </a:lnTo>
                  <a:lnTo>
                    <a:pt x="300" y="108"/>
                  </a:lnTo>
                  <a:lnTo>
                    <a:pt x="294" y="137"/>
                  </a:lnTo>
                  <a:lnTo>
                    <a:pt x="276" y="13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0" name="Freeform 52"/>
            <p:cNvSpPr>
              <a:spLocks/>
            </p:cNvSpPr>
            <p:nvPr/>
          </p:nvSpPr>
          <p:spPr bwMode="gray">
            <a:xfrm>
              <a:off x="4134" y="1809"/>
              <a:ext cx="410" cy="506"/>
            </a:xfrm>
            <a:custGeom>
              <a:avLst/>
              <a:gdLst>
                <a:gd name="T0" fmla="*/ 70 w 861"/>
                <a:gd name="T1" fmla="*/ 18 h 989"/>
                <a:gd name="T2" fmla="*/ 56 w 861"/>
                <a:gd name="T3" fmla="*/ 29 h 989"/>
                <a:gd name="T4" fmla="*/ 66 w 861"/>
                <a:gd name="T5" fmla="*/ 49 h 989"/>
                <a:gd name="T6" fmla="*/ 68 w 861"/>
                <a:gd name="T7" fmla="*/ 69 h 989"/>
                <a:gd name="T8" fmla="*/ 58 w 861"/>
                <a:gd name="T9" fmla="*/ 109 h 989"/>
                <a:gd name="T10" fmla="*/ 25 w 861"/>
                <a:gd name="T11" fmla="*/ 141 h 989"/>
                <a:gd name="T12" fmla="*/ 22 w 861"/>
                <a:gd name="T13" fmla="*/ 168 h 989"/>
                <a:gd name="T14" fmla="*/ 39 w 861"/>
                <a:gd name="T15" fmla="*/ 205 h 989"/>
                <a:gd name="T16" fmla="*/ 7 w 861"/>
                <a:gd name="T17" fmla="*/ 207 h 989"/>
                <a:gd name="T18" fmla="*/ 0 w 861"/>
                <a:gd name="T19" fmla="*/ 217 h 989"/>
                <a:gd name="T20" fmla="*/ 16 w 861"/>
                <a:gd name="T21" fmla="*/ 233 h 989"/>
                <a:gd name="T22" fmla="*/ 21 w 861"/>
                <a:gd name="T23" fmla="*/ 241 h 989"/>
                <a:gd name="T24" fmla="*/ 40 w 861"/>
                <a:gd name="T25" fmla="*/ 272 h 989"/>
                <a:gd name="T26" fmla="*/ 63 w 861"/>
                <a:gd name="T27" fmla="*/ 245 h 989"/>
                <a:gd name="T28" fmla="*/ 67 w 861"/>
                <a:gd name="T29" fmla="*/ 253 h 989"/>
                <a:gd name="T30" fmla="*/ 72 w 861"/>
                <a:gd name="T31" fmla="*/ 268 h 989"/>
                <a:gd name="T32" fmla="*/ 78 w 861"/>
                <a:gd name="T33" fmla="*/ 304 h 989"/>
                <a:gd name="T34" fmla="*/ 90 w 861"/>
                <a:gd name="T35" fmla="*/ 349 h 989"/>
                <a:gd name="T36" fmla="*/ 107 w 861"/>
                <a:gd name="T37" fmla="*/ 392 h 989"/>
                <a:gd name="T38" fmla="*/ 129 w 861"/>
                <a:gd name="T39" fmla="*/ 444 h 989"/>
                <a:gd name="T40" fmla="*/ 146 w 861"/>
                <a:gd name="T41" fmla="*/ 486 h 989"/>
                <a:gd name="T42" fmla="*/ 169 w 861"/>
                <a:gd name="T43" fmla="*/ 496 h 989"/>
                <a:gd name="T44" fmla="*/ 181 w 861"/>
                <a:gd name="T45" fmla="*/ 478 h 989"/>
                <a:gd name="T46" fmla="*/ 192 w 861"/>
                <a:gd name="T47" fmla="*/ 451 h 989"/>
                <a:gd name="T48" fmla="*/ 197 w 861"/>
                <a:gd name="T49" fmla="*/ 408 h 989"/>
                <a:gd name="T50" fmla="*/ 200 w 861"/>
                <a:gd name="T51" fmla="*/ 363 h 989"/>
                <a:gd name="T52" fmla="*/ 209 w 861"/>
                <a:gd name="T53" fmla="*/ 354 h 989"/>
                <a:gd name="T54" fmla="*/ 237 w 861"/>
                <a:gd name="T55" fmla="*/ 321 h 989"/>
                <a:gd name="T56" fmla="*/ 272 w 861"/>
                <a:gd name="T57" fmla="*/ 286 h 989"/>
                <a:gd name="T58" fmla="*/ 295 w 861"/>
                <a:gd name="T59" fmla="*/ 248 h 989"/>
                <a:gd name="T60" fmla="*/ 306 w 861"/>
                <a:gd name="T61" fmla="*/ 255 h 989"/>
                <a:gd name="T62" fmla="*/ 305 w 861"/>
                <a:gd name="T63" fmla="*/ 236 h 989"/>
                <a:gd name="T64" fmla="*/ 289 w 861"/>
                <a:gd name="T65" fmla="*/ 201 h 989"/>
                <a:gd name="T66" fmla="*/ 287 w 861"/>
                <a:gd name="T67" fmla="*/ 178 h 989"/>
                <a:gd name="T68" fmla="*/ 301 w 861"/>
                <a:gd name="T69" fmla="*/ 175 h 989"/>
                <a:gd name="T70" fmla="*/ 327 w 861"/>
                <a:gd name="T71" fmla="*/ 188 h 989"/>
                <a:gd name="T72" fmla="*/ 348 w 861"/>
                <a:gd name="T73" fmla="*/ 204 h 989"/>
                <a:gd name="T74" fmla="*/ 343 w 861"/>
                <a:gd name="T75" fmla="*/ 231 h 989"/>
                <a:gd name="T76" fmla="*/ 361 w 861"/>
                <a:gd name="T77" fmla="*/ 249 h 989"/>
                <a:gd name="T78" fmla="*/ 367 w 861"/>
                <a:gd name="T79" fmla="*/ 229 h 989"/>
                <a:gd name="T80" fmla="*/ 384 w 861"/>
                <a:gd name="T81" fmla="*/ 191 h 989"/>
                <a:gd name="T82" fmla="*/ 399 w 861"/>
                <a:gd name="T83" fmla="*/ 151 h 989"/>
                <a:gd name="T84" fmla="*/ 409 w 861"/>
                <a:gd name="T85" fmla="*/ 142 h 989"/>
                <a:gd name="T86" fmla="*/ 395 w 861"/>
                <a:gd name="T87" fmla="*/ 120 h 989"/>
                <a:gd name="T88" fmla="*/ 384 w 861"/>
                <a:gd name="T89" fmla="*/ 113 h 989"/>
                <a:gd name="T90" fmla="*/ 353 w 861"/>
                <a:gd name="T91" fmla="*/ 126 h 989"/>
                <a:gd name="T92" fmla="*/ 334 w 861"/>
                <a:gd name="T93" fmla="*/ 148 h 989"/>
                <a:gd name="T94" fmla="*/ 311 w 861"/>
                <a:gd name="T95" fmla="*/ 160 h 989"/>
                <a:gd name="T96" fmla="*/ 285 w 861"/>
                <a:gd name="T97" fmla="*/ 136 h 989"/>
                <a:gd name="T98" fmla="*/ 266 w 861"/>
                <a:gd name="T99" fmla="*/ 165 h 989"/>
                <a:gd name="T100" fmla="*/ 230 w 861"/>
                <a:gd name="T101" fmla="*/ 151 h 989"/>
                <a:gd name="T102" fmla="*/ 178 w 861"/>
                <a:gd name="T103" fmla="*/ 134 h 989"/>
                <a:gd name="T104" fmla="*/ 168 w 861"/>
                <a:gd name="T105" fmla="*/ 97 h 989"/>
                <a:gd name="T106" fmla="*/ 130 w 861"/>
                <a:gd name="T107" fmla="*/ 74 h 989"/>
                <a:gd name="T108" fmla="*/ 134 w 861"/>
                <a:gd name="T109" fmla="*/ 48 h 989"/>
                <a:gd name="T110" fmla="*/ 124 w 861"/>
                <a:gd name="T111" fmla="*/ 26 h 989"/>
                <a:gd name="T112" fmla="*/ 118 w 861"/>
                <a:gd name="T113" fmla="*/ 15 h 989"/>
                <a:gd name="T114" fmla="*/ 111 w 861"/>
                <a:gd name="T115" fmla="*/ 4 h 989"/>
                <a:gd name="T116" fmla="*/ 100 w 861"/>
                <a:gd name="T117" fmla="*/ 0 h 9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61"/>
                <a:gd name="T178" fmla="*/ 0 h 989"/>
                <a:gd name="T179" fmla="*/ 861 w 861"/>
                <a:gd name="T180" fmla="*/ 989 h 9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61" h="989">
                  <a:moveTo>
                    <a:pt x="209" y="0"/>
                  </a:moveTo>
                  <a:lnTo>
                    <a:pt x="182" y="24"/>
                  </a:lnTo>
                  <a:lnTo>
                    <a:pt x="148" y="36"/>
                  </a:lnTo>
                  <a:lnTo>
                    <a:pt x="103" y="29"/>
                  </a:lnTo>
                  <a:lnTo>
                    <a:pt x="103" y="40"/>
                  </a:lnTo>
                  <a:lnTo>
                    <a:pt x="117" y="57"/>
                  </a:lnTo>
                  <a:lnTo>
                    <a:pt x="117" y="68"/>
                  </a:lnTo>
                  <a:lnTo>
                    <a:pt x="125" y="88"/>
                  </a:lnTo>
                  <a:lnTo>
                    <a:pt x="138" y="96"/>
                  </a:lnTo>
                  <a:lnTo>
                    <a:pt x="149" y="109"/>
                  </a:lnTo>
                  <a:lnTo>
                    <a:pt x="164" y="120"/>
                  </a:lnTo>
                  <a:lnTo>
                    <a:pt x="143" y="135"/>
                  </a:lnTo>
                  <a:lnTo>
                    <a:pt x="149" y="163"/>
                  </a:lnTo>
                  <a:lnTo>
                    <a:pt x="137" y="185"/>
                  </a:lnTo>
                  <a:lnTo>
                    <a:pt x="122" y="213"/>
                  </a:lnTo>
                  <a:lnTo>
                    <a:pt x="103" y="244"/>
                  </a:lnTo>
                  <a:lnTo>
                    <a:pt x="82" y="273"/>
                  </a:lnTo>
                  <a:lnTo>
                    <a:pt x="53" y="275"/>
                  </a:lnTo>
                  <a:lnTo>
                    <a:pt x="42" y="272"/>
                  </a:lnTo>
                  <a:lnTo>
                    <a:pt x="24" y="316"/>
                  </a:lnTo>
                  <a:lnTo>
                    <a:pt x="47" y="329"/>
                  </a:lnTo>
                  <a:lnTo>
                    <a:pt x="55" y="353"/>
                  </a:lnTo>
                  <a:lnTo>
                    <a:pt x="66" y="353"/>
                  </a:lnTo>
                  <a:lnTo>
                    <a:pt x="82" y="401"/>
                  </a:lnTo>
                  <a:lnTo>
                    <a:pt x="71" y="399"/>
                  </a:lnTo>
                  <a:lnTo>
                    <a:pt x="40" y="404"/>
                  </a:lnTo>
                  <a:lnTo>
                    <a:pt x="14" y="404"/>
                  </a:lnTo>
                  <a:lnTo>
                    <a:pt x="16" y="415"/>
                  </a:lnTo>
                  <a:lnTo>
                    <a:pt x="0" y="423"/>
                  </a:lnTo>
                  <a:lnTo>
                    <a:pt x="0" y="425"/>
                  </a:lnTo>
                  <a:lnTo>
                    <a:pt x="13" y="420"/>
                  </a:lnTo>
                  <a:lnTo>
                    <a:pt x="6" y="428"/>
                  </a:lnTo>
                  <a:lnTo>
                    <a:pt x="34" y="456"/>
                  </a:lnTo>
                  <a:lnTo>
                    <a:pt x="71" y="450"/>
                  </a:lnTo>
                  <a:lnTo>
                    <a:pt x="67" y="458"/>
                  </a:lnTo>
                  <a:lnTo>
                    <a:pt x="45" y="472"/>
                  </a:lnTo>
                  <a:lnTo>
                    <a:pt x="29" y="471"/>
                  </a:lnTo>
                  <a:lnTo>
                    <a:pt x="56" y="500"/>
                  </a:lnTo>
                  <a:lnTo>
                    <a:pt x="85" y="531"/>
                  </a:lnTo>
                  <a:lnTo>
                    <a:pt x="127" y="518"/>
                  </a:lnTo>
                  <a:lnTo>
                    <a:pt x="128" y="495"/>
                  </a:lnTo>
                  <a:lnTo>
                    <a:pt x="132" y="479"/>
                  </a:lnTo>
                  <a:lnTo>
                    <a:pt x="148" y="479"/>
                  </a:lnTo>
                  <a:lnTo>
                    <a:pt x="143" y="489"/>
                  </a:lnTo>
                  <a:lnTo>
                    <a:pt x="141" y="495"/>
                  </a:lnTo>
                  <a:lnTo>
                    <a:pt x="159" y="495"/>
                  </a:lnTo>
                  <a:lnTo>
                    <a:pt x="148" y="507"/>
                  </a:lnTo>
                  <a:lnTo>
                    <a:pt x="151" y="523"/>
                  </a:lnTo>
                  <a:lnTo>
                    <a:pt x="154" y="549"/>
                  </a:lnTo>
                  <a:lnTo>
                    <a:pt x="162" y="585"/>
                  </a:lnTo>
                  <a:lnTo>
                    <a:pt x="164" y="595"/>
                  </a:lnTo>
                  <a:lnTo>
                    <a:pt x="167" y="603"/>
                  </a:lnTo>
                  <a:lnTo>
                    <a:pt x="177" y="647"/>
                  </a:lnTo>
                  <a:lnTo>
                    <a:pt x="188" y="683"/>
                  </a:lnTo>
                  <a:lnTo>
                    <a:pt x="201" y="718"/>
                  </a:lnTo>
                  <a:lnTo>
                    <a:pt x="207" y="725"/>
                  </a:lnTo>
                  <a:lnTo>
                    <a:pt x="225" y="767"/>
                  </a:lnTo>
                  <a:lnTo>
                    <a:pt x="241" y="810"/>
                  </a:lnTo>
                  <a:lnTo>
                    <a:pt x="255" y="839"/>
                  </a:lnTo>
                  <a:lnTo>
                    <a:pt x="270" y="868"/>
                  </a:lnTo>
                  <a:lnTo>
                    <a:pt x="284" y="898"/>
                  </a:lnTo>
                  <a:lnTo>
                    <a:pt x="294" y="922"/>
                  </a:lnTo>
                  <a:lnTo>
                    <a:pt x="307" y="950"/>
                  </a:lnTo>
                  <a:lnTo>
                    <a:pt x="320" y="979"/>
                  </a:lnTo>
                  <a:lnTo>
                    <a:pt x="339" y="989"/>
                  </a:lnTo>
                  <a:lnTo>
                    <a:pt x="355" y="970"/>
                  </a:lnTo>
                  <a:lnTo>
                    <a:pt x="374" y="950"/>
                  </a:lnTo>
                  <a:lnTo>
                    <a:pt x="392" y="948"/>
                  </a:lnTo>
                  <a:lnTo>
                    <a:pt x="381" y="934"/>
                  </a:lnTo>
                  <a:lnTo>
                    <a:pt x="398" y="909"/>
                  </a:lnTo>
                  <a:lnTo>
                    <a:pt x="406" y="908"/>
                  </a:lnTo>
                  <a:lnTo>
                    <a:pt x="403" y="881"/>
                  </a:lnTo>
                  <a:lnTo>
                    <a:pt x="402" y="854"/>
                  </a:lnTo>
                  <a:lnTo>
                    <a:pt x="406" y="826"/>
                  </a:lnTo>
                  <a:lnTo>
                    <a:pt x="413" y="797"/>
                  </a:lnTo>
                  <a:lnTo>
                    <a:pt x="406" y="764"/>
                  </a:lnTo>
                  <a:lnTo>
                    <a:pt x="403" y="722"/>
                  </a:lnTo>
                  <a:lnTo>
                    <a:pt x="421" y="710"/>
                  </a:lnTo>
                  <a:lnTo>
                    <a:pt x="424" y="707"/>
                  </a:lnTo>
                  <a:lnTo>
                    <a:pt x="431" y="705"/>
                  </a:lnTo>
                  <a:lnTo>
                    <a:pt x="439" y="691"/>
                  </a:lnTo>
                  <a:lnTo>
                    <a:pt x="464" y="681"/>
                  </a:lnTo>
                  <a:lnTo>
                    <a:pt x="469" y="658"/>
                  </a:lnTo>
                  <a:lnTo>
                    <a:pt x="498" y="627"/>
                  </a:lnTo>
                  <a:lnTo>
                    <a:pt x="529" y="596"/>
                  </a:lnTo>
                  <a:lnTo>
                    <a:pt x="553" y="570"/>
                  </a:lnTo>
                  <a:lnTo>
                    <a:pt x="572" y="559"/>
                  </a:lnTo>
                  <a:lnTo>
                    <a:pt x="590" y="533"/>
                  </a:lnTo>
                  <a:lnTo>
                    <a:pt x="590" y="505"/>
                  </a:lnTo>
                  <a:lnTo>
                    <a:pt x="619" y="485"/>
                  </a:lnTo>
                  <a:lnTo>
                    <a:pt x="627" y="498"/>
                  </a:lnTo>
                  <a:lnTo>
                    <a:pt x="636" y="500"/>
                  </a:lnTo>
                  <a:lnTo>
                    <a:pt x="643" y="498"/>
                  </a:lnTo>
                  <a:lnTo>
                    <a:pt x="651" y="498"/>
                  </a:lnTo>
                  <a:lnTo>
                    <a:pt x="649" y="489"/>
                  </a:lnTo>
                  <a:lnTo>
                    <a:pt x="641" y="461"/>
                  </a:lnTo>
                  <a:lnTo>
                    <a:pt x="631" y="433"/>
                  </a:lnTo>
                  <a:lnTo>
                    <a:pt x="628" y="414"/>
                  </a:lnTo>
                  <a:lnTo>
                    <a:pt x="606" y="392"/>
                  </a:lnTo>
                  <a:lnTo>
                    <a:pt x="614" y="378"/>
                  </a:lnTo>
                  <a:lnTo>
                    <a:pt x="627" y="371"/>
                  </a:lnTo>
                  <a:lnTo>
                    <a:pt x="603" y="348"/>
                  </a:lnTo>
                  <a:lnTo>
                    <a:pt x="603" y="322"/>
                  </a:lnTo>
                  <a:lnTo>
                    <a:pt x="623" y="332"/>
                  </a:lnTo>
                  <a:lnTo>
                    <a:pt x="633" y="342"/>
                  </a:lnTo>
                  <a:lnTo>
                    <a:pt x="641" y="335"/>
                  </a:lnTo>
                  <a:lnTo>
                    <a:pt x="654" y="365"/>
                  </a:lnTo>
                  <a:lnTo>
                    <a:pt x="686" y="368"/>
                  </a:lnTo>
                  <a:lnTo>
                    <a:pt x="720" y="371"/>
                  </a:lnTo>
                  <a:lnTo>
                    <a:pt x="736" y="384"/>
                  </a:lnTo>
                  <a:lnTo>
                    <a:pt x="731" y="399"/>
                  </a:lnTo>
                  <a:lnTo>
                    <a:pt x="707" y="415"/>
                  </a:lnTo>
                  <a:lnTo>
                    <a:pt x="713" y="443"/>
                  </a:lnTo>
                  <a:lnTo>
                    <a:pt x="720" y="451"/>
                  </a:lnTo>
                  <a:lnTo>
                    <a:pt x="734" y="425"/>
                  </a:lnTo>
                  <a:lnTo>
                    <a:pt x="746" y="456"/>
                  </a:lnTo>
                  <a:lnTo>
                    <a:pt x="758" y="487"/>
                  </a:lnTo>
                  <a:lnTo>
                    <a:pt x="760" y="487"/>
                  </a:lnTo>
                  <a:lnTo>
                    <a:pt x="770" y="487"/>
                  </a:lnTo>
                  <a:lnTo>
                    <a:pt x="771" y="448"/>
                  </a:lnTo>
                  <a:lnTo>
                    <a:pt x="771" y="417"/>
                  </a:lnTo>
                  <a:lnTo>
                    <a:pt x="792" y="417"/>
                  </a:lnTo>
                  <a:lnTo>
                    <a:pt x="807" y="373"/>
                  </a:lnTo>
                  <a:lnTo>
                    <a:pt x="807" y="358"/>
                  </a:lnTo>
                  <a:lnTo>
                    <a:pt x="807" y="327"/>
                  </a:lnTo>
                  <a:lnTo>
                    <a:pt x="837" y="296"/>
                  </a:lnTo>
                  <a:lnTo>
                    <a:pt x="860" y="301"/>
                  </a:lnTo>
                  <a:lnTo>
                    <a:pt x="855" y="290"/>
                  </a:lnTo>
                  <a:lnTo>
                    <a:pt x="858" y="278"/>
                  </a:lnTo>
                  <a:lnTo>
                    <a:pt x="861" y="262"/>
                  </a:lnTo>
                  <a:lnTo>
                    <a:pt x="828" y="251"/>
                  </a:lnTo>
                  <a:lnTo>
                    <a:pt x="829" y="234"/>
                  </a:lnTo>
                  <a:lnTo>
                    <a:pt x="818" y="231"/>
                  </a:lnTo>
                  <a:lnTo>
                    <a:pt x="819" y="225"/>
                  </a:lnTo>
                  <a:lnTo>
                    <a:pt x="807" y="221"/>
                  </a:lnTo>
                  <a:lnTo>
                    <a:pt x="791" y="229"/>
                  </a:lnTo>
                  <a:lnTo>
                    <a:pt x="765" y="226"/>
                  </a:lnTo>
                  <a:lnTo>
                    <a:pt x="742" y="247"/>
                  </a:lnTo>
                  <a:lnTo>
                    <a:pt x="720" y="267"/>
                  </a:lnTo>
                  <a:lnTo>
                    <a:pt x="693" y="278"/>
                  </a:lnTo>
                  <a:lnTo>
                    <a:pt x="701" y="290"/>
                  </a:lnTo>
                  <a:lnTo>
                    <a:pt x="712" y="309"/>
                  </a:lnTo>
                  <a:lnTo>
                    <a:pt x="683" y="311"/>
                  </a:lnTo>
                  <a:lnTo>
                    <a:pt x="654" y="313"/>
                  </a:lnTo>
                  <a:lnTo>
                    <a:pt x="617" y="309"/>
                  </a:lnTo>
                  <a:lnTo>
                    <a:pt x="612" y="295"/>
                  </a:lnTo>
                  <a:lnTo>
                    <a:pt x="598" y="265"/>
                  </a:lnTo>
                  <a:lnTo>
                    <a:pt x="585" y="275"/>
                  </a:lnTo>
                  <a:lnTo>
                    <a:pt x="595" y="326"/>
                  </a:lnTo>
                  <a:lnTo>
                    <a:pt x="559" y="322"/>
                  </a:lnTo>
                  <a:lnTo>
                    <a:pt x="519" y="317"/>
                  </a:lnTo>
                  <a:lnTo>
                    <a:pt x="496" y="311"/>
                  </a:lnTo>
                  <a:lnTo>
                    <a:pt x="482" y="295"/>
                  </a:lnTo>
                  <a:lnTo>
                    <a:pt x="443" y="288"/>
                  </a:lnTo>
                  <a:lnTo>
                    <a:pt x="413" y="282"/>
                  </a:lnTo>
                  <a:lnTo>
                    <a:pt x="374" y="262"/>
                  </a:lnTo>
                  <a:lnTo>
                    <a:pt x="337" y="243"/>
                  </a:lnTo>
                  <a:lnTo>
                    <a:pt x="336" y="220"/>
                  </a:lnTo>
                  <a:lnTo>
                    <a:pt x="352" y="190"/>
                  </a:lnTo>
                  <a:lnTo>
                    <a:pt x="323" y="169"/>
                  </a:lnTo>
                  <a:lnTo>
                    <a:pt x="286" y="150"/>
                  </a:lnTo>
                  <a:lnTo>
                    <a:pt x="272" y="145"/>
                  </a:lnTo>
                  <a:lnTo>
                    <a:pt x="257" y="106"/>
                  </a:lnTo>
                  <a:lnTo>
                    <a:pt x="276" y="107"/>
                  </a:lnTo>
                  <a:lnTo>
                    <a:pt x="281" y="94"/>
                  </a:lnTo>
                  <a:lnTo>
                    <a:pt x="262" y="66"/>
                  </a:lnTo>
                  <a:lnTo>
                    <a:pt x="262" y="53"/>
                  </a:lnTo>
                  <a:lnTo>
                    <a:pt x="260" y="50"/>
                  </a:lnTo>
                  <a:lnTo>
                    <a:pt x="259" y="44"/>
                  </a:lnTo>
                  <a:lnTo>
                    <a:pt x="254" y="37"/>
                  </a:lnTo>
                  <a:lnTo>
                    <a:pt x="247" y="29"/>
                  </a:lnTo>
                  <a:lnTo>
                    <a:pt x="247" y="21"/>
                  </a:lnTo>
                  <a:lnTo>
                    <a:pt x="243" y="13"/>
                  </a:lnTo>
                  <a:lnTo>
                    <a:pt x="233" y="8"/>
                  </a:lnTo>
                  <a:lnTo>
                    <a:pt x="218" y="3"/>
                  </a:lnTo>
                  <a:lnTo>
                    <a:pt x="210" y="0"/>
                  </a:lnTo>
                  <a:lnTo>
                    <a:pt x="209" y="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1" name="Freeform 53"/>
            <p:cNvSpPr>
              <a:spLocks/>
            </p:cNvSpPr>
            <p:nvPr/>
          </p:nvSpPr>
          <p:spPr bwMode="gray">
            <a:xfrm>
              <a:off x="3626" y="1849"/>
              <a:ext cx="19" cy="71"/>
            </a:xfrm>
            <a:custGeom>
              <a:avLst/>
              <a:gdLst>
                <a:gd name="T0" fmla="*/ 14 w 37"/>
                <a:gd name="T1" fmla="*/ 71 h 136"/>
                <a:gd name="T2" fmla="*/ 7 w 37"/>
                <a:gd name="T3" fmla="*/ 53 h 136"/>
                <a:gd name="T4" fmla="*/ 0 w 37"/>
                <a:gd name="T5" fmla="*/ 37 h 136"/>
                <a:gd name="T6" fmla="*/ 5 w 37"/>
                <a:gd name="T7" fmla="*/ 19 h 136"/>
                <a:gd name="T8" fmla="*/ 10 w 37"/>
                <a:gd name="T9" fmla="*/ 3 h 136"/>
                <a:gd name="T10" fmla="*/ 17 w 37"/>
                <a:gd name="T11" fmla="*/ 0 h 136"/>
                <a:gd name="T12" fmla="*/ 19 w 37"/>
                <a:gd name="T13" fmla="*/ 9 h 136"/>
                <a:gd name="T14" fmla="*/ 18 w 37"/>
                <a:gd name="T15" fmla="*/ 25 h 136"/>
                <a:gd name="T16" fmla="*/ 17 w 37"/>
                <a:gd name="T17" fmla="*/ 40 h 136"/>
                <a:gd name="T18" fmla="*/ 16 w 37"/>
                <a:gd name="T19" fmla="*/ 55 h 136"/>
                <a:gd name="T20" fmla="*/ 15 w 37"/>
                <a:gd name="T21" fmla="*/ 69 h 136"/>
                <a:gd name="T22" fmla="*/ 14 w 37"/>
                <a:gd name="T23" fmla="*/ 71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136"/>
                <a:gd name="T38" fmla="*/ 37 w 37"/>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136">
                  <a:moveTo>
                    <a:pt x="28" y="136"/>
                  </a:moveTo>
                  <a:lnTo>
                    <a:pt x="13" y="102"/>
                  </a:lnTo>
                  <a:lnTo>
                    <a:pt x="0" y="70"/>
                  </a:lnTo>
                  <a:lnTo>
                    <a:pt x="10" y="37"/>
                  </a:lnTo>
                  <a:lnTo>
                    <a:pt x="20" y="6"/>
                  </a:lnTo>
                  <a:lnTo>
                    <a:pt x="34" y="0"/>
                  </a:lnTo>
                  <a:lnTo>
                    <a:pt x="37" y="17"/>
                  </a:lnTo>
                  <a:lnTo>
                    <a:pt x="36" y="47"/>
                  </a:lnTo>
                  <a:lnTo>
                    <a:pt x="34" y="76"/>
                  </a:lnTo>
                  <a:lnTo>
                    <a:pt x="31" y="105"/>
                  </a:lnTo>
                  <a:lnTo>
                    <a:pt x="29" y="133"/>
                  </a:lnTo>
                  <a:lnTo>
                    <a:pt x="28" y="13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2" name="Freeform 54"/>
            <p:cNvSpPr>
              <a:spLocks/>
            </p:cNvSpPr>
            <p:nvPr/>
          </p:nvSpPr>
          <p:spPr bwMode="gray">
            <a:xfrm>
              <a:off x="3640" y="1847"/>
              <a:ext cx="57" cy="79"/>
            </a:xfrm>
            <a:custGeom>
              <a:avLst/>
              <a:gdLst>
                <a:gd name="T0" fmla="*/ 21 w 121"/>
                <a:gd name="T1" fmla="*/ 20 h 153"/>
                <a:gd name="T2" fmla="*/ 4 w 121"/>
                <a:gd name="T3" fmla="*/ 11 h 153"/>
                <a:gd name="T4" fmla="*/ 3 w 121"/>
                <a:gd name="T5" fmla="*/ 27 h 153"/>
                <a:gd name="T6" fmla="*/ 2 w 121"/>
                <a:gd name="T7" fmla="*/ 42 h 153"/>
                <a:gd name="T8" fmla="*/ 1 w 121"/>
                <a:gd name="T9" fmla="*/ 57 h 153"/>
                <a:gd name="T10" fmla="*/ 0 w 121"/>
                <a:gd name="T11" fmla="*/ 71 h 153"/>
                <a:gd name="T12" fmla="*/ 0 w 121"/>
                <a:gd name="T13" fmla="*/ 75 h 153"/>
                <a:gd name="T14" fmla="*/ 16 w 121"/>
                <a:gd name="T15" fmla="*/ 79 h 153"/>
                <a:gd name="T16" fmla="*/ 25 w 121"/>
                <a:gd name="T17" fmla="*/ 66 h 153"/>
                <a:gd name="T18" fmla="*/ 36 w 121"/>
                <a:gd name="T19" fmla="*/ 63 h 153"/>
                <a:gd name="T20" fmla="*/ 42 w 121"/>
                <a:gd name="T21" fmla="*/ 54 h 153"/>
                <a:gd name="T22" fmla="*/ 26 w 121"/>
                <a:gd name="T23" fmla="*/ 35 h 153"/>
                <a:gd name="T24" fmla="*/ 41 w 121"/>
                <a:gd name="T25" fmla="*/ 28 h 153"/>
                <a:gd name="T26" fmla="*/ 57 w 121"/>
                <a:gd name="T27" fmla="*/ 22 h 153"/>
                <a:gd name="T28" fmla="*/ 47 w 121"/>
                <a:gd name="T29" fmla="*/ 0 h 153"/>
                <a:gd name="T30" fmla="*/ 34 w 121"/>
                <a:gd name="T31" fmla="*/ 10 h 153"/>
                <a:gd name="T32" fmla="*/ 21 w 121"/>
                <a:gd name="T33" fmla="*/ 20 h 1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53"/>
                <a:gd name="T53" fmla="*/ 121 w 121"/>
                <a:gd name="T54" fmla="*/ 153 h 1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53">
                  <a:moveTo>
                    <a:pt x="45" y="39"/>
                  </a:moveTo>
                  <a:lnTo>
                    <a:pt x="8" y="22"/>
                  </a:lnTo>
                  <a:lnTo>
                    <a:pt x="7" y="52"/>
                  </a:lnTo>
                  <a:lnTo>
                    <a:pt x="5" y="81"/>
                  </a:lnTo>
                  <a:lnTo>
                    <a:pt x="2" y="110"/>
                  </a:lnTo>
                  <a:lnTo>
                    <a:pt x="0" y="138"/>
                  </a:lnTo>
                  <a:lnTo>
                    <a:pt x="0" y="146"/>
                  </a:lnTo>
                  <a:lnTo>
                    <a:pt x="34" y="153"/>
                  </a:lnTo>
                  <a:lnTo>
                    <a:pt x="53" y="127"/>
                  </a:lnTo>
                  <a:lnTo>
                    <a:pt x="76" y="122"/>
                  </a:lnTo>
                  <a:lnTo>
                    <a:pt x="89" y="104"/>
                  </a:lnTo>
                  <a:lnTo>
                    <a:pt x="55" y="68"/>
                  </a:lnTo>
                  <a:lnTo>
                    <a:pt x="87" y="55"/>
                  </a:lnTo>
                  <a:lnTo>
                    <a:pt x="121" y="42"/>
                  </a:lnTo>
                  <a:lnTo>
                    <a:pt x="100" y="0"/>
                  </a:lnTo>
                  <a:lnTo>
                    <a:pt x="73" y="19"/>
                  </a:lnTo>
                  <a:lnTo>
                    <a:pt x="45" y="3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3" name="Freeform 55"/>
            <p:cNvSpPr>
              <a:spLocks/>
            </p:cNvSpPr>
            <p:nvPr/>
          </p:nvSpPr>
          <p:spPr bwMode="gray">
            <a:xfrm>
              <a:off x="3901" y="2004"/>
              <a:ext cx="113" cy="153"/>
            </a:xfrm>
            <a:custGeom>
              <a:avLst/>
              <a:gdLst>
                <a:gd name="T0" fmla="*/ 113 w 235"/>
                <a:gd name="T1" fmla="*/ 47 h 302"/>
                <a:gd name="T2" fmla="*/ 101 w 235"/>
                <a:gd name="T3" fmla="*/ 36 h 302"/>
                <a:gd name="T4" fmla="*/ 90 w 235"/>
                <a:gd name="T5" fmla="*/ 25 h 302"/>
                <a:gd name="T6" fmla="*/ 77 w 235"/>
                <a:gd name="T7" fmla="*/ 19 h 302"/>
                <a:gd name="T8" fmla="*/ 65 w 235"/>
                <a:gd name="T9" fmla="*/ 14 h 302"/>
                <a:gd name="T10" fmla="*/ 57 w 235"/>
                <a:gd name="T11" fmla="*/ 0 h 302"/>
                <a:gd name="T12" fmla="*/ 52 w 235"/>
                <a:gd name="T13" fmla="*/ 5 h 302"/>
                <a:gd name="T14" fmla="*/ 51 w 235"/>
                <a:gd name="T15" fmla="*/ 0 h 302"/>
                <a:gd name="T16" fmla="*/ 53 w 235"/>
                <a:gd name="T17" fmla="*/ 17 h 302"/>
                <a:gd name="T18" fmla="*/ 46 w 235"/>
                <a:gd name="T19" fmla="*/ 19 h 302"/>
                <a:gd name="T20" fmla="*/ 43 w 235"/>
                <a:gd name="T21" fmla="*/ 42 h 302"/>
                <a:gd name="T22" fmla="*/ 52 w 235"/>
                <a:gd name="T23" fmla="*/ 55 h 302"/>
                <a:gd name="T24" fmla="*/ 48 w 235"/>
                <a:gd name="T25" fmla="*/ 73 h 302"/>
                <a:gd name="T26" fmla="*/ 45 w 235"/>
                <a:gd name="T27" fmla="*/ 91 h 302"/>
                <a:gd name="T28" fmla="*/ 34 w 235"/>
                <a:gd name="T29" fmla="*/ 96 h 302"/>
                <a:gd name="T30" fmla="*/ 23 w 235"/>
                <a:gd name="T31" fmla="*/ 100 h 302"/>
                <a:gd name="T32" fmla="*/ 13 w 235"/>
                <a:gd name="T33" fmla="*/ 105 h 302"/>
                <a:gd name="T34" fmla="*/ 1 w 235"/>
                <a:gd name="T35" fmla="*/ 110 h 302"/>
                <a:gd name="T36" fmla="*/ 0 w 235"/>
                <a:gd name="T37" fmla="*/ 118 h 302"/>
                <a:gd name="T38" fmla="*/ 10 w 235"/>
                <a:gd name="T39" fmla="*/ 135 h 302"/>
                <a:gd name="T40" fmla="*/ 20 w 235"/>
                <a:gd name="T41" fmla="*/ 153 h 302"/>
                <a:gd name="T42" fmla="*/ 32 w 235"/>
                <a:gd name="T43" fmla="*/ 149 h 302"/>
                <a:gd name="T44" fmla="*/ 44 w 235"/>
                <a:gd name="T45" fmla="*/ 147 h 302"/>
                <a:gd name="T46" fmla="*/ 52 w 235"/>
                <a:gd name="T47" fmla="*/ 139 h 302"/>
                <a:gd name="T48" fmla="*/ 57 w 235"/>
                <a:gd name="T49" fmla="*/ 130 h 302"/>
                <a:gd name="T50" fmla="*/ 70 w 235"/>
                <a:gd name="T51" fmla="*/ 126 h 302"/>
                <a:gd name="T52" fmla="*/ 76 w 235"/>
                <a:gd name="T53" fmla="*/ 112 h 302"/>
                <a:gd name="T54" fmla="*/ 88 w 235"/>
                <a:gd name="T55" fmla="*/ 107 h 302"/>
                <a:gd name="T56" fmla="*/ 87 w 235"/>
                <a:gd name="T57" fmla="*/ 86 h 302"/>
                <a:gd name="T58" fmla="*/ 92 w 235"/>
                <a:gd name="T59" fmla="*/ 83 h 302"/>
                <a:gd name="T60" fmla="*/ 97 w 235"/>
                <a:gd name="T61" fmla="*/ 82 h 302"/>
                <a:gd name="T62" fmla="*/ 104 w 235"/>
                <a:gd name="T63" fmla="*/ 65 h 302"/>
                <a:gd name="T64" fmla="*/ 113 w 235"/>
                <a:gd name="T65" fmla="*/ 47 h 3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5"/>
                <a:gd name="T100" fmla="*/ 0 h 302"/>
                <a:gd name="T101" fmla="*/ 235 w 235"/>
                <a:gd name="T102" fmla="*/ 302 h 3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5" h="302">
                  <a:moveTo>
                    <a:pt x="235" y="92"/>
                  </a:moveTo>
                  <a:lnTo>
                    <a:pt x="211" y="71"/>
                  </a:lnTo>
                  <a:lnTo>
                    <a:pt x="188" y="49"/>
                  </a:lnTo>
                  <a:lnTo>
                    <a:pt x="161" y="38"/>
                  </a:lnTo>
                  <a:lnTo>
                    <a:pt x="135" y="27"/>
                  </a:lnTo>
                  <a:lnTo>
                    <a:pt x="119" y="0"/>
                  </a:lnTo>
                  <a:lnTo>
                    <a:pt x="109" y="9"/>
                  </a:lnTo>
                  <a:lnTo>
                    <a:pt x="106" y="0"/>
                  </a:lnTo>
                  <a:lnTo>
                    <a:pt x="111" y="33"/>
                  </a:lnTo>
                  <a:lnTo>
                    <a:pt x="96" y="38"/>
                  </a:lnTo>
                  <a:lnTo>
                    <a:pt x="90" y="82"/>
                  </a:lnTo>
                  <a:lnTo>
                    <a:pt x="108" y="108"/>
                  </a:lnTo>
                  <a:lnTo>
                    <a:pt x="100" y="144"/>
                  </a:lnTo>
                  <a:lnTo>
                    <a:pt x="93" y="180"/>
                  </a:lnTo>
                  <a:lnTo>
                    <a:pt x="71" y="190"/>
                  </a:lnTo>
                  <a:lnTo>
                    <a:pt x="48" y="198"/>
                  </a:lnTo>
                  <a:lnTo>
                    <a:pt x="26" y="207"/>
                  </a:lnTo>
                  <a:lnTo>
                    <a:pt x="3" y="217"/>
                  </a:lnTo>
                  <a:lnTo>
                    <a:pt x="0" y="232"/>
                  </a:lnTo>
                  <a:lnTo>
                    <a:pt x="21" y="266"/>
                  </a:lnTo>
                  <a:lnTo>
                    <a:pt x="42" y="302"/>
                  </a:lnTo>
                  <a:lnTo>
                    <a:pt x="67" y="295"/>
                  </a:lnTo>
                  <a:lnTo>
                    <a:pt x="92" y="291"/>
                  </a:lnTo>
                  <a:lnTo>
                    <a:pt x="109" y="274"/>
                  </a:lnTo>
                  <a:lnTo>
                    <a:pt x="119" y="256"/>
                  </a:lnTo>
                  <a:lnTo>
                    <a:pt x="146" y="248"/>
                  </a:lnTo>
                  <a:lnTo>
                    <a:pt x="159" y="222"/>
                  </a:lnTo>
                  <a:lnTo>
                    <a:pt x="182" y="211"/>
                  </a:lnTo>
                  <a:lnTo>
                    <a:pt x="180" y="170"/>
                  </a:lnTo>
                  <a:lnTo>
                    <a:pt x="191" y="163"/>
                  </a:lnTo>
                  <a:lnTo>
                    <a:pt x="201" y="162"/>
                  </a:lnTo>
                  <a:lnTo>
                    <a:pt x="217" y="128"/>
                  </a:lnTo>
                  <a:lnTo>
                    <a:pt x="235" y="9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4" name="Freeform 56"/>
            <p:cNvSpPr>
              <a:spLocks/>
            </p:cNvSpPr>
            <p:nvPr/>
          </p:nvSpPr>
          <p:spPr bwMode="gray">
            <a:xfrm>
              <a:off x="3951" y="1980"/>
              <a:ext cx="6" cy="9"/>
            </a:xfrm>
            <a:custGeom>
              <a:avLst/>
              <a:gdLst>
                <a:gd name="T0" fmla="*/ 6 w 10"/>
                <a:gd name="T1" fmla="*/ 0 h 18"/>
                <a:gd name="T2" fmla="*/ 0 w 10"/>
                <a:gd name="T3" fmla="*/ 6 h 18"/>
                <a:gd name="T4" fmla="*/ 5 w 10"/>
                <a:gd name="T5" fmla="*/ 9 h 18"/>
                <a:gd name="T6" fmla="*/ 6 w 10"/>
                <a:gd name="T7" fmla="*/ 0 h 18"/>
                <a:gd name="T8" fmla="*/ 0 60000 65536"/>
                <a:gd name="T9" fmla="*/ 0 60000 65536"/>
                <a:gd name="T10" fmla="*/ 0 60000 65536"/>
                <a:gd name="T11" fmla="*/ 0 60000 65536"/>
                <a:gd name="T12" fmla="*/ 0 w 10"/>
                <a:gd name="T13" fmla="*/ 0 h 18"/>
                <a:gd name="T14" fmla="*/ 10 w 10"/>
                <a:gd name="T15" fmla="*/ 18 h 18"/>
              </a:gdLst>
              <a:ahLst/>
              <a:cxnLst>
                <a:cxn ang="T8">
                  <a:pos x="T0" y="T1"/>
                </a:cxn>
                <a:cxn ang="T9">
                  <a:pos x="T2" y="T3"/>
                </a:cxn>
                <a:cxn ang="T10">
                  <a:pos x="T4" y="T5"/>
                </a:cxn>
                <a:cxn ang="T11">
                  <a:pos x="T6" y="T7"/>
                </a:cxn>
              </a:cxnLst>
              <a:rect l="T12" t="T13" r="T14" b="T15"/>
              <a:pathLst>
                <a:path w="10" h="18">
                  <a:moveTo>
                    <a:pt x="10" y="0"/>
                  </a:moveTo>
                  <a:lnTo>
                    <a:pt x="0" y="13"/>
                  </a:lnTo>
                  <a:lnTo>
                    <a:pt x="8" y="18"/>
                  </a:lnTo>
                  <a:lnTo>
                    <a:pt x="10"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5" name="Freeform 57"/>
            <p:cNvSpPr>
              <a:spLocks/>
            </p:cNvSpPr>
            <p:nvPr/>
          </p:nvSpPr>
          <p:spPr bwMode="gray">
            <a:xfrm>
              <a:off x="3637" y="1870"/>
              <a:ext cx="315" cy="306"/>
            </a:xfrm>
            <a:custGeom>
              <a:avLst/>
              <a:gdLst>
                <a:gd name="T0" fmla="*/ 70 w 662"/>
                <a:gd name="T1" fmla="*/ 184 h 601"/>
                <a:gd name="T2" fmla="*/ 60 w 662"/>
                <a:gd name="T3" fmla="*/ 155 h 601"/>
                <a:gd name="T4" fmla="*/ 41 w 662"/>
                <a:gd name="T5" fmla="*/ 138 h 601"/>
                <a:gd name="T6" fmla="*/ 18 w 662"/>
                <a:gd name="T7" fmla="*/ 97 h 601"/>
                <a:gd name="T8" fmla="*/ 0 w 662"/>
                <a:gd name="T9" fmla="*/ 75 h 601"/>
                <a:gd name="T10" fmla="*/ 18 w 662"/>
                <a:gd name="T11" fmla="*/ 57 h 601"/>
                <a:gd name="T12" fmla="*/ 38 w 662"/>
                <a:gd name="T13" fmla="*/ 41 h 601"/>
                <a:gd name="T14" fmla="*/ 28 w 662"/>
                <a:gd name="T15" fmla="*/ 13 h 601"/>
                <a:gd name="T16" fmla="*/ 59 w 662"/>
                <a:gd name="T17" fmla="*/ 0 h 601"/>
                <a:gd name="T18" fmla="*/ 87 w 662"/>
                <a:gd name="T19" fmla="*/ 14 h 601"/>
                <a:gd name="T20" fmla="*/ 115 w 662"/>
                <a:gd name="T21" fmla="*/ 27 h 601"/>
                <a:gd name="T22" fmla="*/ 143 w 662"/>
                <a:gd name="T23" fmla="*/ 55 h 601"/>
                <a:gd name="T24" fmla="*/ 183 w 662"/>
                <a:gd name="T25" fmla="*/ 60 h 601"/>
                <a:gd name="T26" fmla="*/ 198 w 662"/>
                <a:gd name="T27" fmla="*/ 68 h 601"/>
                <a:gd name="T28" fmla="*/ 212 w 662"/>
                <a:gd name="T29" fmla="*/ 88 h 601"/>
                <a:gd name="T30" fmla="*/ 227 w 662"/>
                <a:gd name="T31" fmla="*/ 113 h 601"/>
                <a:gd name="T32" fmla="*/ 240 w 662"/>
                <a:gd name="T33" fmla="*/ 138 h 601"/>
                <a:gd name="T34" fmla="*/ 245 w 662"/>
                <a:gd name="T35" fmla="*/ 140 h 601"/>
                <a:gd name="T36" fmla="*/ 248 w 662"/>
                <a:gd name="T37" fmla="*/ 146 h 601"/>
                <a:gd name="T38" fmla="*/ 249 w 662"/>
                <a:gd name="T39" fmla="*/ 150 h 601"/>
                <a:gd name="T40" fmla="*/ 259 w 662"/>
                <a:gd name="T41" fmla="*/ 170 h 601"/>
                <a:gd name="T42" fmla="*/ 304 w 662"/>
                <a:gd name="T43" fmla="*/ 179 h 601"/>
                <a:gd name="T44" fmla="*/ 315 w 662"/>
                <a:gd name="T45" fmla="*/ 188 h 601"/>
                <a:gd name="T46" fmla="*/ 308 w 662"/>
                <a:gd name="T47" fmla="*/ 225 h 601"/>
                <a:gd name="T48" fmla="*/ 286 w 662"/>
                <a:gd name="T49" fmla="*/ 234 h 601"/>
                <a:gd name="T50" fmla="*/ 265 w 662"/>
                <a:gd name="T51" fmla="*/ 244 h 601"/>
                <a:gd name="T52" fmla="*/ 241 w 662"/>
                <a:gd name="T53" fmla="*/ 251 h 601"/>
                <a:gd name="T54" fmla="*/ 218 w 662"/>
                <a:gd name="T55" fmla="*/ 257 h 601"/>
                <a:gd name="T56" fmla="*/ 202 w 662"/>
                <a:gd name="T57" fmla="*/ 282 h 601"/>
                <a:gd name="T58" fmla="*/ 185 w 662"/>
                <a:gd name="T59" fmla="*/ 306 h 601"/>
                <a:gd name="T60" fmla="*/ 169 w 662"/>
                <a:gd name="T61" fmla="*/ 280 h 601"/>
                <a:gd name="T62" fmla="*/ 139 w 662"/>
                <a:gd name="T63" fmla="*/ 271 h 601"/>
                <a:gd name="T64" fmla="*/ 132 w 662"/>
                <a:gd name="T65" fmla="*/ 292 h 601"/>
                <a:gd name="T66" fmla="*/ 117 w 662"/>
                <a:gd name="T67" fmla="*/ 266 h 601"/>
                <a:gd name="T68" fmla="*/ 93 w 662"/>
                <a:gd name="T69" fmla="*/ 224 h 6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2"/>
                <a:gd name="T106" fmla="*/ 0 h 601"/>
                <a:gd name="T107" fmla="*/ 662 w 662"/>
                <a:gd name="T108" fmla="*/ 601 h 6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2" h="601">
                  <a:moveTo>
                    <a:pt x="162" y="411"/>
                  </a:moveTo>
                  <a:lnTo>
                    <a:pt x="147" y="362"/>
                  </a:lnTo>
                  <a:lnTo>
                    <a:pt x="138" y="334"/>
                  </a:lnTo>
                  <a:lnTo>
                    <a:pt x="127" y="305"/>
                  </a:lnTo>
                  <a:lnTo>
                    <a:pt x="106" y="289"/>
                  </a:lnTo>
                  <a:lnTo>
                    <a:pt x="86" y="271"/>
                  </a:lnTo>
                  <a:lnTo>
                    <a:pt x="69" y="233"/>
                  </a:lnTo>
                  <a:lnTo>
                    <a:pt x="38" y="191"/>
                  </a:lnTo>
                  <a:lnTo>
                    <a:pt x="8" y="150"/>
                  </a:lnTo>
                  <a:lnTo>
                    <a:pt x="0" y="147"/>
                  </a:lnTo>
                  <a:lnTo>
                    <a:pt x="4" y="104"/>
                  </a:lnTo>
                  <a:lnTo>
                    <a:pt x="38" y="111"/>
                  </a:lnTo>
                  <a:lnTo>
                    <a:pt x="57" y="85"/>
                  </a:lnTo>
                  <a:lnTo>
                    <a:pt x="80" y="80"/>
                  </a:lnTo>
                  <a:lnTo>
                    <a:pt x="93" y="62"/>
                  </a:lnTo>
                  <a:lnTo>
                    <a:pt x="59" y="26"/>
                  </a:lnTo>
                  <a:lnTo>
                    <a:pt x="91" y="13"/>
                  </a:lnTo>
                  <a:lnTo>
                    <a:pt x="125" y="0"/>
                  </a:lnTo>
                  <a:lnTo>
                    <a:pt x="154" y="13"/>
                  </a:lnTo>
                  <a:lnTo>
                    <a:pt x="183" y="28"/>
                  </a:lnTo>
                  <a:lnTo>
                    <a:pt x="212" y="41"/>
                  </a:lnTo>
                  <a:lnTo>
                    <a:pt x="242" y="54"/>
                  </a:lnTo>
                  <a:lnTo>
                    <a:pt x="270" y="82"/>
                  </a:lnTo>
                  <a:lnTo>
                    <a:pt x="300" y="109"/>
                  </a:lnTo>
                  <a:lnTo>
                    <a:pt x="356" y="112"/>
                  </a:lnTo>
                  <a:lnTo>
                    <a:pt x="385" y="117"/>
                  </a:lnTo>
                  <a:lnTo>
                    <a:pt x="388" y="127"/>
                  </a:lnTo>
                  <a:lnTo>
                    <a:pt x="416" y="134"/>
                  </a:lnTo>
                  <a:lnTo>
                    <a:pt x="432" y="161"/>
                  </a:lnTo>
                  <a:lnTo>
                    <a:pt x="446" y="173"/>
                  </a:lnTo>
                  <a:lnTo>
                    <a:pt x="474" y="200"/>
                  </a:lnTo>
                  <a:lnTo>
                    <a:pt x="477" y="222"/>
                  </a:lnTo>
                  <a:lnTo>
                    <a:pt x="490" y="246"/>
                  </a:lnTo>
                  <a:lnTo>
                    <a:pt x="504" y="271"/>
                  </a:lnTo>
                  <a:lnTo>
                    <a:pt x="514" y="277"/>
                  </a:lnTo>
                  <a:lnTo>
                    <a:pt x="515" y="275"/>
                  </a:lnTo>
                  <a:lnTo>
                    <a:pt x="522" y="277"/>
                  </a:lnTo>
                  <a:lnTo>
                    <a:pt x="522" y="287"/>
                  </a:lnTo>
                  <a:lnTo>
                    <a:pt x="525" y="289"/>
                  </a:lnTo>
                  <a:lnTo>
                    <a:pt x="523" y="295"/>
                  </a:lnTo>
                  <a:lnTo>
                    <a:pt x="535" y="303"/>
                  </a:lnTo>
                  <a:lnTo>
                    <a:pt x="544" y="334"/>
                  </a:lnTo>
                  <a:lnTo>
                    <a:pt x="593" y="342"/>
                  </a:lnTo>
                  <a:lnTo>
                    <a:pt x="639" y="352"/>
                  </a:lnTo>
                  <a:lnTo>
                    <a:pt x="644" y="344"/>
                  </a:lnTo>
                  <a:lnTo>
                    <a:pt x="662" y="370"/>
                  </a:lnTo>
                  <a:lnTo>
                    <a:pt x="654" y="406"/>
                  </a:lnTo>
                  <a:lnTo>
                    <a:pt x="647" y="442"/>
                  </a:lnTo>
                  <a:lnTo>
                    <a:pt x="625" y="452"/>
                  </a:lnTo>
                  <a:lnTo>
                    <a:pt x="602" y="460"/>
                  </a:lnTo>
                  <a:lnTo>
                    <a:pt x="580" y="469"/>
                  </a:lnTo>
                  <a:lnTo>
                    <a:pt x="557" y="479"/>
                  </a:lnTo>
                  <a:lnTo>
                    <a:pt x="531" y="486"/>
                  </a:lnTo>
                  <a:lnTo>
                    <a:pt x="507" y="492"/>
                  </a:lnTo>
                  <a:lnTo>
                    <a:pt x="483" y="499"/>
                  </a:lnTo>
                  <a:lnTo>
                    <a:pt x="458" y="505"/>
                  </a:lnTo>
                  <a:lnTo>
                    <a:pt x="441" y="528"/>
                  </a:lnTo>
                  <a:lnTo>
                    <a:pt x="424" y="553"/>
                  </a:lnTo>
                  <a:lnTo>
                    <a:pt x="406" y="577"/>
                  </a:lnTo>
                  <a:lnTo>
                    <a:pt x="388" y="601"/>
                  </a:lnTo>
                  <a:lnTo>
                    <a:pt x="387" y="562"/>
                  </a:lnTo>
                  <a:lnTo>
                    <a:pt x="356" y="549"/>
                  </a:lnTo>
                  <a:lnTo>
                    <a:pt x="327" y="536"/>
                  </a:lnTo>
                  <a:lnTo>
                    <a:pt x="292" y="533"/>
                  </a:lnTo>
                  <a:lnTo>
                    <a:pt x="287" y="562"/>
                  </a:lnTo>
                  <a:lnTo>
                    <a:pt x="278" y="574"/>
                  </a:lnTo>
                  <a:lnTo>
                    <a:pt x="262" y="548"/>
                  </a:lnTo>
                  <a:lnTo>
                    <a:pt x="245" y="522"/>
                  </a:lnTo>
                  <a:lnTo>
                    <a:pt x="220" y="481"/>
                  </a:lnTo>
                  <a:lnTo>
                    <a:pt x="196" y="440"/>
                  </a:lnTo>
                  <a:lnTo>
                    <a:pt x="162" y="41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6" name="Freeform 58"/>
            <p:cNvSpPr>
              <a:spLocks/>
            </p:cNvSpPr>
            <p:nvPr/>
          </p:nvSpPr>
          <p:spPr bwMode="gray">
            <a:xfrm>
              <a:off x="3887" y="1987"/>
              <a:ext cx="72" cy="62"/>
            </a:xfrm>
            <a:custGeom>
              <a:avLst/>
              <a:gdLst>
                <a:gd name="T0" fmla="*/ 0 w 150"/>
                <a:gd name="T1" fmla="*/ 33 h 122"/>
                <a:gd name="T2" fmla="*/ 6 w 150"/>
                <a:gd name="T3" fmla="*/ 37 h 122"/>
                <a:gd name="T4" fmla="*/ 10 w 150"/>
                <a:gd name="T5" fmla="*/ 53 h 122"/>
                <a:gd name="T6" fmla="*/ 34 w 150"/>
                <a:gd name="T7" fmla="*/ 57 h 122"/>
                <a:gd name="T8" fmla="*/ 56 w 150"/>
                <a:gd name="T9" fmla="*/ 62 h 122"/>
                <a:gd name="T10" fmla="*/ 58 w 150"/>
                <a:gd name="T11" fmla="*/ 58 h 122"/>
                <a:gd name="T12" fmla="*/ 61 w 150"/>
                <a:gd name="T13" fmla="*/ 36 h 122"/>
                <a:gd name="T14" fmla="*/ 68 w 150"/>
                <a:gd name="T15" fmla="*/ 33 h 122"/>
                <a:gd name="T16" fmla="*/ 66 w 150"/>
                <a:gd name="T17" fmla="*/ 16 h 122"/>
                <a:gd name="T18" fmla="*/ 67 w 150"/>
                <a:gd name="T19" fmla="*/ 21 h 122"/>
                <a:gd name="T20" fmla="*/ 72 w 150"/>
                <a:gd name="T21" fmla="*/ 16 h 122"/>
                <a:gd name="T22" fmla="*/ 69 w 150"/>
                <a:gd name="T23" fmla="*/ 3 h 122"/>
                <a:gd name="T24" fmla="*/ 65 w 150"/>
                <a:gd name="T25" fmla="*/ 0 h 122"/>
                <a:gd name="T26" fmla="*/ 52 w 150"/>
                <a:gd name="T27" fmla="*/ 16 h 122"/>
                <a:gd name="T28" fmla="*/ 38 w 150"/>
                <a:gd name="T29" fmla="*/ 32 h 122"/>
                <a:gd name="T30" fmla="*/ 14 w 150"/>
                <a:gd name="T31" fmla="*/ 34 h 122"/>
                <a:gd name="T32" fmla="*/ 6 w 150"/>
                <a:gd name="T33" fmla="*/ 32 h 122"/>
                <a:gd name="T34" fmla="*/ 1 w 150"/>
                <a:gd name="T35" fmla="*/ 30 h 122"/>
                <a:gd name="T36" fmla="*/ 0 w 150"/>
                <a:gd name="T37" fmla="*/ 33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22"/>
                <a:gd name="T59" fmla="*/ 150 w 150"/>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22">
                  <a:moveTo>
                    <a:pt x="0" y="65"/>
                  </a:moveTo>
                  <a:lnTo>
                    <a:pt x="12" y="73"/>
                  </a:lnTo>
                  <a:lnTo>
                    <a:pt x="21" y="104"/>
                  </a:lnTo>
                  <a:lnTo>
                    <a:pt x="70" y="112"/>
                  </a:lnTo>
                  <a:lnTo>
                    <a:pt x="116" y="122"/>
                  </a:lnTo>
                  <a:lnTo>
                    <a:pt x="121" y="114"/>
                  </a:lnTo>
                  <a:lnTo>
                    <a:pt x="127" y="70"/>
                  </a:lnTo>
                  <a:lnTo>
                    <a:pt x="142" y="65"/>
                  </a:lnTo>
                  <a:lnTo>
                    <a:pt x="137" y="32"/>
                  </a:lnTo>
                  <a:lnTo>
                    <a:pt x="140" y="41"/>
                  </a:lnTo>
                  <a:lnTo>
                    <a:pt x="150" y="32"/>
                  </a:lnTo>
                  <a:lnTo>
                    <a:pt x="143" y="5"/>
                  </a:lnTo>
                  <a:lnTo>
                    <a:pt x="135" y="0"/>
                  </a:lnTo>
                  <a:lnTo>
                    <a:pt x="108" y="32"/>
                  </a:lnTo>
                  <a:lnTo>
                    <a:pt x="79" y="63"/>
                  </a:lnTo>
                  <a:lnTo>
                    <a:pt x="29" y="67"/>
                  </a:lnTo>
                  <a:lnTo>
                    <a:pt x="12" y="63"/>
                  </a:lnTo>
                  <a:lnTo>
                    <a:pt x="2" y="59"/>
                  </a:lnTo>
                  <a:lnTo>
                    <a:pt x="0" y="65"/>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7" name="Freeform 59"/>
            <p:cNvSpPr>
              <a:spLocks/>
            </p:cNvSpPr>
            <p:nvPr/>
          </p:nvSpPr>
          <p:spPr bwMode="gray">
            <a:xfrm>
              <a:off x="3770" y="2114"/>
              <a:ext cx="152" cy="116"/>
            </a:xfrm>
            <a:custGeom>
              <a:avLst/>
              <a:gdLst>
                <a:gd name="T0" fmla="*/ 5 w 320"/>
                <a:gd name="T1" fmla="*/ 42 h 228"/>
                <a:gd name="T2" fmla="*/ 1 w 320"/>
                <a:gd name="T3" fmla="*/ 48 h 228"/>
                <a:gd name="T4" fmla="*/ 0 w 320"/>
                <a:gd name="T5" fmla="*/ 70 h 228"/>
                <a:gd name="T6" fmla="*/ 7 w 320"/>
                <a:gd name="T7" fmla="*/ 93 h 228"/>
                <a:gd name="T8" fmla="*/ 14 w 320"/>
                <a:gd name="T9" fmla="*/ 116 h 228"/>
                <a:gd name="T10" fmla="*/ 32 w 320"/>
                <a:gd name="T11" fmla="*/ 114 h 228"/>
                <a:gd name="T12" fmla="*/ 51 w 320"/>
                <a:gd name="T13" fmla="*/ 103 h 228"/>
                <a:gd name="T14" fmla="*/ 67 w 320"/>
                <a:gd name="T15" fmla="*/ 97 h 228"/>
                <a:gd name="T16" fmla="*/ 82 w 320"/>
                <a:gd name="T17" fmla="*/ 92 h 228"/>
                <a:gd name="T18" fmla="*/ 94 w 320"/>
                <a:gd name="T19" fmla="*/ 86 h 228"/>
                <a:gd name="T20" fmla="*/ 104 w 320"/>
                <a:gd name="T21" fmla="*/ 80 h 228"/>
                <a:gd name="T22" fmla="*/ 116 w 320"/>
                <a:gd name="T23" fmla="*/ 75 h 228"/>
                <a:gd name="T24" fmla="*/ 127 w 320"/>
                <a:gd name="T25" fmla="*/ 68 h 228"/>
                <a:gd name="T26" fmla="*/ 139 w 320"/>
                <a:gd name="T27" fmla="*/ 62 h 228"/>
                <a:gd name="T28" fmla="*/ 139 w 320"/>
                <a:gd name="T29" fmla="*/ 55 h 228"/>
                <a:gd name="T30" fmla="*/ 152 w 320"/>
                <a:gd name="T31" fmla="*/ 43 h 228"/>
                <a:gd name="T32" fmla="*/ 142 w 320"/>
                <a:gd name="T33" fmla="*/ 25 h 228"/>
                <a:gd name="T34" fmla="*/ 132 w 320"/>
                <a:gd name="T35" fmla="*/ 8 h 228"/>
                <a:gd name="T36" fmla="*/ 133 w 320"/>
                <a:gd name="T37" fmla="*/ 0 h 228"/>
                <a:gd name="T38" fmla="*/ 121 w 320"/>
                <a:gd name="T39" fmla="*/ 4 h 228"/>
                <a:gd name="T40" fmla="*/ 110 w 320"/>
                <a:gd name="T41" fmla="*/ 7 h 228"/>
                <a:gd name="T42" fmla="*/ 98 w 320"/>
                <a:gd name="T43" fmla="*/ 10 h 228"/>
                <a:gd name="T44" fmla="*/ 86 w 320"/>
                <a:gd name="T45" fmla="*/ 13 h 228"/>
                <a:gd name="T46" fmla="*/ 78 w 320"/>
                <a:gd name="T47" fmla="*/ 25 h 228"/>
                <a:gd name="T48" fmla="*/ 70 w 320"/>
                <a:gd name="T49" fmla="*/ 38 h 228"/>
                <a:gd name="T50" fmla="*/ 62 w 320"/>
                <a:gd name="T51" fmla="*/ 50 h 228"/>
                <a:gd name="T52" fmla="*/ 53 w 320"/>
                <a:gd name="T53" fmla="*/ 62 h 228"/>
                <a:gd name="T54" fmla="*/ 53 w 320"/>
                <a:gd name="T55" fmla="*/ 42 h 228"/>
                <a:gd name="T56" fmla="*/ 38 w 320"/>
                <a:gd name="T57" fmla="*/ 36 h 228"/>
                <a:gd name="T58" fmla="*/ 24 w 320"/>
                <a:gd name="T59" fmla="*/ 29 h 228"/>
                <a:gd name="T60" fmla="*/ 8 w 320"/>
                <a:gd name="T61" fmla="*/ 27 h 228"/>
                <a:gd name="T62" fmla="*/ 5 w 320"/>
                <a:gd name="T63" fmla="*/ 42 h 2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0"/>
                <a:gd name="T97" fmla="*/ 0 h 228"/>
                <a:gd name="T98" fmla="*/ 320 w 320"/>
                <a:gd name="T99" fmla="*/ 228 h 2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0" h="228">
                  <a:moveTo>
                    <a:pt x="11" y="83"/>
                  </a:moveTo>
                  <a:lnTo>
                    <a:pt x="2" y="95"/>
                  </a:lnTo>
                  <a:lnTo>
                    <a:pt x="0" y="137"/>
                  </a:lnTo>
                  <a:lnTo>
                    <a:pt x="14" y="183"/>
                  </a:lnTo>
                  <a:lnTo>
                    <a:pt x="29" y="228"/>
                  </a:lnTo>
                  <a:lnTo>
                    <a:pt x="67" y="225"/>
                  </a:lnTo>
                  <a:lnTo>
                    <a:pt x="108" y="202"/>
                  </a:lnTo>
                  <a:lnTo>
                    <a:pt x="140" y="191"/>
                  </a:lnTo>
                  <a:lnTo>
                    <a:pt x="172" y="180"/>
                  </a:lnTo>
                  <a:lnTo>
                    <a:pt x="198" y="170"/>
                  </a:lnTo>
                  <a:lnTo>
                    <a:pt x="220" y="158"/>
                  </a:lnTo>
                  <a:lnTo>
                    <a:pt x="244" y="147"/>
                  </a:lnTo>
                  <a:lnTo>
                    <a:pt x="268" y="134"/>
                  </a:lnTo>
                  <a:lnTo>
                    <a:pt x="292" y="122"/>
                  </a:lnTo>
                  <a:lnTo>
                    <a:pt x="292" y="108"/>
                  </a:lnTo>
                  <a:lnTo>
                    <a:pt x="320" y="85"/>
                  </a:lnTo>
                  <a:lnTo>
                    <a:pt x="299" y="49"/>
                  </a:lnTo>
                  <a:lnTo>
                    <a:pt x="278" y="15"/>
                  </a:lnTo>
                  <a:lnTo>
                    <a:pt x="281" y="0"/>
                  </a:lnTo>
                  <a:lnTo>
                    <a:pt x="255" y="7"/>
                  </a:lnTo>
                  <a:lnTo>
                    <a:pt x="231" y="13"/>
                  </a:lnTo>
                  <a:lnTo>
                    <a:pt x="207" y="20"/>
                  </a:lnTo>
                  <a:lnTo>
                    <a:pt x="182" y="26"/>
                  </a:lnTo>
                  <a:lnTo>
                    <a:pt x="165" y="49"/>
                  </a:lnTo>
                  <a:lnTo>
                    <a:pt x="148" y="74"/>
                  </a:lnTo>
                  <a:lnTo>
                    <a:pt x="130" y="98"/>
                  </a:lnTo>
                  <a:lnTo>
                    <a:pt x="112" y="122"/>
                  </a:lnTo>
                  <a:lnTo>
                    <a:pt x="111" y="83"/>
                  </a:lnTo>
                  <a:lnTo>
                    <a:pt x="80" y="70"/>
                  </a:lnTo>
                  <a:lnTo>
                    <a:pt x="51" y="57"/>
                  </a:lnTo>
                  <a:lnTo>
                    <a:pt x="16" y="54"/>
                  </a:lnTo>
                  <a:lnTo>
                    <a:pt x="11" y="8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8" name="Freeform 60"/>
            <p:cNvSpPr>
              <a:spLocks/>
            </p:cNvSpPr>
            <p:nvPr/>
          </p:nvSpPr>
          <p:spPr bwMode="gray">
            <a:xfrm>
              <a:off x="4326" y="2283"/>
              <a:ext cx="35" cy="72"/>
            </a:xfrm>
            <a:custGeom>
              <a:avLst/>
              <a:gdLst>
                <a:gd name="T0" fmla="*/ 9 w 70"/>
                <a:gd name="T1" fmla="*/ 3 h 140"/>
                <a:gd name="T2" fmla="*/ 14 w 70"/>
                <a:gd name="T3" fmla="*/ 13 h 140"/>
                <a:gd name="T4" fmla="*/ 22 w 70"/>
                <a:gd name="T5" fmla="*/ 24 h 140"/>
                <a:gd name="T6" fmla="*/ 29 w 70"/>
                <a:gd name="T7" fmla="*/ 39 h 140"/>
                <a:gd name="T8" fmla="*/ 35 w 70"/>
                <a:gd name="T9" fmla="*/ 53 h 140"/>
                <a:gd name="T10" fmla="*/ 27 w 70"/>
                <a:gd name="T11" fmla="*/ 67 h 140"/>
                <a:gd name="T12" fmla="*/ 11 w 70"/>
                <a:gd name="T13" fmla="*/ 72 h 140"/>
                <a:gd name="T14" fmla="*/ 2 w 70"/>
                <a:gd name="T15" fmla="*/ 48 h 140"/>
                <a:gd name="T16" fmla="*/ 0 w 70"/>
                <a:gd name="T17" fmla="*/ 30 h 140"/>
                <a:gd name="T18" fmla="*/ 2 w 70"/>
                <a:gd name="T19" fmla="*/ 32 h 140"/>
                <a:gd name="T20" fmla="*/ 4 w 70"/>
                <a:gd name="T21" fmla="*/ 19 h 140"/>
                <a:gd name="T22" fmla="*/ 6 w 70"/>
                <a:gd name="T23" fmla="*/ 5 h 140"/>
                <a:gd name="T24" fmla="*/ 7 w 70"/>
                <a:gd name="T25" fmla="*/ 4 h 140"/>
                <a:gd name="T26" fmla="*/ 2 w 70"/>
                <a:gd name="T27" fmla="*/ 0 h 140"/>
                <a:gd name="T28" fmla="*/ 9 w 70"/>
                <a:gd name="T29" fmla="*/ 3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140"/>
                <a:gd name="T47" fmla="*/ 70 w 70"/>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140">
                  <a:moveTo>
                    <a:pt x="17" y="5"/>
                  </a:moveTo>
                  <a:lnTo>
                    <a:pt x="29" y="25"/>
                  </a:lnTo>
                  <a:lnTo>
                    <a:pt x="45" y="47"/>
                  </a:lnTo>
                  <a:lnTo>
                    <a:pt x="58" y="75"/>
                  </a:lnTo>
                  <a:lnTo>
                    <a:pt x="70" y="103"/>
                  </a:lnTo>
                  <a:lnTo>
                    <a:pt x="54" y="131"/>
                  </a:lnTo>
                  <a:lnTo>
                    <a:pt x="23" y="140"/>
                  </a:lnTo>
                  <a:lnTo>
                    <a:pt x="5" y="93"/>
                  </a:lnTo>
                  <a:lnTo>
                    <a:pt x="0" y="59"/>
                  </a:lnTo>
                  <a:lnTo>
                    <a:pt x="4" y="62"/>
                  </a:lnTo>
                  <a:lnTo>
                    <a:pt x="9" y="36"/>
                  </a:lnTo>
                  <a:lnTo>
                    <a:pt x="12" y="10"/>
                  </a:lnTo>
                  <a:lnTo>
                    <a:pt x="15" y="8"/>
                  </a:lnTo>
                  <a:lnTo>
                    <a:pt x="5" y="0"/>
                  </a:lnTo>
                  <a:lnTo>
                    <a:pt x="17"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39" name="Freeform 61"/>
            <p:cNvSpPr>
              <a:spLocks/>
            </p:cNvSpPr>
            <p:nvPr/>
          </p:nvSpPr>
          <p:spPr bwMode="gray">
            <a:xfrm>
              <a:off x="3570" y="2484"/>
              <a:ext cx="28" cy="30"/>
            </a:xfrm>
            <a:custGeom>
              <a:avLst/>
              <a:gdLst>
                <a:gd name="T0" fmla="*/ 9 w 59"/>
                <a:gd name="T1" fmla="*/ 6 h 58"/>
                <a:gd name="T2" fmla="*/ 3 w 59"/>
                <a:gd name="T3" fmla="*/ 19 h 58"/>
                <a:gd name="T4" fmla="*/ 0 w 59"/>
                <a:gd name="T5" fmla="*/ 30 h 58"/>
                <a:gd name="T6" fmla="*/ 0 w 59"/>
                <a:gd name="T7" fmla="*/ 30 h 58"/>
                <a:gd name="T8" fmla="*/ 1 w 59"/>
                <a:gd name="T9" fmla="*/ 30 h 58"/>
                <a:gd name="T10" fmla="*/ 14 w 59"/>
                <a:gd name="T11" fmla="*/ 29 h 58"/>
                <a:gd name="T12" fmla="*/ 16 w 59"/>
                <a:gd name="T13" fmla="*/ 23 h 58"/>
                <a:gd name="T14" fmla="*/ 24 w 59"/>
                <a:gd name="T15" fmla="*/ 24 h 58"/>
                <a:gd name="T16" fmla="*/ 28 w 59"/>
                <a:gd name="T17" fmla="*/ 23 h 58"/>
                <a:gd name="T18" fmla="*/ 23 w 59"/>
                <a:gd name="T19" fmla="*/ 0 h 58"/>
                <a:gd name="T20" fmla="*/ 14 w 59"/>
                <a:gd name="T21" fmla="*/ 6 h 58"/>
                <a:gd name="T22" fmla="*/ 9 w 59"/>
                <a:gd name="T23" fmla="*/ 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8"/>
                <a:gd name="T38" fmla="*/ 59 w 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8">
                  <a:moveTo>
                    <a:pt x="20" y="11"/>
                  </a:moveTo>
                  <a:lnTo>
                    <a:pt x="6" y="37"/>
                  </a:lnTo>
                  <a:lnTo>
                    <a:pt x="0" y="58"/>
                  </a:lnTo>
                  <a:lnTo>
                    <a:pt x="1" y="58"/>
                  </a:lnTo>
                  <a:lnTo>
                    <a:pt x="3" y="58"/>
                  </a:lnTo>
                  <a:lnTo>
                    <a:pt x="30" y="57"/>
                  </a:lnTo>
                  <a:lnTo>
                    <a:pt x="33" y="45"/>
                  </a:lnTo>
                  <a:lnTo>
                    <a:pt x="51" y="47"/>
                  </a:lnTo>
                  <a:lnTo>
                    <a:pt x="59" y="44"/>
                  </a:lnTo>
                  <a:lnTo>
                    <a:pt x="48" y="0"/>
                  </a:lnTo>
                  <a:lnTo>
                    <a:pt x="30" y="11"/>
                  </a:lnTo>
                  <a:lnTo>
                    <a:pt x="20" y="1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0" name="Freeform 62"/>
            <p:cNvSpPr>
              <a:spLocks/>
            </p:cNvSpPr>
            <p:nvPr/>
          </p:nvSpPr>
          <p:spPr bwMode="gray">
            <a:xfrm>
              <a:off x="3871" y="1981"/>
              <a:ext cx="1" cy="6"/>
            </a:xfrm>
            <a:custGeom>
              <a:avLst/>
              <a:gdLst>
                <a:gd name="T0" fmla="*/ 0 w 3"/>
                <a:gd name="T1" fmla="*/ 0 h 8"/>
                <a:gd name="T2" fmla="*/ 0 w 3"/>
                <a:gd name="T3" fmla="*/ 6 h 8"/>
                <a:gd name="T4" fmla="*/ 1 w 3"/>
                <a:gd name="T5" fmla="*/ 2 h 8"/>
                <a:gd name="T6" fmla="*/ 0 w 3"/>
                <a:gd name="T7" fmla="*/ 0 h 8"/>
                <a:gd name="T8" fmla="*/ 0 60000 65536"/>
                <a:gd name="T9" fmla="*/ 0 60000 65536"/>
                <a:gd name="T10" fmla="*/ 0 60000 65536"/>
                <a:gd name="T11" fmla="*/ 0 60000 65536"/>
                <a:gd name="T12" fmla="*/ 0 w 3"/>
                <a:gd name="T13" fmla="*/ 0 h 8"/>
                <a:gd name="T14" fmla="*/ 3 w 3"/>
                <a:gd name="T15" fmla="*/ 8 h 8"/>
              </a:gdLst>
              <a:ahLst/>
              <a:cxnLst>
                <a:cxn ang="T8">
                  <a:pos x="T0" y="T1"/>
                </a:cxn>
                <a:cxn ang="T9">
                  <a:pos x="T2" y="T3"/>
                </a:cxn>
                <a:cxn ang="T10">
                  <a:pos x="T4" y="T5"/>
                </a:cxn>
                <a:cxn ang="T11">
                  <a:pos x="T6" y="T7"/>
                </a:cxn>
              </a:cxnLst>
              <a:rect l="T12" t="T13" r="T14" b="T15"/>
              <a:pathLst>
                <a:path w="3" h="8">
                  <a:moveTo>
                    <a:pt x="1" y="0"/>
                  </a:moveTo>
                  <a:lnTo>
                    <a:pt x="0" y="8"/>
                  </a:lnTo>
                  <a:lnTo>
                    <a:pt x="3" y="3"/>
                  </a:lnTo>
                  <a:lnTo>
                    <a:pt x="1"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1" name="Freeform 63"/>
            <p:cNvSpPr>
              <a:spLocks/>
            </p:cNvSpPr>
            <p:nvPr/>
          </p:nvSpPr>
          <p:spPr bwMode="gray">
            <a:xfrm>
              <a:off x="3337" y="2031"/>
              <a:ext cx="155" cy="294"/>
            </a:xfrm>
            <a:custGeom>
              <a:avLst/>
              <a:gdLst>
                <a:gd name="T0" fmla="*/ 153 w 322"/>
                <a:gd name="T1" fmla="*/ 73 h 577"/>
                <a:gd name="T2" fmla="*/ 138 w 322"/>
                <a:gd name="T3" fmla="*/ 64 h 577"/>
                <a:gd name="T4" fmla="*/ 122 w 322"/>
                <a:gd name="T5" fmla="*/ 55 h 577"/>
                <a:gd name="T6" fmla="*/ 108 w 322"/>
                <a:gd name="T7" fmla="*/ 46 h 577"/>
                <a:gd name="T8" fmla="*/ 92 w 322"/>
                <a:gd name="T9" fmla="*/ 37 h 577"/>
                <a:gd name="T10" fmla="*/ 78 w 322"/>
                <a:gd name="T11" fmla="*/ 28 h 577"/>
                <a:gd name="T12" fmla="*/ 62 w 322"/>
                <a:gd name="T13" fmla="*/ 18 h 577"/>
                <a:gd name="T14" fmla="*/ 47 w 322"/>
                <a:gd name="T15" fmla="*/ 9 h 577"/>
                <a:gd name="T16" fmla="*/ 32 w 322"/>
                <a:gd name="T17" fmla="*/ 0 h 577"/>
                <a:gd name="T18" fmla="*/ 17 w 322"/>
                <a:gd name="T19" fmla="*/ 9 h 577"/>
                <a:gd name="T20" fmla="*/ 19 w 322"/>
                <a:gd name="T21" fmla="*/ 22 h 577"/>
                <a:gd name="T22" fmla="*/ 21 w 322"/>
                <a:gd name="T23" fmla="*/ 37 h 577"/>
                <a:gd name="T24" fmla="*/ 33 w 322"/>
                <a:gd name="T25" fmla="*/ 58 h 577"/>
                <a:gd name="T26" fmla="*/ 29 w 322"/>
                <a:gd name="T27" fmla="*/ 66 h 577"/>
                <a:gd name="T28" fmla="*/ 29 w 322"/>
                <a:gd name="T29" fmla="*/ 80 h 577"/>
                <a:gd name="T30" fmla="*/ 29 w 322"/>
                <a:gd name="T31" fmla="*/ 93 h 577"/>
                <a:gd name="T32" fmla="*/ 28 w 322"/>
                <a:gd name="T33" fmla="*/ 108 h 577"/>
                <a:gd name="T34" fmla="*/ 27 w 322"/>
                <a:gd name="T35" fmla="*/ 121 h 577"/>
                <a:gd name="T36" fmla="*/ 20 w 322"/>
                <a:gd name="T37" fmla="*/ 132 h 577"/>
                <a:gd name="T38" fmla="*/ 13 w 322"/>
                <a:gd name="T39" fmla="*/ 144 h 577"/>
                <a:gd name="T40" fmla="*/ 6 w 322"/>
                <a:gd name="T41" fmla="*/ 154 h 577"/>
                <a:gd name="T42" fmla="*/ 0 w 322"/>
                <a:gd name="T43" fmla="*/ 166 h 577"/>
                <a:gd name="T44" fmla="*/ 0 w 322"/>
                <a:gd name="T45" fmla="*/ 180 h 577"/>
                <a:gd name="T46" fmla="*/ 7 w 322"/>
                <a:gd name="T47" fmla="*/ 192 h 577"/>
                <a:gd name="T48" fmla="*/ 13 w 322"/>
                <a:gd name="T49" fmla="*/ 192 h 577"/>
                <a:gd name="T50" fmla="*/ 20 w 322"/>
                <a:gd name="T51" fmla="*/ 210 h 577"/>
                <a:gd name="T52" fmla="*/ 22 w 322"/>
                <a:gd name="T53" fmla="*/ 230 h 577"/>
                <a:gd name="T54" fmla="*/ 32 w 322"/>
                <a:gd name="T55" fmla="*/ 249 h 577"/>
                <a:gd name="T56" fmla="*/ 15 w 322"/>
                <a:gd name="T57" fmla="*/ 249 h 577"/>
                <a:gd name="T58" fmla="*/ 7 w 322"/>
                <a:gd name="T59" fmla="*/ 253 h 577"/>
                <a:gd name="T60" fmla="*/ 20 w 322"/>
                <a:gd name="T61" fmla="*/ 270 h 577"/>
                <a:gd name="T62" fmla="*/ 29 w 322"/>
                <a:gd name="T63" fmla="*/ 294 h 577"/>
                <a:gd name="T64" fmla="*/ 43 w 322"/>
                <a:gd name="T65" fmla="*/ 289 h 577"/>
                <a:gd name="T66" fmla="*/ 47 w 322"/>
                <a:gd name="T67" fmla="*/ 291 h 577"/>
                <a:gd name="T68" fmla="*/ 55 w 322"/>
                <a:gd name="T69" fmla="*/ 290 h 577"/>
                <a:gd name="T70" fmla="*/ 76 w 322"/>
                <a:gd name="T71" fmla="*/ 285 h 577"/>
                <a:gd name="T72" fmla="*/ 83 w 322"/>
                <a:gd name="T73" fmla="*/ 276 h 577"/>
                <a:gd name="T74" fmla="*/ 80 w 322"/>
                <a:gd name="T75" fmla="*/ 270 h 577"/>
                <a:gd name="T76" fmla="*/ 102 w 322"/>
                <a:gd name="T77" fmla="*/ 265 h 577"/>
                <a:gd name="T78" fmla="*/ 114 w 322"/>
                <a:gd name="T79" fmla="*/ 250 h 577"/>
                <a:gd name="T80" fmla="*/ 126 w 322"/>
                <a:gd name="T81" fmla="*/ 235 h 577"/>
                <a:gd name="T82" fmla="*/ 140 w 322"/>
                <a:gd name="T83" fmla="*/ 232 h 577"/>
                <a:gd name="T84" fmla="*/ 139 w 322"/>
                <a:gd name="T85" fmla="*/ 222 h 577"/>
                <a:gd name="T86" fmla="*/ 135 w 322"/>
                <a:gd name="T87" fmla="*/ 212 h 577"/>
                <a:gd name="T88" fmla="*/ 129 w 322"/>
                <a:gd name="T89" fmla="*/ 198 h 577"/>
                <a:gd name="T90" fmla="*/ 124 w 322"/>
                <a:gd name="T91" fmla="*/ 197 h 577"/>
                <a:gd name="T92" fmla="*/ 129 w 322"/>
                <a:gd name="T93" fmla="*/ 183 h 577"/>
                <a:gd name="T94" fmla="*/ 131 w 322"/>
                <a:gd name="T95" fmla="*/ 175 h 577"/>
                <a:gd name="T96" fmla="*/ 132 w 322"/>
                <a:gd name="T97" fmla="*/ 170 h 577"/>
                <a:gd name="T98" fmla="*/ 132 w 322"/>
                <a:gd name="T99" fmla="*/ 163 h 577"/>
                <a:gd name="T100" fmla="*/ 140 w 322"/>
                <a:gd name="T101" fmla="*/ 149 h 577"/>
                <a:gd name="T102" fmla="*/ 145 w 322"/>
                <a:gd name="T103" fmla="*/ 144 h 577"/>
                <a:gd name="T104" fmla="*/ 155 w 322"/>
                <a:gd name="T105" fmla="*/ 144 h 577"/>
                <a:gd name="T106" fmla="*/ 155 w 322"/>
                <a:gd name="T107" fmla="*/ 126 h 577"/>
                <a:gd name="T108" fmla="*/ 154 w 322"/>
                <a:gd name="T109" fmla="*/ 109 h 577"/>
                <a:gd name="T110" fmla="*/ 153 w 322"/>
                <a:gd name="T111" fmla="*/ 92 h 577"/>
                <a:gd name="T112" fmla="*/ 153 w 322"/>
                <a:gd name="T113" fmla="*/ 73 h 5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77"/>
                <a:gd name="T173" fmla="*/ 322 w 322"/>
                <a:gd name="T174" fmla="*/ 577 h 5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77">
                  <a:moveTo>
                    <a:pt x="318" y="144"/>
                  </a:moveTo>
                  <a:lnTo>
                    <a:pt x="286" y="126"/>
                  </a:lnTo>
                  <a:lnTo>
                    <a:pt x="254" y="108"/>
                  </a:lnTo>
                  <a:lnTo>
                    <a:pt x="224" y="90"/>
                  </a:lnTo>
                  <a:lnTo>
                    <a:pt x="191" y="72"/>
                  </a:lnTo>
                  <a:lnTo>
                    <a:pt x="161" y="54"/>
                  </a:lnTo>
                  <a:lnTo>
                    <a:pt x="129" y="36"/>
                  </a:lnTo>
                  <a:lnTo>
                    <a:pt x="98" y="18"/>
                  </a:lnTo>
                  <a:lnTo>
                    <a:pt x="66" y="0"/>
                  </a:lnTo>
                  <a:lnTo>
                    <a:pt x="36" y="18"/>
                  </a:lnTo>
                  <a:lnTo>
                    <a:pt x="40" y="44"/>
                  </a:lnTo>
                  <a:lnTo>
                    <a:pt x="44" y="72"/>
                  </a:lnTo>
                  <a:lnTo>
                    <a:pt x="69" y="114"/>
                  </a:lnTo>
                  <a:lnTo>
                    <a:pt x="61" y="129"/>
                  </a:lnTo>
                  <a:lnTo>
                    <a:pt x="61" y="157"/>
                  </a:lnTo>
                  <a:lnTo>
                    <a:pt x="60" y="183"/>
                  </a:lnTo>
                  <a:lnTo>
                    <a:pt x="58" y="211"/>
                  </a:lnTo>
                  <a:lnTo>
                    <a:pt x="56" y="238"/>
                  </a:lnTo>
                  <a:lnTo>
                    <a:pt x="42" y="259"/>
                  </a:lnTo>
                  <a:lnTo>
                    <a:pt x="28" y="282"/>
                  </a:lnTo>
                  <a:lnTo>
                    <a:pt x="13" y="303"/>
                  </a:lnTo>
                  <a:lnTo>
                    <a:pt x="0" y="325"/>
                  </a:lnTo>
                  <a:lnTo>
                    <a:pt x="0" y="354"/>
                  </a:lnTo>
                  <a:lnTo>
                    <a:pt x="15" y="377"/>
                  </a:lnTo>
                  <a:lnTo>
                    <a:pt x="26" y="377"/>
                  </a:lnTo>
                  <a:lnTo>
                    <a:pt x="42" y="413"/>
                  </a:lnTo>
                  <a:lnTo>
                    <a:pt x="45" y="452"/>
                  </a:lnTo>
                  <a:lnTo>
                    <a:pt x="66" y="489"/>
                  </a:lnTo>
                  <a:lnTo>
                    <a:pt x="31" y="489"/>
                  </a:lnTo>
                  <a:lnTo>
                    <a:pt x="15" y="497"/>
                  </a:lnTo>
                  <a:lnTo>
                    <a:pt x="42" y="530"/>
                  </a:lnTo>
                  <a:lnTo>
                    <a:pt x="61" y="577"/>
                  </a:lnTo>
                  <a:lnTo>
                    <a:pt x="90" y="567"/>
                  </a:lnTo>
                  <a:lnTo>
                    <a:pt x="97" y="572"/>
                  </a:lnTo>
                  <a:lnTo>
                    <a:pt x="114" y="569"/>
                  </a:lnTo>
                  <a:lnTo>
                    <a:pt x="158" y="559"/>
                  </a:lnTo>
                  <a:lnTo>
                    <a:pt x="172" y="541"/>
                  </a:lnTo>
                  <a:lnTo>
                    <a:pt x="167" y="530"/>
                  </a:lnTo>
                  <a:lnTo>
                    <a:pt x="212" y="520"/>
                  </a:lnTo>
                  <a:lnTo>
                    <a:pt x="236" y="491"/>
                  </a:lnTo>
                  <a:lnTo>
                    <a:pt x="261" y="462"/>
                  </a:lnTo>
                  <a:lnTo>
                    <a:pt x="291" y="455"/>
                  </a:lnTo>
                  <a:lnTo>
                    <a:pt x="288" y="435"/>
                  </a:lnTo>
                  <a:lnTo>
                    <a:pt x="281" y="416"/>
                  </a:lnTo>
                  <a:lnTo>
                    <a:pt x="269" y="388"/>
                  </a:lnTo>
                  <a:lnTo>
                    <a:pt x="257" y="387"/>
                  </a:lnTo>
                  <a:lnTo>
                    <a:pt x="269" y="359"/>
                  </a:lnTo>
                  <a:lnTo>
                    <a:pt x="272" y="343"/>
                  </a:lnTo>
                  <a:lnTo>
                    <a:pt x="275" y="333"/>
                  </a:lnTo>
                  <a:lnTo>
                    <a:pt x="275" y="320"/>
                  </a:lnTo>
                  <a:lnTo>
                    <a:pt x="291" y="292"/>
                  </a:lnTo>
                  <a:lnTo>
                    <a:pt x="302" y="282"/>
                  </a:lnTo>
                  <a:lnTo>
                    <a:pt x="322" y="282"/>
                  </a:lnTo>
                  <a:lnTo>
                    <a:pt x="322" y="248"/>
                  </a:lnTo>
                  <a:lnTo>
                    <a:pt x="320" y="214"/>
                  </a:lnTo>
                  <a:lnTo>
                    <a:pt x="318" y="180"/>
                  </a:lnTo>
                  <a:lnTo>
                    <a:pt x="318" y="14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2" name="Freeform 64"/>
            <p:cNvSpPr>
              <a:spLocks/>
            </p:cNvSpPr>
            <p:nvPr/>
          </p:nvSpPr>
          <p:spPr bwMode="gray">
            <a:xfrm>
              <a:off x="3759" y="2233"/>
              <a:ext cx="20" cy="28"/>
            </a:xfrm>
            <a:custGeom>
              <a:avLst/>
              <a:gdLst>
                <a:gd name="T0" fmla="*/ 0 w 43"/>
                <a:gd name="T1" fmla="*/ 27 h 57"/>
                <a:gd name="T2" fmla="*/ 16 w 43"/>
                <a:gd name="T3" fmla="*/ 28 h 57"/>
                <a:gd name="T4" fmla="*/ 20 w 43"/>
                <a:gd name="T5" fmla="*/ 19 h 57"/>
                <a:gd name="T6" fmla="*/ 14 w 43"/>
                <a:gd name="T7" fmla="*/ 0 h 57"/>
                <a:gd name="T8" fmla="*/ 10 w 43"/>
                <a:gd name="T9" fmla="*/ 1 h 57"/>
                <a:gd name="T10" fmla="*/ 0 w 43"/>
                <a:gd name="T11" fmla="*/ 27 h 57"/>
                <a:gd name="T12" fmla="*/ 0 60000 65536"/>
                <a:gd name="T13" fmla="*/ 0 60000 65536"/>
                <a:gd name="T14" fmla="*/ 0 60000 65536"/>
                <a:gd name="T15" fmla="*/ 0 60000 65536"/>
                <a:gd name="T16" fmla="*/ 0 60000 65536"/>
                <a:gd name="T17" fmla="*/ 0 60000 65536"/>
                <a:gd name="T18" fmla="*/ 0 w 43"/>
                <a:gd name="T19" fmla="*/ 0 h 57"/>
                <a:gd name="T20" fmla="*/ 43 w 43"/>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43" h="57">
                  <a:moveTo>
                    <a:pt x="0" y="55"/>
                  </a:moveTo>
                  <a:lnTo>
                    <a:pt x="35" y="57"/>
                  </a:lnTo>
                  <a:lnTo>
                    <a:pt x="43" y="39"/>
                  </a:lnTo>
                  <a:lnTo>
                    <a:pt x="31" y="0"/>
                  </a:lnTo>
                  <a:lnTo>
                    <a:pt x="21" y="3"/>
                  </a:lnTo>
                  <a:lnTo>
                    <a:pt x="0" y="5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3" name="Freeform 65"/>
            <p:cNvSpPr>
              <a:spLocks/>
            </p:cNvSpPr>
            <p:nvPr/>
          </p:nvSpPr>
          <p:spPr bwMode="gray">
            <a:xfrm>
              <a:off x="3676" y="2131"/>
              <a:ext cx="100" cy="107"/>
            </a:xfrm>
            <a:custGeom>
              <a:avLst/>
              <a:gdLst>
                <a:gd name="T0" fmla="*/ 0 w 209"/>
                <a:gd name="T1" fmla="*/ 82 h 207"/>
                <a:gd name="T2" fmla="*/ 2 w 209"/>
                <a:gd name="T3" fmla="*/ 67 h 207"/>
                <a:gd name="T4" fmla="*/ 4 w 209"/>
                <a:gd name="T5" fmla="*/ 42 h 207"/>
                <a:gd name="T6" fmla="*/ 10 w 209"/>
                <a:gd name="T7" fmla="*/ 19 h 207"/>
                <a:gd name="T8" fmla="*/ 19 w 209"/>
                <a:gd name="T9" fmla="*/ 10 h 207"/>
                <a:gd name="T10" fmla="*/ 28 w 209"/>
                <a:gd name="T11" fmla="*/ 3 h 207"/>
                <a:gd name="T12" fmla="*/ 31 w 209"/>
                <a:gd name="T13" fmla="*/ 0 h 207"/>
                <a:gd name="T14" fmla="*/ 35 w 209"/>
                <a:gd name="T15" fmla="*/ 13 h 207"/>
                <a:gd name="T16" fmla="*/ 40 w 209"/>
                <a:gd name="T17" fmla="*/ 26 h 207"/>
                <a:gd name="T18" fmla="*/ 44 w 209"/>
                <a:gd name="T19" fmla="*/ 40 h 207"/>
                <a:gd name="T20" fmla="*/ 49 w 209"/>
                <a:gd name="T21" fmla="*/ 53 h 207"/>
                <a:gd name="T22" fmla="*/ 50 w 209"/>
                <a:gd name="T23" fmla="*/ 49 h 207"/>
                <a:gd name="T24" fmla="*/ 54 w 209"/>
                <a:gd name="T25" fmla="*/ 52 h 207"/>
                <a:gd name="T26" fmla="*/ 66 w 209"/>
                <a:gd name="T27" fmla="*/ 62 h 207"/>
                <a:gd name="T28" fmla="*/ 83 w 209"/>
                <a:gd name="T29" fmla="*/ 79 h 207"/>
                <a:gd name="T30" fmla="*/ 99 w 209"/>
                <a:gd name="T31" fmla="*/ 97 h 207"/>
                <a:gd name="T32" fmla="*/ 100 w 209"/>
                <a:gd name="T33" fmla="*/ 100 h 207"/>
                <a:gd name="T34" fmla="*/ 99 w 209"/>
                <a:gd name="T35" fmla="*/ 101 h 207"/>
                <a:gd name="T36" fmla="*/ 94 w 209"/>
                <a:gd name="T37" fmla="*/ 103 h 207"/>
                <a:gd name="T38" fmla="*/ 86 w 209"/>
                <a:gd name="T39" fmla="*/ 107 h 207"/>
                <a:gd name="T40" fmla="*/ 85 w 209"/>
                <a:gd name="T41" fmla="*/ 103 h 207"/>
                <a:gd name="T42" fmla="*/ 72 w 209"/>
                <a:gd name="T43" fmla="*/ 98 h 207"/>
                <a:gd name="T44" fmla="*/ 63 w 209"/>
                <a:gd name="T45" fmla="*/ 86 h 207"/>
                <a:gd name="T46" fmla="*/ 57 w 209"/>
                <a:gd name="T47" fmla="*/ 80 h 207"/>
                <a:gd name="T48" fmla="*/ 48 w 209"/>
                <a:gd name="T49" fmla="*/ 75 h 207"/>
                <a:gd name="T50" fmla="*/ 40 w 209"/>
                <a:gd name="T51" fmla="*/ 72 h 207"/>
                <a:gd name="T52" fmla="*/ 31 w 209"/>
                <a:gd name="T53" fmla="*/ 74 h 207"/>
                <a:gd name="T54" fmla="*/ 23 w 209"/>
                <a:gd name="T55" fmla="*/ 65 h 207"/>
                <a:gd name="T56" fmla="*/ 22 w 209"/>
                <a:gd name="T57" fmla="*/ 81 h 207"/>
                <a:gd name="T58" fmla="*/ 14 w 209"/>
                <a:gd name="T59" fmla="*/ 74 h 207"/>
                <a:gd name="T60" fmla="*/ 8 w 209"/>
                <a:gd name="T61" fmla="*/ 83 h 207"/>
                <a:gd name="T62" fmla="*/ 0 w 209"/>
                <a:gd name="T63" fmla="*/ 82 h 2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9"/>
                <a:gd name="T97" fmla="*/ 0 h 207"/>
                <a:gd name="T98" fmla="*/ 209 w 209"/>
                <a:gd name="T99" fmla="*/ 207 h 2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9" h="207">
                  <a:moveTo>
                    <a:pt x="0" y="158"/>
                  </a:moveTo>
                  <a:lnTo>
                    <a:pt x="5" y="130"/>
                  </a:lnTo>
                  <a:lnTo>
                    <a:pt x="8" y="82"/>
                  </a:lnTo>
                  <a:lnTo>
                    <a:pt x="21" y="36"/>
                  </a:lnTo>
                  <a:lnTo>
                    <a:pt x="40" y="20"/>
                  </a:lnTo>
                  <a:lnTo>
                    <a:pt x="59" y="5"/>
                  </a:lnTo>
                  <a:lnTo>
                    <a:pt x="64" y="0"/>
                  </a:lnTo>
                  <a:lnTo>
                    <a:pt x="74" y="26"/>
                  </a:lnTo>
                  <a:lnTo>
                    <a:pt x="83" y="51"/>
                  </a:lnTo>
                  <a:lnTo>
                    <a:pt x="93" y="77"/>
                  </a:lnTo>
                  <a:lnTo>
                    <a:pt x="103" y="103"/>
                  </a:lnTo>
                  <a:lnTo>
                    <a:pt x="104" y="95"/>
                  </a:lnTo>
                  <a:lnTo>
                    <a:pt x="112" y="100"/>
                  </a:lnTo>
                  <a:lnTo>
                    <a:pt x="138" y="119"/>
                  </a:lnTo>
                  <a:lnTo>
                    <a:pt x="173" y="153"/>
                  </a:lnTo>
                  <a:lnTo>
                    <a:pt x="207" y="188"/>
                  </a:lnTo>
                  <a:lnTo>
                    <a:pt x="209" y="194"/>
                  </a:lnTo>
                  <a:lnTo>
                    <a:pt x="206" y="196"/>
                  </a:lnTo>
                  <a:lnTo>
                    <a:pt x="196" y="199"/>
                  </a:lnTo>
                  <a:lnTo>
                    <a:pt x="180" y="207"/>
                  </a:lnTo>
                  <a:lnTo>
                    <a:pt x="177" y="199"/>
                  </a:lnTo>
                  <a:lnTo>
                    <a:pt x="151" y="189"/>
                  </a:lnTo>
                  <a:lnTo>
                    <a:pt x="132" y="166"/>
                  </a:lnTo>
                  <a:lnTo>
                    <a:pt x="120" y="155"/>
                  </a:lnTo>
                  <a:lnTo>
                    <a:pt x="101" y="145"/>
                  </a:lnTo>
                  <a:lnTo>
                    <a:pt x="83" y="140"/>
                  </a:lnTo>
                  <a:lnTo>
                    <a:pt x="64" y="144"/>
                  </a:lnTo>
                  <a:lnTo>
                    <a:pt x="48" y="126"/>
                  </a:lnTo>
                  <a:lnTo>
                    <a:pt x="45" y="157"/>
                  </a:lnTo>
                  <a:lnTo>
                    <a:pt x="30" y="144"/>
                  </a:lnTo>
                  <a:lnTo>
                    <a:pt x="16" y="161"/>
                  </a:lnTo>
                  <a:lnTo>
                    <a:pt x="0" y="15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4" name="Freeform 66"/>
            <p:cNvSpPr>
              <a:spLocks/>
            </p:cNvSpPr>
            <p:nvPr/>
          </p:nvSpPr>
          <p:spPr bwMode="gray">
            <a:xfrm>
              <a:off x="3628" y="2197"/>
              <a:ext cx="224" cy="203"/>
            </a:xfrm>
            <a:custGeom>
              <a:avLst/>
              <a:gdLst>
                <a:gd name="T0" fmla="*/ 76 w 469"/>
                <a:gd name="T1" fmla="*/ 199 h 397"/>
                <a:gd name="T2" fmla="*/ 57 w 469"/>
                <a:gd name="T3" fmla="*/ 186 h 397"/>
                <a:gd name="T4" fmla="*/ 44 w 469"/>
                <a:gd name="T5" fmla="*/ 183 h 397"/>
                <a:gd name="T6" fmla="*/ 41 w 469"/>
                <a:gd name="T7" fmla="*/ 169 h 397"/>
                <a:gd name="T8" fmla="*/ 32 w 469"/>
                <a:gd name="T9" fmla="*/ 164 h 397"/>
                <a:gd name="T10" fmla="*/ 26 w 469"/>
                <a:gd name="T11" fmla="*/ 151 h 397"/>
                <a:gd name="T12" fmla="*/ 21 w 469"/>
                <a:gd name="T13" fmla="*/ 139 h 397"/>
                <a:gd name="T14" fmla="*/ 6 w 469"/>
                <a:gd name="T15" fmla="*/ 125 h 397"/>
                <a:gd name="T16" fmla="*/ 0 w 469"/>
                <a:gd name="T17" fmla="*/ 121 h 397"/>
                <a:gd name="T18" fmla="*/ 6 w 469"/>
                <a:gd name="T19" fmla="*/ 112 h 397"/>
                <a:gd name="T20" fmla="*/ 16 w 469"/>
                <a:gd name="T21" fmla="*/ 110 h 397"/>
                <a:gd name="T22" fmla="*/ 18 w 469"/>
                <a:gd name="T23" fmla="*/ 89 h 397"/>
                <a:gd name="T24" fmla="*/ 20 w 469"/>
                <a:gd name="T25" fmla="*/ 69 h 397"/>
                <a:gd name="T26" fmla="*/ 28 w 469"/>
                <a:gd name="T27" fmla="*/ 67 h 397"/>
                <a:gd name="T28" fmla="*/ 32 w 469"/>
                <a:gd name="T29" fmla="*/ 47 h 397"/>
                <a:gd name="T30" fmla="*/ 47 w 469"/>
                <a:gd name="T31" fmla="*/ 16 h 397"/>
                <a:gd name="T32" fmla="*/ 54 w 469"/>
                <a:gd name="T33" fmla="*/ 18 h 397"/>
                <a:gd name="T34" fmla="*/ 61 w 469"/>
                <a:gd name="T35" fmla="*/ 9 h 397"/>
                <a:gd name="T36" fmla="*/ 68 w 469"/>
                <a:gd name="T37" fmla="*/ 16 h 397"/>
                <a:gd name="T38" fmla="*/ 70 w 469"/>
                <a:gd name="T39" fmla="*/ 0 h 397"/>
                <a:gd name="T40" fmla="*/ 77 w 469"/>
                <a:gd name="T41" fmla="*/ 9 h 397"/>
                <a:gd name="T42" fmla="*/ 86 w 469"/>
                <a:gd name="T43" fmla="*/ 7 h 397"/>
                <a:gd name="T44" fmla="*/ 95 w 469"/>
                <a:gd name="T45" fmla="*/ 10 h 397"/>
                <a:gd name="T46" fmla="*/ 104 w 469"/>
                <a:gd name="T47" fmla="*/ 15 h 397"/>
                <a:gd name="T48" fmla="*/ 110 w 469"/>
                <a:gd name="T49" fmla="*/ 20 h 397"/>
                <a:gd name="T50" fmla="*/ 119 w 469"/>
                <a:gd name="T51" fmla="*/ 32 h 397"/>
                <a:gd name="T52" fmla="*/ 131 w 469"/>
                <a:gd name="T53" fmla="*/ 37 h 397"/>
                <a:gd name="T54" fmla="*/ 133 w 469"/>
                <a:gd name="T55" fmla="*/ 41 h 397"/>
                <a:gd name="T56" fmla="*/ 140 w 469"/>
                <a:gd name="T57" fmla="*/ 37 h 397"/>
                <a:gd name="T58" fmla="*/ 130 w 469"/>
                <a:gd name="T59" fmla="*/ 64 h 397"/>
                <a:gd name="T60" fmla="*/ 147 w 469"/>
                <a:gd name="T61" fmla="*/ 65 h 397"/>
                <a:gd name="T62" fmla="*/ 145 w 469"/>
                <a:gd name="T63" fmla="*/ 75 h 397"/>
                <a:gd name="T64" fmla="*/ 155 w 469"/>
                <a:gd name="T65" fmla="*/ 88 h 397"/>
                <a:gd name="T66" fmla="*/ 164 w 469"/>
                <a:gd name="T67" fmla="*/ 101 h 397"/>
                <a:gd name="T68" fmla="*/ 176 w 469"/>
                <a:gd name="T69" fmla="*/ 106 h 397"/>
                <a:gd name="T70" fmla="*/ 187 w 469"/>
                <a:gd name="T71" fmla="*/ 110 h 397"/>
                <a:gd name="T72" fmla="*/ 198 w 469"/>
                <a:gd name="T73" fmla="*/ 116 h 397"/>
                <a:gd name="T74" fmla="*/ 210 w 469"/>
                <a:gd name="T75" fmla="*/ 121 h 397"/>
                <a:gd name="T76" fmla="*/ 224 w 469"/>
                <a:gd name="T77" fmla="*/ 121 h 397"/>
                <a:gd name="T78" fmla="*/ 213 w 469"/>
                <a:gd name="T79" fmla="*/ 135 h 397"/>
                <a:gd name="T80" fmla="*/ 203 w 469"/>
                <a:gd name="T81" fmla="*/ 149 h 397"/>
                <a:gd name="T82" fmla="*/ 191 w 469"/>
                <a:gd name="T83" fmla="*/ 163 h 397"/>
                <a:gd name="T84" fmla="*/ 181 w 469"/>
                <a:gd name="T85" fmla="*/ 177 h 397"/>
                <a:gd name="T86" fmla="*/ 168 w 469"/>
                <a:gd name="T87" fmla="*/ 179 h 397"/>
                <a:gd name="T88" fmla="*/ 157 w 469"/>
                <a:gd name="T89" fmla="*/ 180 h 397"/>
                <a:gd name="T90" fmla="*/ 142 w 469"/>
                <a:gd name="T91" fmla="*/ 191 h 397"/>
                <a:gd name="T92" fmla="*/ 134 w 469"/>
                <a:gd name="T93" fmla="*/ 195 h 397"/>
                <a:gd name="T94" fmla="*/ 120 w 469"/>
                <a:gd name="T95" fmla="*/ 192 h 397"/>
                <a:gd name="T96" fmla="*/ 104 w 469"/>
                <a:gd name="T97" fmla="*/ 196 h 397"/>
                <a:gd name="T98" fmla="*/ 96 w 469"/>
                <a:gd name="T99" fmla="*/ 203 h 397"/>
                <a:gd name="T100" fmla="*/ 76 w 469"/>
                <a:gd name="T101" fmla="*/ 199 h 3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9"/>
                <a:gd name="T154" fmla="*/ 0 h 397"/>
                <a:gd name="T155" fmla="*/ 469 w 469"/>
                <a:gd name="T156" fmla="*/ 397 h 3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9" h="397">
                  <a:moveTo>
                    <a:pt x="159" y="389"/>
                  </a:moveTo>
                  <a:lnTo>
                    <a:pt x="120" y="363"/>
                  </a:lnTo>
                  <a:lnTo>
                    <a:pt x="93" y="358"/>
                  </a:lnTo>
                  <a:lnTo>
                    <a:pt x="85" y="330"/>
                  </a:lnTo>
                  <a:lnTo>
                    <a:pt x="67" y="321"/>
                  </a:lnTo>
                  <a:lnTo>
                    <a:pt x="55" y="296"/>
                  </a:lnTo>
                  <a:lnTo>
                    <a:pt x="43" y="272"/>
                  </a:lnTo>
                  <a:lnTo>
                    <a:pt x="13" y="244"/>
                  </a:lnTo>
                  <a:lnTo>
                    <a:pt x="0" y="236"/>
                  </a:lnTo>
                  <a:lnTo>
                    <a:pt x="13" y="220"/>
                  </a:lnTo>
                  <a:lnTo>
                    <a:pt x="34" y="215"/>
                  </a:lnTo>
                  <a:lnTo>
                    <a:pt x="38" y="174"/>
                  </a:lnTo>
                  <a:lnTo>
                    <a:pt x="42" y="135"/>
                  </a:lnTo>
                  <a:lnTo>
                    <a:pt x="59" y="132"/>
                  </a:lnTo>
                  <a:lnTo>
                    <a:pt x="67" y="91"/>
                  </a:lnTo>
                  <a:lnTo>
                    <a:pt x="98" y="32"/>
                  </a:lnTo>
                  <a:lnTo>
                    <a:pt x="114" y="35"/>
                  </a:lnTo>
                  <a:lnTo>
                    <a:pt x="128" y="18"/>
                  </a:lnTo>
                  <a:lnTo>
                    <a:pt x="143" y="31"/>
                  </a:lnTo>
                  <a:lnTo>
                    <a:pt x="146" y="0"/>
                  </a:lnTo>
                  <a:lnTo>
                    <a:pt x="162" y="18"/>
                  </a:lnTo>
                  <a:lnTo>
                    <a:pt x="181" y="14"/>
                  </a:lnTo>
                  <a:lnTo>
                    <a:pt x="199" y="19"/>
                  </a:lnTo>
                  <a:lnTo>
                    <a:pt x="218" y="29"/>
                  </a:lnTo>
                  <a:lnTo>
                    <a:pt x="230" y="40"/>
                  </a:lnTo>
                  <a:lnTo>
                    <a:pt x="249" y="63"/>
                  </a:lnTo>
                  <a:lnTo>
                    <a:pt x="275" y="73"/>
                  </a:lnTo>
                  <a:lnTo>
                    <a:pt x="278" y="81"/>
                  </a:lnTo>
                  <a:lnTo>
                    <a:pt x="294" y="73"/>
                  </a:lnTo>
                  <a:lnTo>
                    <a:pt x="273" y="125"/>
                  </a:lnTo>
                  <a:lnTo>
                    <a:pt x="308" y="127"/>
                  </a:lnTo>
                  <a:lnTo>
                    <a:pt x="304" y="146"/>
                  </a:lnTo>
                  <a:lnTo>
                    <a:pt x="325" y="172"/>
                  </a:lnTo>
                  <a:lnTo>
                    <a:pt x="344" y="198"/>
                  </a:lnTo>
                  <a:lnTo>
                    <a:pt x="368" y="208"/>
                  </a:lnTo>
                  <a:lnTo>
                    <a:pt x="392" y="216"/>
                  </a:lnTo>
                  <a:lnTo>
                    <a:pt x="415" y="226"/>
                  </a:lnTo>
                  <a:lnTo>
                    <a:pt x="439" y="236"/>
                  </a:lnTo>
                  <a:lnTo>
                    <a:pt x="469" y="236"/>
                  </a:lnTo>
                  <a:lnTo>
                    <a:pt x="447" y="264"/>
                  </a:lnTo>
                  <a:lnTo>
                    <a:pt x="424" y="291"/>
                  </a:lnTo>
                  <a:lnTo>
                    <a:pt x="400" y="319"/>
                  </a:lnTo>
                  <a:lnTo>
                    <a:pt x="378" y="347"/>
                  </a:lnTo>
                  <a:lnTo>
                    <a:pt x="352" y="350"/>
                  </a:lnTo>
                  <a:lnTo>
                    <a:pt x="328" y="352"/>
                  </a:lnTo>
                  <a:lnTo>
                    <a:pt x="297" y="373"/>
                  </a:lnTo>
                  <a:lnTo>
                    <a:pt x="281" y="381"/>
                  </a:lnTo>
                  <a:lnTo>
                    <a:pt x="251" y="375"/>
                  </a:lnTo>
                  <a:lnTo>
                    <a:pt x="218" y="384"/>
                  </a:lnTo>
                  <a:lnTo>
                    <a:pt x="202" y="397"/>
                  </a:lnTo>
                  <a:lnTo>
                    <a:pt x="159" y="38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5" name="Freeform 67"/>
            <p:cNvSpPr>
              <a:spLocks/>
            </p:cNvSpPr>
            <p:nvPr/>
          </p:nvSpPr>
          <p:spPr bwMode="gray">
            <a:xfrm>
              <a:off x="3749" y="2243"/>
              <a:ext cx="151" cy="252"/>
            </a:xfrm>
            <a:custGeom>
              <a:avLst/>
              <a:gdLst>
                <a:gd name="T0" fmla="*/ 146 w 315"/>
                <a:gd name="T1" fmla="*/ 34 h 492"/>
                <a:gd name="T2" fmla="*/ 141 w 315"/>
                <a:gd name="T3" fmla="*/ 55 h 492"/>
                <a:gd name="T4" fmla="*/ 132 w 315"/>
                <a:gd name="T5" fmla="*/ 76 h 492"/>
                <a:gd name="T6" fmla="*/ 122 w 315"/>
                <a:gd name="T7" fmla="*/ 99 h 492"/>
                <a:gd name="T8" fmla="*/ 111 w 315"/>
                <a:gd name="T9" fmla="*/ 121 h 492"/>
                <a:gd name="T10" fmla="*/ 101 w 315"/>
                <a:gd name="T11" fmla="*/ 143 h 492"/>
                <a:gd name="T12" fmla="*/ 92 w 315"/>
                <a:gd name="T13" fmla="*/ 153 h 492"/>
                <a:gd name="T14" fmla="*/ 82 w 315"/>
                <a:gd name="T15" fmla="*/ 164 h 492"/>
                <a:gd name="T16" fmla="*/ 74 w 315"/>
                <a:gd name="T17" fmla="*/ 174 h 492"/>
                <a:gd name="T18" fmla="*/ 65 w 315"/>
                <a:gd name="T19" fmla="*/ 184 h 492"/>
                <a:gd name="T20" fmla="*/ 54 w 315"/>
                <a:gd name="T21" fmla="*/ 195 h 492"/>
                <a:gd name="T22" fmla="*/ 44 w 315"/>
                <a:gd name="T23" fmla="*/ 207 h 492"/>
                <a:gd name="T24" fmla="*/ 33 w 315"/>
                <a:gd name="T25" fmla="*/ 218 h 492"/>
                <a:gd name="T26" fmla="*/ 22 w 315"/>
                <a:gd name="T27" fmla="*/ 229 h 492"/>
                <a:gd name="T28" fmla="*/ 15 w 315"/>
                <a:gd name="T29" fmla="*/ 240 h 492"/>
                <a:gd name="T30" fmla="*/ 8 w 315"/>
                <a:gd name="T31" fmla="*/ 252 h 492"/>
                <a:gd name="T32" fmla="*/ 0 w 315"/>
                <a:gd name="T33" fmla="*/ 237 h 492"/>
                <a:gd name="T34" fmla="*/ 0 w 315"/>
                <a:gd name="T35" fmla="*/ 220 h 492"/>
                <a:gd name="T36" fmla="*/ 0 w 315"/>
                <a:gd name="T37" fmla="*/ 203 h 492"/>
                <a:gd name="T38" fmla="*/ 0 w 315"/>
                <a:gd name="T39" fmla="*/ 186 h 492"/>
                <a:gd name="T40" fmla="*/ 0 w 315"/>
                <a:gd name="T41" fmla="*/ 169 h 492"/>
                <a:gd name="T42" fmla="*/ 7 w 315"/>
                <a:gd name="T43" fmla="*/ 158 h 492"/>
                <a:gd name="T44" fmla="*/ 13 w 315"/>
                <a:gd name="T45" fmla="*/ 148 h 492"/>
                <a:gd name="T46" fmla="*/ 21 w 315"/>
                <a:gd name="T47" fmla="*/ 143 h 492"/>
                <a:gd name="T48" fmla="*/ 35 w 315"/>
                <a:gd name="T49" fmla="*/ 133 h 492"/>
                <a:gd name="T50" fmla="*/ 47 w 315"/>
                <a:gd name="T51" fmla="*/ 132 h 492"/>
                <a:gd name="T52" fmla="*/ 59 w 315"/>
                <a:gd name="T53" fmla="*/ 130 h 492"/>
                <a:gd name="T54" fmla="*/ 70 w 315"/>
                <a:gd name="T55" fmla="*/ 116 h 492"/>
                <a:gd name="T56" fmla="*/ 81 w 315"/>
                <a:gd name="T57" fmla="*/ 101 h 492"/>
                <a:gd name="T58" fmla="*/ 93 w 315"/>
                <a:gd name="T59" fmla="*/ 88 h 492"/>
                <a:gd name="T60" fmla="*/ 103 w 315"/>
                <a:gd name="T61" fmla="*/ 73 h 492"/>
                <a:gd name="T62" fmla="*/ 89 w 315"/>
                <a:gd name="T63" fmla="*/ 73 h 492"/>
                <a:gd name="T64" fmla="*/ 77 w 315"/>
                <a:gd name="T65" fmla="*/ 68 h 492"/>
                <a:gd name="T66" fmla="*/ 66 w 315"/>
                <a:gd name="T67" fmla="*/ 63 h 492"/>
                <a:gd name="T68" fmla="*/ 55 w 315"/>
                <a:gd name="T69" fmla="*/ 59 h 492"/>
                <a:gd name="T70" fmla="*/ 43 w 315"/>
                <a:gd name="T71" fmla="*/ 54 h 492"/>
                <a:gd name="T72" fmla="*/ 34 w 315"/>
                <a:gd name="T73" fmla="*/ 40 h 492"/>
                <a:gd name="T74" fmla="*/ 24 w 315"/>
                <a:gd name="T75" fmla="*/ 27 h 492"/>
                <a:gd name="T76" fmla="*/ 26 w 315"/>
                <a:gd name="T77" fmla="*/ 17 h 492"/>
                <a:gd name="T78" fmla="*/ 30 w 315"/>
                <a:gd name="T79" fmla="*/ 8 h 492"/>
                <a:gd name="T80" fmla="*/ 39 w 315"/>
                <a:gd name="T81" fmla="*/ 18 h 492"/>
                <a:gd name="T82" fmla="*/ 49 w 315"/>
                <a:gd name="T83" fmla="*/ 28 h 492"/>
                <a:gd name="T84" fmla="*/ 68 w 315"/>
                <a:gd name="T85" fmla="*/ 20 h 492"/>
                <a:gd name="T86" fmla="*/ 81 w 315"/>
                <a:gd name="T87" fmla="*/ 23 h 492"/>
                <a:gd name="T88" fmla="*/ 96 w 315"/>
                <a:gd name="T89" fmla="*/ 15 h 492"/>
                <a:gd name="T90" fmla="*/ 117 w 315"/>
                <a:gd name="T91" fmla="*/ 10 h 492"/>
                <a:gd name="T92" fmla="*/ 138 w 315"/>
                <a:gd name="T93" fmla="*/ 5 h 492"/>
                <a:gd name="T94" fmla="*/ 146 w 315"/>
                <a:gd name="T95" fmla="*/ 0 h 492"/>
                <a:gd name="T96" fmla="*/ 150 w 315"/>
                <a:gd name="T97" fmla="*/ 5 h 492"/>
                <a:gd name="T98" fmla="*/ 149 w 315"/>
                <a:gd name="T99" fmla="*/ 28 h 492"/>
                <a:gd name="T100" fmla="*/ 151 w 315"/>
                <a:gd name="T101" fmla="*/ 28 h 492"/>
                <a:gd name="T102" fmla="*/ 146 w 315"/>
                <a:gd name="T103" fmla="*/ 34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5"/>
                <a:gd name="T157" fmla="*/ 0 h 492"/>
                <a:gd name="T158" fmla="*/ 315 w 315"/>
                <a:gd name="T159" fmla="*/ 492 h 4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5" h="492">
                  <a:moveTo>
                    <a:pt x="305" y="66"/>
                  </a:moveTo>
                  <a:lnTo>
                    <a:pt x="295" y="107"/>
                  </a:lnTo>
                  <a:lnTo>
                    <a:pt x="275" y="149"/>
                  </a:lnTo>
                  <a:lnTo>
                    <a:pt x="254" y="193"/>
                  </a:lnTo>
                  <a:lnTo>
                    <a:pt x="231" y="237"/>
                  </a:lnTo>
                  <a:lnTo>
                    <a:pt x="210" y="280"/>
                  </a:lnTo>
                  <a:lnTo>
                    <a:pt x="191" y="299"/>
                  </a:lnTo>
                  <a:lnTo>
                    <a:pt x="172" y="321"/>
                  </a:lnTo>
                  <a:lnTo>
                    <a:pt x="154" y="340"/>
                  </a:lnTo>
                  <a:lnTo>
                    <a:pt x="135" y="360"/>
                  </a:lnTo>
                  <a:lnTo>
                    <a:pt x="112" y="381"/>
                  </a:lnTo>
                  <a:lnTo>
                    <a:pt x="91" y="404"/>
                  </a:lnTo>
                  <a:lnTo>
                    <a:pt x="69" y="425"/>
                  </a:lnTo>
                  <a:lnTo>
                    <a:pt x="46" y="448"/>
                  </a:lnTo>
                  <a:lnTo>
                    <a:pt x="32" y="469"/>
                  </a:lnTo>
                  <a:lnTo>
                    <a:pt x="17" y="492"/>
                  </a:lnTo>
                  <a:lnTo>
                    <a:pt x="0" y="462"/>
                  </a:lnTo>
                  <a:lnTo>
                    <a:pt x="1" y="430"/>
                  </a:lnTo>
                  <a:lnTo>
                    <a:pt x="0" y="396"/>
                  </a:lnTo>
                  <a:lnTo>
                    <a:pt x="0" y="363"/>
                  </a:lnTo>
                  <a:lnTo>
                    <a:pt x="0" y="329"/>
                  </a:lnTo>
                  <a:lnTo>
                    <a:pt x="14" y="309"/>
                  </a:lnTo>
                  <a:lnTo>
                    <a:pt x="27" y="288"/>
                  </a:lnTo>
                  <a:lnTo>
                    <a:pt x="43" y="280"/>
                  </a:lnTo>
                  <a:lnTo>
                    <a:pt x="74" y="259"/>
                  </a:lnTo>
                  <a:lnTo>
                    <a:pt x="98" y="257"/>
                  </a:lnTo>
                  <a:lnTo>
                    <a:pt x="124" y="254"/>
                  </a:lnTo>
                  <a:lnTo>
                    <a:pt x="146" y="226"/>
                  </a:lnTo>
                  <a:lnTo>
                    <a:pt x="170" y="198"/>
                  </a:lnTo>
                  <a:lnTo>
                    <a:pt x="193" y="171"/>
                  </a:lnTo>
                  <a:lnTo>
                    <a:pt x="215" y="143"/>
                  </a:lnTo>
                  <a:lnTo>
                    <a:pt x="185" y="143"/>
                  </a:lnTo>
                  <a:lnTo>
                    <a:pt x="161" y="133"/>
                  </a:lnTo>
                  <a:lnTo>
                    <a:pt x="138" y="123"/>
                  </a:lnTo>
                  <a:lnTo>
                    <a:pt x="114" y="115"/>
                  </a:lnTo>
                  <a:lnTo>
                    <a:pt x="90" y="105"/>
                  </a:lnTo>
                  <a:lnTo>
                    <a:pt x="71" y="79"/>
                  </a:lnTo>
                  <a:lnTo>
                    <a:pt x="50" y="53"/>
                  </a:lnTo>
                  <a:lnTo>
                    <a:pt x="54" y="34"/>
                  </a:lnTo>
                  <a:lnTo>
                    <a:pt x="62" y="16"/>
                  </a:lnTo>
                  <a:lnTo>
                    <a:pt x="82" y="35"/>
                  </a:lnTo>
                  <a:lnTo>
                    <a:pt x="103" y="55"/>
                  </a:lnTo>
                  <a:lnTo>
                    <a:pt x="141" y="39"/>
                  </a:lnTo>
                  <a:lnTo>
                    <a:pt x="170" y="44"/>
                  </a:lnTo>
                  <a:lnTo>
                    <a:pt x="201" y="29"/>
                  </a:lnTo>
                  <a:lnTo>
                    <a:pt x="244" y="19"/>
                  </a:lnTo>
                  <a:lnTo>
                    <a:pt x="287" y="9"/>
                  </a:lnTo>
                  <a:lnTo>
                    <a:pt x="304" y="0"/>
                  </a:lnTo>
                  <a:lnTo>
                    <a:pt x="313" y="9"/>
                  </a:lnTo>
                  <a:lnTo>
                    <a:pt x="310" y="55"/>
                  </a:lnTo>
                  <a:lnTo>
                    <a:pt x="315" y="55"/>
                  </a:lnTo>
                  <a:lnTo>
                    <a:pt x="305" y="6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6" name="Freeform 68"/>
            <p:cNvSpPr>
              <a:spLocks/>
            </p:cNvSpPr>
            <p:nvPr/>
          </p:nvSpPr>
          <p:spPr bwMode="gray">
            <a:xfrm>
              <a:off x="3461" y="2037"/>
              <a:ext cx="243" cy="363"/>
            </a:xfrm>
            <a:custGeom>
              <a:avLst/>
              <a:gdLst>
                <a:gd name="T0" fmla="*/ 29 w 511"/>
                <a:gd name="T1" fmla="*/ 58 h 711"/>
                <a:gd name="T2" fmla="*/ 43 w 511"/>
                <a:gd name="T3" fmla="*/ 39 h 711"/>
                <a:gd name="T4" fmla="*/ 54 w 511"/>
                <a:gd name="T5" fmla="*/ 21 h 711"/>
                <a:gd name="T6" fmla="*/ 77 w 511"/>
                <a:gd name="T7" fmla="*/ 21 h 711"/>
                <a:gd name="T8" fmla="*/ 99 w 511"/>
                <a:gd name="T9" fmla="*/ 21 h 711"/>
                <a:gd name="T10" fmla="*/ 122 w 511"/>
                <a:gd name="T11" fmla="*/ 21 h 711"/>
                <a:gd name="T12" fmla="*/ 136 w 511"/>
                <a:gd name="T13" fmla="*/ 17 h 711"/>
                <a:gd name="T14" fmla="*/ 155 w 511"/>
                <a:gd name="T15" fmla="*/ 23 h 711"/>
                <a:gd name="T16" fmla="*/ 176 w 511"/>
                <a:gd name="T17" fmla="*/ 18 h 711"/>
                <a:gd name="T18" fmla="*/ 187 w 511"/>
                <a:gd name="T19" fmla="*/ 5 h 711"/>
                <a:gd name="T20" fmla="*/ 196 w 511"/>
                <a:gd name="T21" fmla="*/ 0 h 711"/>
                <a:gd name="T22" fmla="*/ 216 w 511"/>
                <a:gd name="T23" fmla="*/ 23 h 711"/>
                <a:gd name="T24" fmla="*/ 225 w 511"/>
                <a:gd name="T25" fmla="*/ 59 h 711"/>
                <a:gd name="T26" fmla="*/ 243 w 511"/>
                <a:gd name="T27" fmla="*/ 98 h 711"/>
                <a:gd name="T28" fmla="*/ 225 w 511"/>
                <a:gd name="T29" fmla="*/ 113 h 711"/>
                <a:gd name="T30" fmla="*/ 217 w 511"/>
                <a:gd name="T31" fmla="*/ 161 h 711"/>
                <a:gd name="T32" fmla="*/ 200 w 511"/>
                <a:gd name="T33" fmla="*/ 206 h 711"/>
                <a:gd name="T34" fmla="*/ 188 w 511"/>
                <a:gd name="T35" fmla="*/ 228 h 711"/>
                <a:gd name="T36" fmla="*/ 185 w 511"/>
                <a:gd name="T37" fmla="*/ 269 h 711"/>
                <a:gd name="T38" fmla="*/ 168 w 511"/>
                <a:gd name="T39" fmla="*/ 280 h 711"/>
                <a:gd name="T40" fmla="*/ 189 w 511"/>
                <a:gd name="T41" fmla="*/ 298 h 711"/>
                <a:gd name="T42" fmla="*/ 200 w 511"/>
                <a:gd name="T43" fmla="*/ 323 h 711"/>
                <a:gd name="T44" fmla="*/ 213 w 511"/>
                <a:gd name="T45" fmla="*/ 342 h 711"/>
                <a:gd name="T46" fmla="*/ 190 w 511"/>
                <a:gd name="T47" fmla="*/ 342 h 711"/>
                <a:gd name="T48" fmla="*/ 177 w 511"/>
                <a:gd name="T49" fmla="*/ 358 h 711"/>
                <a:gd name="T50" fmla="*/ 154 w 511"/>
                <a:gd name="T51" fmla="*/ 360 h 711"/>
                <a:gd name="T52" fmla="*/ 138 w 511"/>
                <a:gd name="T53" fmla="*/ 359 h 711"/>
                <a:gd name="T54" fmla="*/ 127 w 511"/>
                <a:gd name="T55" fmla="*/ 352 h 711"/>
                <a:gd name="T56" fmla="*/ 110 w 511"/>
                <a:gd name="T57" fmla="*/ 346 h 711"/>
                <a:gd name="T58" fmla="*/ 89 w 511"/>
                <a:gd name="T59" fmla="*/ 339 h 711"/>
                <a:gd name="T60" fmla="*/ 84 w 511"/>
                <a:gd name="T61" fmla="*/ 329 h 711"/>
                <a:gd name="T62" fmla="*/ 70 w 511"/>
                <a:gd name="T63" fmla="*/ 306 h 711"/>
                <a:gd name="T64" fmla="*/ 54 w 511"/>
                <a:gd name="T65" fmla="*/ 285 h 711"/>
                <a:gd name="T66" fmla="*/ 37 w 511"/>
                <a:gd name="T67" fmla="*/ 269 h 711"/>
                <a:gd name="T68" fmla="*/ 29 w 511"/>
                <a:gd name="T69" fmla="*/ 249 h 711"/>
                <a:gd name="T70" fmla="*/ 16 w 511"/>
                <a:gd name="T71" fmla="*/ 226 h 711"/>
                <a:gd name="T72" fmla="*/ 11 w 511"/>
                <a:gd name="T73" fmla="*/ 206 h 711"/>
                <a:gd name="T74" fmla="*/ 0 w 511"/>
                <a:gd name="T75" fmla="*/ 191 h 711"/>
                <a:gd name="T76" fmla="*/ 7 w 511"/>
                <a:gd name="T77" fmla="*/ 168 h 711"/>
                <a:gd name="T78" fmla="*/ 9 w 511"/>
                <a:gd name="T79" fmla="*/ 157 h 711"/>
                <a:gd name="T80" fmla="*/ 21 w 511"/>
                <a:gd name="T81" fmla="*/ 137 h 711"/>
                <a:gd name="T82" fmla="*/ 31 w 511"/>
                <a:gd name="T83" fmla="*/ 120 h 711"/>
                <a:gd name="T84" fmla="*/ 29 w 511"/>
                <a:gd name="T85" fmla="*/ 85 h 71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1"/>
                <a:gd name="T130" fmla="*/ 0 h 711"/>
                <a:gd name="T131" fmla="*/ 511 w 511"/>
                <a:gd name="T132" fmla="*/ 711 h 71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1" h="711">
                  <a:moveTo>
                    <a:pt x="61" y="131"/>
                  </a:moveTo>
                  <a:lnTo>
                    <a:pt x="60" y="113"/>
                  </a:lnTo>
                  <a:lnTo>
                    <a:pt x="90" y="113"/>
                  </a:lnTo>
                  <a:lnTo>
                    <a:pt x="90" y="77"/>
                  </a:lnTo>
                  <a:lnTo>
                    <a:pt x="89" y="41"/>
                  </a:lnTo>
                  <a:lnTo>
                    <a:pt x="113" y="41"/>
                  </a:lnTo>
                  <a:lnTo>
                    <a:pt x="137" y="41"/>
                  </a:lnTo>
                  <a:lnTo>
                    <a:pt x="161" y="41"/>
                  </a:lnTo>
                  <a:lnTo>
                    <a:pt x="185" y="41"/>
                  </a:lnTo>
                  <a:lnTo>
                    <a:pt x="209" y="41"/>
                  </a:lnTo>
                  <a:lnTo>
                    <a:pt x="233" y="41"/>
                  </a:lnTo>
                  <a:lnTo>
                    <a:pt x="257" y="41"/>
                  </a:lnTo>
                  <a:lnTo>
                    <a:pt x="282" y="41"/>
                  </a:lnTo>
                  <a:lnTo>
                    <a:pt x="285" y="33"/>
                  </a:lnTo>
                  <a:lnTo>
                    <a:pt x="286" y="41"/>
                  </a:lnTo>
                  <a:lnTo>
                    <a:pt x="325" y="46"/>
                  </a:lnTo>
                  <a:lnTo>
                    <a:pt x="364" y="51"/>
                  </a:lnTo>
                  <a:lnTo>
                    <a:pt x="370" y="35"/>
                  </a:lnTo>
                  <a:lnTo>
                    <a:pt x="388" y="31"/>
                  </a:lnTo>
                  <a:lnTo>
                    <a:pt x="394" y="10"/>
                  </a:lnTo>
                  <a:lnTo>
                    <a:pt x="402" y="13"/>
                  </a:lnTo>
                  <a:lnTo>
                    <a:pt x="413" y="0"/>
                  </a:lnTo>
                  <a:lnTo>
                    <a:pt x="434" y="23"/>
                  </a:lnTo>
                  <a:lnTo>
                    <a:pt x="455" y="46"/>
                  </a:lnTo>
                  <a:lnTo>
                    <a:pt x="465" y="72"/>
                  </a:lnTo>
                  <a:lnTo>
                    <a:pt x="473" y="116"/>
                  </a:lnTo>
                  <a:lnTo>
                    <a:pt x="482" y="158"/>
                  </a:lnTo>
                  <a:lnTo>
                    <a:pt x="511" y="191"/>
                  </a:lnTo>
                  <a:lnTo>
                    <a:pt x="492" y="206"/>
                  </a:lnTo>
                  <a:lnTo>
                    <a:pt x="473" y="222"/>
                  </a:lnTo>
                  <a:lnTo>
                    <a:pt x="460" y="268"/>
                  </a:lnTo>
                  <a:lnTo>
                    <a:pt x="457" y="316"/>
                  </a:lnTo>
                  <a:lnTo>
                    <a:pt x="452" y="344"/>
                  </a:lnTo>
                  <a:lnTo>
                    <a:pt x="421" y="403"/>
                  </a:lnTo>
                  <a:lnTo>
                    <a:pt x="413" y="444"/>
                  </a:lnTo>
                  <a:lnTo>
                    <a:pt x="396" y="447"/>
                  </a:lnTo>
                  <a:lnTo>
                    <a:pt x="392" y="486"/>
                  </a:lnTo>
                  <a:lnTo>
                    <a:pt x="388" y="527"/>
                  </a:lnTo>
                  <a:lnTo>
                    <a:pt x="367" y="532"/>
                  </a:lnTo>
                  <a:lnTo>
                    <a:pt x="354" y="548"/>
                  </a:lnTo>
                  <a:lnTo>
                    <a:pt x="367" y="556"/>
                  </a:lnTo>
                  <a:lnTo>
                    <a:pt x="397" y="584"/>
                  </a:lnTo>
                  <a:lnTo>
                    <a:pt x="409" y="608"/>
                  </a:lnTo>
                  <a:lnTo>
                    <a:pt x="421" y="633"/>
                  </a:lnTo>
                  <a:lnTo>
                    <a:pt x="439" y="642"/>
                  </a:lnTo>
                  <a:lnTo>
                    <a:pt x="447" y="670"/>
                  </a:lnTo>
                  <a:lnTo>
                    <a:pt x="423" y="670"/>
                  </a:lnTo>
                  <a:lnTo>
                    <a:pt x="399" y="670"/>
                  </a:lnTo>
                  <a:lnTo>
                    <a:pt x="388" y="683"/>
                  </a:lnTo>
                  <a:lnTo>
                    <a:pt x="372" y="701"/>
                  </a:lnTo>
                  <a:lnTo>
                    <a:pt x="336" y="701"/>
                  </a:lnTo>
                  <a:lnTo>
                    <a:pt x="323" y="706"/>
                  </a:lnTo>
                  <a:lnTo>
                    <a:pt x="315" y="703"/>
                  </a:lnTo>
                  <a:lnTo>
                    <a:pt x="291" y="703"/>
                  </a:lnTo>
                  <a:lnTo>
                    <a:pt x="290" y="711"/>
                  </a:lnTo>
                  <a:lnTo>
                    <a:pt x="267" y="690"/>
                  </a:lnTo>
                  <a:lnTo>
                    <a:pt x="245" y="667"/>
                  </a:lnTo>
                  <a:lnTo>
                    <a:pt x="232" y="677"/>
                  </a:lnTo>
                  <a:lnTo>
                    <a:pt x="214" y="678"/>
                  </a:lnTo>
                  <a:lnTo>
                    <a:pt x="188" y="664"/>
                  </a:lnTo>
                  <a:lnTo>
                    <a:pt x="180" y="656"/>
                  </a:lnTo>
                  <a:lnTo>
                    <a:pt x="176" y="644"/>
                  </a:lnTo>
                  <a:lnTo>
                    <a:pt x="158" y="620"/>
                  </a:lnTo>
                  <a:lnTo>
                    <a:pt x="147" y="600"/>
                  </a:lnTo>
                  <a:lnTo>
                    <a:pt x="118" y="574"/>
                  </a:lnTo>
                  <a:lnTo>
                    <a:pt x="113" y="559"/>
                  </a:lnTo>
                  <a:lnTo>
                    <a:pt x="84" y="538"/>
                  </a:lnTo>
                  <a:lnTo>
                    <a:pt x="77" y="527"/>
                  </a:lnTo>
                  <a:lnTo>
                    <a:pt x="55" y="522"/>
                  </a:lnTo>
                  <a:lnTo>
                    <a:pt x="61" y="488"/>
                  </a:lnTo>
                  <a:lnTo>
                    <a:pt x="47" y="465"/>
                  </a:lnTo>
                  <a:lnTo>
                    <a:pt x="34" y="442"/>
                  </a:lnTo>
                  <a:lnTo>
                    <a:pt x="31" y="422"/>
                  </a:lnTo>
                  <a:lnTo>
                    <a:pt x="24" y="403"/>
                  </a:lnTo>
                  <a:lnTo>
                    <a:pt x="12" y="375"/>
                  </a:lnTo>
                  <a:lnTo>
                    <a:pt x="0" y="374"/>
                  </a:lnTo>
                  <a:lnTo>
                    <a:pt x="12" y="346"/>
                  </a:lnTo>
                  <a:lnTo>
                    <a:pt x="15" y="330"/>
                  </a:lnTo>
                  <a:lnTo>
                    <a:pt x="18" y="320"/>
                  </a:lnTo>
                  <a:lnTo>
                    <a:pt x="18" y="307"/>
                  </a:lnTo>
                  <a:lnTo>
                    <a:pt x="34" y="279"/>
                  </a:lnTo>
                  <a:lnTo>
                    <a:pt x="45" y="269"/>
                  </a:lnTo>
                  <a:lnTo>
                    <a:pt x="65" y="269"/>
                  </a:lnTo>
                  <a:lnTo>
                    <a:pt x="65" y="235"/>
                  </a:lnTo>
                  <a:lnTo>
                    <a:pt x="63" y="201"/>
                  </a:lnTo>
                  <a:lnTo>
                    <a:pt x="61" y="167"/>
                  </a:lnTo>
                  <a:lnTo>
                    <a:pt x="61" y="13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7" name="Freeform 69"/>
            <p:cNvSpPr>
              <a:spLocks/>
            </p:cNvSpPr>
            <p:nvPr/>
          </p:nvSpPr>
          <p:spPr bwMode="gray">
            <a:xfrm>
              <a:off x="3570" y="2509"/>
              <a:ext cx="28" cy="38"/>
            </a:xfrm>
            <a:custGeom>
              <a:avLst/>
              <a:gdLst>
                <a:gd name="T0" fmla="*/ 24 w 58"/>
                <a:gd name="T1" fmla="*/ 10 h 77"/>
                <a:gd name="T2" fmla="*/ 24 w 58"/>
                <a:gd name="T3" fmla="*/ 1 h 77"/>
                <a:gd name="T4" fmla="*/ 15 w 58"/>
                <a:gd name="T5" fmla="*/ 0 h 77"/>
                <a:gd name="T6" fmla="*/ 14 w 58"/>
                <a:gd name="T7" fmla="*/ 6 h 77"/>
                <a:gd name="T8" fmla="*/ 1 w 58"/>
                <a:gd name="T9" fmla="*/ 6 h 77"/>
                <a:gd name="T10" fmla="*/ 0 w 58"/>
                <a:gd name="T11" fmla="*/ 7 h 77"/>
                <a:gd name="T12" fmla="*/ 1 w 58"/>
                <a:gd name="T13" fmla="*/ 8 h 77"/>
                <a:gd name="T14" fmla="*/ 4 w 58"/>
                <a:gd name="T15" fmla="*/ 24 h 77"/>
                <a:gd name="T16" fmla="*/ 6 w 58"/>
                <a:gd name="T17" fmla="*/ 38 h 77"/>
                <a:gd name="T18" fmla="*/ 10 w 58"/>
                <a:gd name="T19" fmla="*/ 38 h 77"/>
                <a:gd name="T20" fmla="*/ 19 w 58"/>
                <a:gd name="T21" fmla="*/ 27 h 77"/>
                <a:gd name="T22" fmla="*/ 28 w 58"/>
                <a:gd name="T23" fmla="*/ 15 h 77"/>
                <a:gd name="T24" fmla="*/ 24 w 58"/>
                <a:gd name="T25" fmla="*/ 1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8"/>
                <a:gd name="T40" fmla="*/ 0 h 77"/>
                <a:gd name="T41" fmla="*/ 58 w 58"/>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8" h="77">
                  <a:moveTo>
                    <a:pt x="50" y="20"/>
                  </a:moveTo>
                  <a:lnTo>
                    <a:pt x="50" y="2"/>
                  </a:lnTo>
                  <a:lnTo>
                    <a:pt x="32" y="0"/>
                  </a:lnTo>
                  <a:lnTo>
                    <a:pt x="29" y="12"/>
                  </a:lnTo>
                  <a:lnTo>
                    <a:pt x="2" y="13"/>
                  </a:lnTo>
                  <a:lnTo>
                    <a:pt x="0" y="15"/>
                  </a:lnTo>
                  <a:lnTo>
                    <a:pt x="2" y="17"/>
                  </a:lnTo>
                  <a:lnTo>
                    <a:pt x="8" y="48"/>
                  </a:lnTo>
                  <a:lnTo>
                    <a:pt x="13" y="77"/>
                  </a:lnTo>
                  <a:lnTo>
                    <a:pt x="21" y="77"/>
                  </a:lnTo>
                  <a:lnTo>
                    <a:pt x="39" y="54"/>
                  </a:lnTo>
                  <a:lnTo>
                    <a:pt x="58" y="31"/>
                  </a:lnTo>
                  <a:lnTo>
                    <a:pt x="50" y="2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8" name="Freeform 70"/>
            <p:cNvSpPr>
              <a:spLocks/>
            </p:cNvSpPr>
            <p:nvPr/>
          </p:nvSpPr>
          <p:spPr bwMode="gray">
            <a:xfrm>
              <a:off x="3303" y="2399"/>
              <a:ext cx="111" cy="158"/>
            </a:xfrm>
            <a:custGeom>
              <a:avLst/>
              <a:gdLst>
                <a:gd name="T0" fmla="*/ 20 w 235"/>
                <a:gd name="T1" fmla="*/ 110 h 309"/>
                <a:gd name="T2" fmla="*/ 6 w 235"/>
                <a:gd name="T3" fmla="*/ 111 h 309"/>
                <a:gd name="T4" fmla="*/ 7 w 235"/>
                <a:gd name="T5" fmla="*/ 118 h 309"/>
                <a:gd name="T6" fmla="*/ 9 w 235"/>
                <a:gd name="T7" fmla="*/ 122 h 309"/>
                <a:gd name="T8" fmla="*/ 11 w 235"/>
                <a:gd name="T9" fmla="*/ 130 h 309"/>
                <a:gd name="T10" fmla="*/ 9 w 235"/>
                <a:gd name="T11" fmla="*/ 133 h 309"/>
                <a:gd name="T12" fmla="*/ 5 w 235"/>
                <a:gd name="T13" fmla="*/ 131 h 309"/>
                <a:gd name="T14" fmla="*/ 0 w 235"/>
                <a:gd name="T15" fmla="*/ 139 h 309"/>
                <a:gd name="T16" fmla="*/ 13 w 235"/>
                <a:gd name="T17" fmla="*/ 158 h 309"/>
                <a:gd name="T18" fmla="*/ 23 w 235"/>
                <a:gd name="T19" fmla="*/ 148 h 309"/>
                <a:gd name="T20" fmla="*/ 28 w 235"/>
                <a:gd name="T21" fmla="*/ 151 h 309"/>
                <a:gd name="T22" fmla="*/ 36 w 235"/>
                <a:gd name="T23" fmla="*/ 154 h 309"/>
                <a:gd name="T24" fmla="*/ 40 w 235"/>
                <a:gd name="T25" fmla="*/ 148 h 309"/>
                <a:gd name="T26" fmla="*/ 50 w 235"/>
                <a:gd name="T27" fmla="*/ 147 h 309"/>
                <a:gd name="T28" fmla="*/ 51 w 235"/>
                <a:gd name="T29" fmla="*/ 156 h 309"/>
                <a:gd name="T30" fmla="*/ 62 w 235"/>
                <a:gd name="T31" fmla="*/ 144 h 309"/>
                <a:gd name="T32" fmla="*/ 73 w 235"/>
                <a:gd name="T33" fmla="*/ 131 h 309"/>
                <a:gd name="T34" fmla="*/ 75 w 235"/>
                <a:gd name="T35" fmla="*/ 118 h 309"/>
                <a:gd name="T36" fmla="*/ 77 w 235"/>
                <a:gd name="T37" fmla="*/ 103 h 309"/>
                <a:gd name="T38" fmla="*/ 87 w 235"/>
                <a:gd name="T39" fmla="*/ 88 h 309"/>
                <a:gd name="T40" fmla="*/ 98 w 235"/>
                <a:gd name="T41" fmla="*/ 73 h 309"/>
                <a:gd name="T42" fmla="*/ 100 w 235"/>
                <a:gd name="T43" fmla="*/ 59 h 309"/>
                <a:gd name="T44" fmla="*/ 102 w 235"/>
                <a:gd name="T45" fmla="*/ 45 h 309"/>
                <a:gd name="T46" fmla="*/ 105 w 235"/>
                <a:gd name="T47" fmla="*/ 32 h 309"/>
                <a:gd name="T48" fmla="*/ 107 w 235"/>
                <a:gd name="T49" fmla="*/ 17 h 309"/>
                <a:gd name="T50" fmla="*/ 111 w 235"/>
                <a:gd name="T51" fmla="*/ 2 h 309"/>
                <a:gd name="T52" fmla="*/ 100 w 235"/>
                <a:gd name="T53" fmla="*/ 1 h 309"/>
                <a:gd name="T54" fmla="*/ 88 w 235"/>
                <a:gd name="T55" fmla="*/ 0 h 309"/>
                <a:gd name="T56" fmla="*/ 80 w 235"/>
                <a:gd name="T57" fmla="*/ 5 h 309"/>
                <a:gd name="T58" fmla="*/ 75 w 235"/>
                <a:gd name="T59" fmla="*/ 25 h 309"/>
                <a:gd name="T60" fmla="*/ 72 w 235"/>
                <a:gd name="T61" fmla="*/ 33 h 309"/>
                <a:gd name="T62" fmla="*/ 60 w 235"/>
                <a:gd name="T63" fmla="*/ 30 h 309"/>
                <a:gd name="T64" fmla="*/ 46 w 235"/>
                <a:gd name="T65" fmla="*/ 26 h 309"/>
                <a:gd name="T66" fmla="*/ 32 w 235"/>
                <a:gd name="T67" fmla="*/ 26 h 309"/>
                <a:gd name="T68" fmla="*/ 31 w 235"/>
                <a:gd name="T69" fmla="*/ 43 h 309"/>
                <a:gd name="T70" fmla="*/ 46 w 235"/>
                <a:gd name="T71" fmla="*/ 41 h 309"/>
                <a:gd name="T72" fmla="*/ 48 w 235"/>
                <a:gd name="T73" fmla="*/ 54 h 309"/>
                <a:gd name="T74" fmla="*/ 41 w 235"/>
                <a:gd name="T75" fmla="*/ 65 h 309"/>
                <a:gd name="T76" fmla="*/ 50 w 235"/>
                <a:gd name="T77" fmla="*/ 81 h 309"/>
                <a:gd name="T78" fmla="*/ 46 w 235"/>
                <a:gd name="T79" fmla="*/ 106 h 309"/>
                <a:gd name="T80" fmla="*/ 40 w 235"/>
                <a:gd name="T81" fmla="*/ 111 h 309"/>
                <a:gd name="T82" fmla="*/ 38 w 235"/>
                <a:gd name="T83" fmla="*/ 106 h 309"/>
                <a:gd name="T84" fmla="*/ 30 w 235"/>
                <a:gd name="T85" fmla="*/ 110 h 309"/>
                <a:gd name="T86" fmla="*/ 21 w 235"/>
                <a:gd name="T87" fmla="*/ 99 h 309"/>
                <a:gd name="T88" fmla="*/ 20 w 235"/>
                <a:gd name="T89" fmla="*/ 110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
                <a:gd name="T136" fmla="*/ 0 h 309"/>
                <a:gd name="T137" fmla="*/ 235 w 235"/>
                <a:gd name="T138" fmla="*/ 309 h 3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 h="309">
                  <a:moveTo>
                    <a:pt x="42" y="216"/>
                  </a:moveTo>
                  <a:lnTo>
                    <a:pt x="13" y="218"/>
                  </a:lnTo>
                  <a:lnTo>
                    <a:pt x="15" y="230"/>
                  </a:lnTo>
                  <a:lnTo>
                    <a:pt x="18" y="239"/>
                  </a:lnTo>
                  <a:lnTo>
                    <a:pt x="24" y="254"/>
                  </a:lnTo>
                  <a:lnTo>
                    <a:pt x="18" y="261"/>
                  </a:lnTo>
                  <a:lnTo>
                    <a:pt x="10" y="256"/>
                  </a:lnTo>
                  <a:lnTo>
                    <a:pt x="0" y="272"/>
                  </a:lnTo>
                  <a:lnTo>
                    <a:pt x="28" y="309"/>
                  </a:lnTo>
                  <a:lnTo>
                    <a:pt x="49" y="290"/>
                  </a:lnTo>
                  <a:lnTo>
                    <a:pt x="60" y="296"/>
                  </a:lnTo>
                  <a:lnTo>
                    <a:pt x="76" y="301"/>
                  </a:lnTo>
                  <a:lnTo>
                    <a:pt x="85" y="290"/>
                  </a:lnTo>
                  <a:lnTo>
                    <a:pt x="105" y="288"/>
                  </a:lnTo>
                  <a:lnTo>
                    <a:pt x="108" y="305"/>
                  </a:lnTo>
                  <a:lnTo>
                    <a:pt x="132" y="282"/>
                  </a:lnTo>
                  <a:lnTo>
                    <a:pt x="155" y="257"/>
                  </a:lnTo>
                  <a:lnTo>
                    <a:pt x="159" y="230"/>
                  </a:lnTo>
                  <a:lnTo>
                    <a:pt x="164" y="202"/>
                  </a:lnTo>
                  <a:lnTo>
                    <a:pt x="185" y="172"/>
                  </a:lnTo>
                  <a:lnTo>
                    <a:pt x="208" y="143"/>
                  </a:lnTo>
                  <a:lnTo>
                    <a:pt x="212" y="115"/>
                  </a:lnTo>
                  <a:lnTo>
                    <a:pt x="217" y="88"/>
                  </a:lnTo>
                  <a:lnTo>
                    <a:pt x="222" y="62"/>
                  </a:lnTo>
                  <a:lnTo>
                    <a:pt x="227" y="34"/>
                  </a:lnTo>
                  <a:lnTo>
                    <a:pt x="235" y="3"/>
                  </a:lnTo>
                  <a:lnTo>
                    <a:pt x="211" y="1"/>
                  </a:lnTo>
                  <a:lnTo>
                    <a:pt x="187" y="0"/>
                  </a:lnTo>
                  <a:lnTo>
                    <a:pt x="169" y="9"/>
                  </a:lnTo>
                  <a:lnTo>
                    <a:pt x="159" y="49"/>
                  </a:lnTo>
                  <a:lnTo>
                    <a:pt x="153" y="65"/>
                  </a:lnTo>
                  <a:lnTo>
                    <a:pt x="126" y="58"/>
                  </a:lnTo>
                  <a:lnTo>
                    <a:pt x="98" y="50"/>
                  </a:lnTo>
                  <a:lnTo>
                    <a:pt x="68" y="50"/>
                  </a:lnTo>
                  <a:lnTo>
                    <a:pt x="65" y="84"/>
                  </a:lnTo>
                  <a:lnTo>
                    <a:pt x="98" y="81"/>
                  </a:lnTo>
                  <a:lnTo>
                    <a:pt x="102" y="106"/>
                  </a:lnTo>
                  <a:lnTo>
                    <a:pt x="87" y="127"/>
                  </a:lnTo>
                  <a:lnTo>
                    <a:pt x="105" y="158"/>
                  </a:lnTo>
                  <a:lnTo>
                    <a:pt x="97" y="208"/>
                  </a:lnTo>
                  <a:lnTo>
                    <a:pt x="85" y="218"/>
                  </a:lnTo>
                  <a:lnTo>
                    <a:pt x="81" y="207"/>
                  </a:lnTo>
                  <a:lnTo>
                    <a:pt x="63" y="215"/>
                  </a:lnTo>
                  <a:lnTo>
                    <a:pt x="45" y="194"/>
                  </a:lnTo>
                  <a:lnTo>
                    <a:pt x="42" y="21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49" name="Freeform 71"/>
            <p:cNvSpPr>
              <a:spLocks/>
            </p:cNvSpPr>
            <p:nvPr/>
          </p:nvSpPr>
          <p:spPr bwMode="gray">
            <a:xfrm>
              <a:off x="3645" y="2380"/>
              <a:ext cx="118" cy="172"/>
            </a:xfrm>
            <a:custGeom>
              <a:avLst/>
              <a:gdLst>
                <a:gd name="T0" fmla="*/ 54 w 249"/>
                <a:gd name="T1" fmla="*/ 141 h 336"/>
                <a:gd name="T2" fmla="*/ 40 w 249"/>
                <a:gd name="T3" fmla="*/ 131 h 336"/>
                <a:gd name="T4" fmla="*/ 27 w 249"/>
                <a:gd name="T5" fmla="*/ 122 h 336"/>
                <a:gd name="T6" fmla="*/ 14 w 249"/>
                <a:gd name="T7" fmla="*/ 113 h 336"/>
                <a:gd name="T8" fmla="*/ 0 w 249"/>
                <a:gd name="T9" fmla="*/ 103 h 336"/>
                <a:gd name="T10" fmla="*/ 0 w 249"/>
                <a:gd name="T11" fmla="*/ 83 h 336"/>
                <a:gd name="T12" fmla="*/ 10 w 249"/>
                <a:gd name="T13" fmla="*/ 65 h 336"/>
                <a:gd name="T14" fmla="*/ 16 w 249"/>
                <a:gd name="T15" fmla="*/ 50 h 336"/>
                <a:gd name="T16" fmla="*/ 11 w 249"/>
                <a:gd name="T17" fmla="*/ 36 h 336"/>
                <a:gd name="T18" fmla="*/ 7 w 249"/>
                <a:gd name="T19" fmla="*/ 22 h 336"/>
                <a:gd name="T20" fmla="*/ 1 w 249"/>
                <a:gd name="T21" fmla="*/ 7 h 336"/>
                <a:gd name="T22" fmla="*/ 6 w 249"/>
                <a:gd name="T23" fmla="*/ 0 h 336"/>
                <a:gd name="T24" fmla="*/ 18 w 249"/>
                <a:gd name="T25" fmla="*/ 0 h 336"/>
                <a:gd name="T26" fmla="*/ 29 w 249"/>
                <a:gd name="T27" fmla="*/ 0 h 336"/>
                <a:gd name="T28" fmla="*/ 42 w 249"/>
                <a:gd name="T29" fmla="*/ 3 h 336"/>
                <a:gd name="T30" fmla="*/ 60 w 249"/>
                <a:gd name="T31" fmla="*/ 16 h 336"/>
                <a:gd name="T32" fmla="*/ 81 w 249"/>
                <a:gd name="T33" fmla="*/ 20 h 336"/>
                <a:gd name="T34" fmla="*/ 88 w 249"/>
                <a:gd name="T35" fmla="*/ 13 h 336"/>
                <a:gd name="T36" fmla="*/ 104 w 249"/>
                <a:gd name="T37" fmla="*/ 9 h 336"/>
                <a:gd name="T38" fmla="*/ 118 w 249"/>
                <a:gd name="T39" fmla="*/ 12 h 336"/>
                <a:gd name="T40" fmla="*/ 112 w 249"/>
                <a:gd name="T41" fmla="*/ 23 h 336"/>
                <a:gd name="T42" fmla="*/ 105 w 249"/>
                <a:gd name="T43" fmla="*/ 33 h 336"/>
                <a:gd name="T44" fmla="*/ 105 w 249"/>
                <a:gd name="T45" fmla="*/ 50 h 336"/>
                <a:gd name="T46" fmla="*/ 105 w 249"/>
                <a:gd name="T47" fmla="*/ 67 h 336"/>
                <a:gd name="T48" fmla="*/ 106 w 249"/>
                <a:gd name="T49" fmla="*/ 84 h 336"/>
                <a:gd name="T50" fmla="*/ 105 w 249"/>
                <a:gd name="T51" fmla="*/ 101 h 336"/>
                <a:gd name="T52" fmla="*/ 113 w 249"/>
                <a:gd name="T53" fmla="*/ 116 h 336"/>
                <a:gd name="T54" fmla="*/ 105 w 249"/>
                <a:gd name="T55" fmla="*/ 121 h 336"/>
                <a:gd name="T56" fmla="*/ 99 w 249"/>
                <a:gd name="T57" fmla="*/ 133 h 336"/>
                <a:gd name="T58" fmla="*/ 92 w 249"/>
                <a:gd name="T59" fmla="*/ 139 h 336"/>
                <a:gd name="T60" fmla="*/ 86 w 249"/>
                <a:gd name="T61" fmla="*/ 155 h 336"/>
                <a:gd name="T62" fmla="*/ 79 w 249"/>
                <a:gd name="T63" fmla="*/ 170 h 336"/>
                <a:gd name="T64" fmla="*/ 78 w 249"/>
                <a:gd name="T65" fmla="*/ 172 h 336"/>
                <a:gd name="T66" fmla="*/ 67 w 249"/>
                <a:gd name="T67" fmla="*/ 160 h 336"/>
                <a:gd name="T68" fmla="*/ 55 w 249"/>
                <a:gd name="T69" fmla="*/ 147 h 336"/>
                <a:gd name="T70" fmla="*/ 54 w 249"/>
                <a:gd name="T71" fmla="*/ 141 h 3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
                <a:gd name="T109" fmla="*/ 0 h 336"/>
                <a:gd name="T110" fmla="*/ 249 w 249"/>
                <a:gd name="T111" fmla="*/ 336 h 3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 h="336">
                  <a:moveTo>
                    <a:pt x="114" y="276"/>
                  </a:moveTo>
                  <a:lnTo>
                    <a:pt x="85" y="256"/>
                  </a:lnTo>
                  <a:lnTo>
                    <a:pt x="58" y="238"/>
                  </a:lnTo>
                  <a:lnTo>
                    <a:pt x="29" y="220"/>
                  </a:lnTo>
                  <a:lnTo>
                    <a:pt x="0" y="202"/>
                  </a:lnTo>
                  <a:lnTo>
                    <a:pt x="0" y="163"/>
                  </a:lnTo>
                  <a:lnTo>
                    <a:pt x="21" y="127"/>
                  </a:lnTo>
                  <a:lnTo>
                    <a:pt x="34" y="98"/>
                  </a:lnTo>
                  <a:lnTo>
                    <a:pt x="24" y="70"/>
                  </a:lnTo>
                  <a:lnTo>
                    <a:pt x="14" y="43"/>
                  </a:lnTo>
                  <a:lnTo>
                    <a:pt x="2" y="13"/>
                  </a:lnTo>
                  <a:lnTo>
                    <a:pt x="13" y="0"/>
                  </a:lnTo>
                  <a:lnTo>
                    <a:pt x="37" y="0"/>
                  </a:lnTo>
                  <a:lnTo>
                    <a:pt x="61" y="0"/>
                  </a:lnTo>
                  <a:lnTo>
                    <a:pt x="88" y="5"/>
                  </a:lnTo>
                  <a:lnTo>
                    <a:pt x="127" y="31"/>
                  </a:lnTo>
                  <a:lnTo>
                    <a:pt x="170" y="39"/>
                  </a:lnTo>
                  <a:lnTo>
                    <a:pt x="186" y="26"/>
                  </a:lnTo>
                  <a:lnTo>
                    <a:pt x="219" y="17"/>
                  </a:lnTo>
                  <a:lnTo>
                    <a:pt x="249" y="23"/>
                  </a:lnTo>
                  <a:lnTo>
                    <a:pt x="236" y="44"/>
                  </a:lnTo>
                  <a:lnTo>
                    <a:pt x="222" y="64"/>
                  </a:lnTo>
                  <a:lnTo>
                    <a:pt x="222" y="98"/>
                  </a:lnTo>
                  <a:lnTo>
                    <a:pt x="222" y="131"/>
                  </a:lnTo>
                  <a:lnTo>
                    <a:pt x="223" y="165"/>
                  </a:lnTo>
                  <a:lnTo>
                    <a:pt x="222" y="197"/>
                  </a:lnTo>
                  <a:lnTo>
                    <a:pt x="239" y="227"/>
                  </a:lnTo>
                  <a:lnTo>
                    <a:pt x="222" y="237"/>
                  </a:lnTo>
                  <a:lnTo>
                    <a:pt x="209" y="259"/>
                  </a:lnTo>
                  <a:lnTo>
                    <a:pt x="194" y="272"/>
                  </a:lnTo>
                  <a:lnTo>
                    <a:pt x="182" y="303"/>
                  </a:lnTo>
                  <a:lnTo>
                    <a:pt x="167" y="333"/>
                  </a:lnTo>
                  <a:lnTo>
                    <a:pt x="164" y="336"/>
                  </a:lnTo>
                  <a:lnTo>
                    <a:pt x="141" y="312"/>
                  </a:lnTo>
                  <a:lnTo>
                    <a:pt x="117" y="287"/>
                  </a:lnTo>
                  <a:lnTo>
                    <a:pt x="114" y="27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0" name="Freeform 72"/>
            <p:cNvSpPr>
              <a:spLocks/>
            </p:cNvSpPr>
            <p:nvPr/>
          </p:nvSpPr>
          <p:spPr bwMode="gray">
            <a:xfrm>
              <a:off x="3176" y="2210"/>
              <a:ext cx="178" cy="174"/>
            </a:xfrm>
            <a:custGeom>
              <a:avLst/>
              <a:gdLst>
                <a:gd name="T0" fmla="*/ 118 w 372"/>
                <a:gd name="T1" fmla="*/ 124 h 341"/>
                <a:gd name="T2" fmla="*/ 107 w 372"/>
                <a:gd name="T3" fmla="*/ 128 h 341"/>
                <a:gd name="T4" fmla="*/ 100 w 372"/>
                <a:gd name="T5" fmla="*/ 139 h 341"/>
                <a:gd name="T6" fmla="*/ 93 w 372"/>
                <a:gd name="T7" fmla="*/ 150 h 341"/>
                <a:gd name="T8" fmla="*/ 89 w 372"/>
                <a:gd name="T9" fmla="*/ 165 h 341"/>
                <a:gd name="T10" fmla="*/ 84 w 372"/>
                <a:gd name="T11" fmla="*/ 164 h 341"/>
                <a:gd name="T12" fmla="*/ 84 w 372"/>
                <a:gd name="T13" fmla="*/ 170 h 341"/>
                <a:gd name="T14" fmla="*/ 70 w 372"/>
                <a:gd name="T15" fmla="*/ 170 h 341"/>
                <a:gd name="T16" fmla="*/ 67 w 372"/>
                <a:gd name="T17" fmla="*/ 168 h 341"/>
                <a:gd name="T18" fmla="*/ 65 w 372"/>
                <a:gd name="T19" fmla="*/ 169 h 341"/>
                <a:gd name="T20" fmla="*/ 62 w 372"/>
                <a:gd name="T21" fmla="*/ 171 h 341"/>
                <a:gd name="T22" fmla="*/ 60 w 372"/>
                <a:gd name="T23" fmla="*/ 166 h 341"/>
                <a:gd name="T24" fmla="*/ 60 w 372"/>
                <a:gd name="T25" fmla="*/ 174 h 341"/>
                <a:gd name="T26" fmla="*/ 60 w 372"/>
                <a:gd name="T27" fmla="*/ 170 h 341"/>
                <a:gd name="T28" fmla="*/ 58 w 372"/>
                <a:gd name="T29" fmla="*/ 171 h 341"/>
                <a:gd name="T30" fmla="*/ 54 w 372"/>
                <a:gd name="T31" fmla="*/ 171 h 341"/>
                <a:gd name="T32" fmla="*/ 47 w 372"/>
                <a:gd name="T33" fmla="*/ 172 h 341"/>
                <a:gd name="T34" fmla="*/ 41 w 372"/>
                <a:gd name="T35" fmla="*/ 155 h 341"/>
                <a:gd name="T36" fmla="*/ 42 w 372"/>
                <a:gd name="T37" fmla="*/ 153 h 341"/>
                <a:gd name="T38" fmla="*/ 39 w 372"/>
                <a:gd name="T39" fmla="*/ 151 h 341"/>
                <a:gd name="T40" fmla="*/ 41 w 372"/>
                <a:gd name="T41" fmla="*/ 151 h 341"/>
                <a:gd name="T42" fmla="*/ 37 w 372"/>
                <a:gd name="T43" fmla="*/ 146 h 341"/>
                <a:gd name="T44" fmla="*/ 21 w 372"/>
                <a:gd name="T45" fmla="*/ 136 h 341"/>
                <a:gd name="T46" fmla="*/ 12 w 372"/>
                <a:gd name="T47" fmla="*/ 135 h 341"/>
                <a:gd name="T48" fmla="*/ 15 w 372"/>
                <a:gd name="T49" fmla="*/ 132 h 341"/>
                <a:gd name="T50" fmla="*/ 0 w 372"/>
                <a:gd name="T51" fmla="*/ 137 h 341"/>
                <a:gd name="T52" fmla="*/ 1 w 372"/>
                <a:gd name="T53" fmla="*/ 112 h 341"/>
                <a:gd name="T54" fmla="*/ 3 w 372"/>
                <a:gd name="T55" fmla="*/ 87 h 341"/>
                <a:gd name="T56" fmla="*/ 14 w 372"/>
                <a:gd name="T57" fmla="*/ 66 h 341"/>
                <a:gd name="T58" fmla="*/ 15 w 372"/>
                <a:gd name="T59" fmla="*/ 48 h 341"/>
                <a:gd name="T60" fmla="*/ 13 w 372"/>
                <a:gd name="T61" fmla="*/ 39 h 341"/>
                <a:gd name="T62" fmla="*/ 13 w 372"/>
                <a:gd name="T63" fmla="*/ 38 h 341"/>
                <a:gd name="T64" fmla="*/ 13 w 372"/>
                <a:gd name="T65" fmla="*/ 31 h 341"/>
                <a:gd name="T66" fmla="*/ 18 w 372"/>
                <a:gd name="T67" fmla="*/ 18 h 341"/>
                <a:gd name="T68" fmla="*/ 22 w 372"/>
                <a:gd name="T69" fmla="*/ 5 h 341"/>
                <a:gd name="T70" fmla="*/ 36 w 372"/>
                <a:gd name="T71" fmla="*/ 0 h 341"/>
                <a:gd name="T72" fmla="*/ 51 w 372"/>
                <a:gd name="T73" fmla="*/ 2 h 341"/>
                <a:gd name="T74" fmla="*/ 60 w 372"/>
                <a:gd name="T75" fmla="*/ 12 h 341"/>
                <a:gd name="T76" fmla="*/ 76 w 372"/>
                <a:gd name="T77" fmla="*/ 8 h 341"/>
                <a:gd name="T78" fmla="*/ 88 w 372"/>
                <a:gd name="T79" fmla="*/ 13 h 341"/>
                <a:gd name="T80" fmla="*/ 98 w 372"/>
                <a:gd name="T81" fmla="*/ 18 h 341"/>
                <a:gd name="T82" fmla="*/ 116 w 372"/>
                <a:gd name="T83" fmla="*/ 9 h 341"/>
                <a:gd name="T84" fmla="*/ 131 w 372"/>
                <a:gd name="T85" fmla="*/ 10 h 341"/>
                <a:gd name="T86" fmla="*/ 146 w 372"/>
                <a:gd name="T87" fmla="*/ 12 h 341"/>
                <a:gd name="T88" fmla="*/ 163 w 372"/>
                <a:gd name="T89" fmla="*/ 1 h 341"/>
                <a:gd name="T90" fmla="*/ 170 w 372"/>
                <a:gd name="T91" fmla="*/ 13 h 341"/>
                <a:gd name="T92" fmla="*/ 172 w 372"/>
                <a:gd name="T93" fmla="*/ 26 h 341"/>
                <a:gd name="T94" fmla="*/ 178 w 372"/>
                <a:gd name="T95" fmla="*/ 34 h 341"/>
                <a:gd name="T96" fmla="*/ 175 w 372"/>
                <a:gd name="T97" fmla="*/ 43 h 341"/>
                <a:gd name="T98" fmla="*/ 164 w 372"/>
                <a:gd name="T99" fmla="*/ 54 h 341"/>
                <a:gd name="T100" fmla="*/ 159 w 372"/>
                <a:gd name="T101" fmla="*/ 67 h 341"/>
                <a:gd name="T102" fmla="*/ 154 w 372"/>
                <a:gd name="T103" fmla="*/ 80 h 341"/>
                <a:gd name="T104" fmla="*/ 148 w 372"/>
                <a:gd name="T105" fmla="*/ 95 h 341"/>
                <a:gd name="T106" fmla="*/ 143 w 372"/>
                <a:gd name="T107" fmla="*/ 104 h 341"/>
                <a:gd name="T108" fmla="*/ 137 w 372"/>
                <a:gd name="T109" fmla="*/ 121 h 341"/>
                <a:gd name="T110" fmla="*/ 127 w 372"/>
                <a:gd name="T111" fmla="*/ 135 h 341"/>
                <a:gd name="T112" fmla="*/ 118 w 372"/>
                <a:gd name="T113" fmla="*/ 124 h 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2"/>
                <a:gd name="T172" fmla="*/ 0 h 341"/>
                <a:gd name="T173" fmla="*/ 372 w 372"/>
                <a:gd name="T174" fmla="*/ 341 h 3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2" h="341">
                  <a:moveTo>
                    <a:pt x="247" y="243"/>
                  </a:moveTo>
                  <a:lnTo>
                    <a:pt x="223" y="251"/>
                  </a:lnTo>
                  <a:lnTo>
                    <a:pt x="208" y="273"/>
                  </a:lnTo>
                  <a:lnTo>
                    <a:pt x="194" y="294"/>
                  </a:lnTo>
                  <a:lnTo>
                    <a:pt x="186" y="323"/>
                  </a:lnTo>
                  <a:lnTo>
                    <a:pt x="175" y="321"/>
                  </a:lnTo>
                  <a:lnTo>
                    <a:pt x="176" y="333"/>
                  </a:lnTo>
                  <a:lnTo>
                    <a:pt x="146" y="333"/>
                  </a:lnTo>
                  <a:lnTo>
                    <a:pt x="139" y="330"/>
                  </a:lnTo>
                  <a:lnTo>
                    <a:pt x="136" y="331"/>
                  </a:lnTo>
                  <a:lnTo>
                    <a:pt x="130" y="336"/>
                  </a:lnTo>
                  <a:lnTo>
                    <a:pt x="126" y="325"/>
                  </a:lnTo>
                  <a:lnTo>
                    <a:pt x="126" y="341"/>
                  </a:lnTo>
                  <a:lnTo>
                    <a:pt x="125" y="334"/>
                  </a:lnTo>
                  <a:lnTo>
                    <a:pt x="122" y="336"/>
                  </a:lnTo>
                  <a:lnTo>
                    <a:pt x="112" y="336"/>
                  </a:lnTo>
                  <a:lnTo>
                    <a:pt x="99" y="338"/>
                  </a:lnTo>
                  <a:lnTo>
                    <a:pt x="85" y="303"/>
                  </a:lnTo>
                  <a:lnTo>
                    <a:pt x="88" y="300"/>
                  </a:lnTo>
                  <a:lnTo>
                    <a:pt x="81" y="295"/>
                  </a:lnTo>
                  <a:lnTo>
                    <a:pt x="85" y="295"/>
                  </a:lnTo>
                  <a:lnTo>
                    <a:pt x="77" y="287"/>
                  </a:lnTo>
                  <a:lnTo>
                    <a:pt x="43" y="266"/>
                  </a:lnTo>
                  <a:lnTo>
                    <a:pt x="25" y="264"/>
                  </a:lnTo>
                  <a:lnTo>
                    <a:pt x="32" y="259"/>
                  </a:lnTo>
                  <a:lnTo>
                    <a:pt x="0" y="268"/>
                  </a:lnTo>
                  <a:lnTo>
                    <a:pt x="3" y="219"/>
                  </a:lnTo>
                  <a:lnTo>
                    <a:pt x="6" y="170"/>
                  </a:lnTo>
                  <a:lnTo>
                    <a:pt x="30" y="129"/>
                  </a:lnTo>
                  <a:lnTo>
                    <a:pt x="32" y="95"/>
                  </a:lnTo>
                  <a:lnTo>
                    <a:pt x="27" y="77"/>
                  </a:lnTo>
                  <a:lnTo>
                    <a:pt x="27" y="75"/>
                  </a:lnTo>
                  <a:lnTo>
                    <a:pt x="28" y="61"/>
                  </a:lnTo>
                  <a:lnTo>
                    <a:pt x="38" y="36"/>
                  </a:lnTo>
                  <a:lnTo>
                    <a:pt x="45" y="10"/>
                  </a:lnTo>
                  <a:lnTo>
                    <a:pt x="75" y="0"/>
                  </a:lnTo>
                  <a:lnTo>
                    <a:pt x="106" y="4"/>
                  </a:lnTo>
                  <a:lnTo>
                    <a:pt x="126" y="23"/>
                  </a:lnTo>
                  <a:lnTo>
                    <a:pt x="159" y="15"/>
                  </a:lnTo>
                  <a:lnTo>
                    <a:pt x="183" y="25"/>
                  </a:lnTo>
                  <a:lnTo>
                    <a:pt x="205" y="35"/>
                  </a:lnTo>
                  <a:lnTo>
                    <a:pt x="242" y="17"/>
                  </a:lnTo>
                  <a:lnTo>
                    <a:pt x="274" y="20"/>
                  </a:lnTo>
                  <a:lnTo>
                    <a:pt x="305" y="23"/>
                  </a:lnTo>
                  <a:lnTo>
                    <a:pt x="340" y="2"/>
                  </a:lnTo>
                  <a:lnTo>
                    <a:pt x="355" y="25"/>
                  </a:lnTo>
                  <a:lnTo>
                    <a:pt x="360" y="51"/>
                  </a:lnTo>
                  <a:lnTo>
                    <a:pt x="372" y="66"/>
                  </a:lnTo>
                  <a:lnTo>
                    <a:pt x="366" y="85"/>
                  </a:lnTo>
                  <a:lnTo>
                    <a:pt x="343" y="105"/>
                  </a:lnTo>
                  <a:lnTo>
                    <a:pt x="332" y="131"/>
                  </a:lnTo>
                  <a:lnTo>
                    <a:pt x="321" y="157"/>
                  </a:lnTo>
                  <a:lnTo>
                    <a:pt x="310" y="186"/>
                  </a:lnTo>
                  <a:lnTo>
                    <a:pt x="298" y="204"/>
                  </a:lnTo>
                  <a:lnTo>
                    <a:pt x="286" y="237"/>
                  </a:lnTo>
                  <a:lnTo>
                    <a:pt x="266" y="264"/>
                  </a:lnTo>
                  <a:lnTo>
                    <a:pt x="247" y="24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1" name="Freeform 73"/>
            <p:cNvSpPr>
              <a:spLocks/>
            </p:cNvSpPr>
            <p:nvPr/>
          </p:nvSpPr>
          <p:spPr bwMode="gray">
            <a:xfrm>
              <a:off x="3148" y="2238"/>
              <a:ext cx="43" cy="112"/>
            </a:xfrm>
            <a:custGeom>
              <a:avLst/>
              <a:gdLst>
                <a:gd name="T0" fmla="*/ 2 w 92"/>
                <a:gd name="T1" fmla="*/ 25 h 222"/>
                <a:gd name="T2" fmla="*/ 1 w 92"/>
                <a:gd name="T3" fmla="*/ 25 h 222"/>
                <a:gd name="T4" fmla="*/ 0 w 92"/>
                <a:gd name="T5" fmla="*/ 32 h 222"/>
                <a:gd name="T6" fmla="*/ 8 w 92"/>
                <a:gd name="T7" fmla="*/ 43 h 222"/>
                <a:gd name="T8" fmla="*/ 11 w 92"/>
                <a:gd name="T9" fmla="*/ 58 h 222"/>
                <a:gd name="T10" fmla="*/ 11 w 92"/>
                <a:gd name="T11" fmla="*/ 71 h 222"/>
                <a:gd name="T12" fmla="*/ 11 w 92"/>
                <a:gd name="T13" fmla="*/ 85 h 222"/>
                <a:gd name="T14" fmla="*/ 12 w 92"/>
                <a:gd name="T15" fmla="*/ 98 h 222"/>
                <a:gd name="T16" fmla="*/ 12 w 92"/>
                <a:gd name="T17" fmla="*/ 112 h 222"/>
                <a:gd name="T18" fmla="*/ 28 w 92"/>
                <a:gd name="T19" fmla="*/ 109 h 222"/>
                <a:gd name="T20" fmla="*/ 29 w 92"/>
                <a:gd name="T21" fmla="*/ 85 h 222"/>
                <a:gd name="T22" fmla="*/ 31 w 92"/>
                <a:gd name="T23" fmla="*/ 60 h 222"/>
                <a:gd name="T24" fmla="*/ 42 w 92"/>
                <a:gd name="T25" fmla="*/ 39 h 222"/>
                <a:gd name="T26" fmla="*/ 43 w 92"/>
                <a:gd name="T27" fmla="*/ 22 h 222"/>
                <a:gd name="T28" fmla="*/ 41 w 92"/>
                <a:gd name="T29" fmla="*/ 13 h 222"/>
                <a:gd name="T30" fmla="*/ 41 w 92"/>
                <a:gd name="T31" fmla="*/ 12 h 222"/>
                <a:gd name="T32" fmla="*/ 28 w 92"/>
                <a:gd name="T33" fmla="*/ 0 h 222"/>
                <a:gd name="T34" fmla="*/ 24 w 92"/>
                <a:gd name="T35" fmla="*/ 6 h 222"/>
                <a:gd name="T36" fmla="*/ 23 w 92"/>
                <a:gd name="T37" fmla="*/ 8 h 222"/>
                <a:gd name="T38" fmla="*/ 23 w 92"/>
                <a:gd name="T39" fmla="*/ 9 h 222"/>
                <a:gd name="T40" fmla="*/ 22 w 92"/>
                <a:gd name="T41" fmla="*/ 11 h 222"/>
                <a:gd name="T42" fmla="*/ 12 w 92"/>
                <a:gd name="T43" fmla="*/ 17 h 222"/>
                <a:gd name="T44" fmla="*/ 2 w 92"/>
                <a:gd name="T45" fmla="*/ 25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222"/>
                <a:gd name="T71" fmla="*/ 92 w 92"/>
                <a:gd name="T72" fmla="*/ 222 h 2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222">
                  <a:moveTo>
                    <a:pt x="5" y="49"/>
                  </a:moveTo>
                  <a:lnTo>
                    <a:pt x="3" y="49"/>
                  </a:lnTo>
                  <a:lnTo>
                    <a:pt x="0" y="63"/>
                  </a:lnTo>
                  <a:lnTo>
                    <a:pt x="18" y="85"/>
                  </a:lnTo>
                  <a:lnTo>
                    <a:pt x="23" y="114"/>
                  </a:lnTo>
                  <a:lnTo>
                    <a:pt x="23" y="140"/>
                  </a:lnTo>
                  <a:lnTo>
                    <a:pt x="24" y="168"/>
                  </a:lnTo>
                  <a:lnTo>
                    <a:pt x="26" y="194"/>
                  </a:lnTo>
                  <a:lnTo>
                    <a:pt x="26" y="222"/>
                  </a:lnTo>
                  <a:lnTo>
                    <a:pt x="60" y="217"/>
                  </a:lnTo>
                  <a:lnTo>
                    <a:pt x="63" y="168"/>
                  </a:lnTo>
                  <a:lnTo>
                    <a:pt x="66" y="119"/>
                  </a:lnTo>
                  <a:lnTo>
                    <a:pt x="90" y="78"/>
                  </a:lnTo>
                  <a:lnTo>
                    <a:pt x="92" y="44"/>
                  </a:lnTo>
                  <a:lnTo>
                    <a:pt x="87" y="26"/>
                  </a:lnTo>
                  <a:lnTo>
                    <a:pt x="87" y="24"/>
                  </a:lnTo>
                  <a:lnTo>
                    <a:pt x="60" y="0"/>
                  </a:lnTo>
                  <a:lnTo>
                    <a:pt x="52" y="11"/>
                  </a:lnTo>
                  <a:lnTo>
                    <a:pt x="50" y="16"/>
                  </a:lnTo>
                  <a:lnTo>
                    <a:pt x="50" y="18"/>
                  </a:lnTo>
                  <a:lnTo>
                    <a:pt x="48" y="21"/>
                  </a:lnTo>
                  <a:lnTo>
                    <a:pt x="26" y="34"/>
                  </a:lnTo>
                  <a:lnTo>
                    <a:pt x="5" y="4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2" name="Freeform 74"/>
            <p:cNvSpPr>
              <a:spLocks/>
            </p:cNvSpPr>
            <p:nvPr/>
          </p:nvSpPr>
          <p:spPr bwMode="gray">
            <a:xfrm>
              <a:off x="3053" y="2186"/>
              <a:ext cx="118" cy="104"/>
            </a:xfrm>
            <a:custGeom>
              <a:avLst/>
              <a:gdLst>
                <a:gd name="T0" fmla="*/ 97 w 248"/>
                <a:gd name="T1" fmla="*/ 76 h 204"/>
                <a:gd name="T2" fmla="*/ 92 w 248"/>
                <a:gd name="T3" fmla="*/ 76 h 204"/>
                <a:gd name="T4" fmla="*/ 80 w 248"/>
                <a:gd name="T5" fmla="*/ 73 h 204"/>
                <a:gd name="T6" fmla="*/ 76 w 248"/>
                <a:gd name="T7" fmla="*/ 75 h 204"/>
                <a:gd name="T8" fmla="*/ 59 w 248"/>
                <a:gd name="T9" fmla="*/ 75 h 204"/>
                <a:gd name="T10" fmla="*/ 40 w 248"/>
                <a:gd name="T11" fmla="*/ 76 h 204"/>
                <a:gd name="T12" fmla="*/ 41 w 248"/>
                <a:gd name="T13" fmla="*/ 90 h 204"/>
                <a:gd name="T14" fmla="*/ 42 w 248"/>
                <a:gd name="T15" fmla="*/ 104 h 204"/>
                <a:gd name="T16" fmla="*/ 29 w 248"/>
                <a:gd name="T17" fmla="*/ 96 h 204"/>
                <a:gd name="T18" fmla="*/ 15 w 248"/>
                <a:gd name="T19" fmla="*/ 100 h 204"/>
                <a:gd name="T20" fmla="*/ 6 w 248"/>
                <a:gd name="T21" fmla="*/ 89 h 204"/>
                <a:gd name="T22" fmla="*/ 0 w 248"/>
                <a:gd name="T23" fmla="*/ 87 h 204"/>
                <a:gd name="T24" fmla="*/ 4 w 248"/>
                <a:gd name="T25" fmla="*/ 62 h 204"/>
                <a:gd name="T26" fmla="*/ 8 w 248"/>
                <a:gd name="T27" fmla="*/ 58 h 204"/>
                <a:gd name="T28" fmla="*/ 16 w 248"/>
                <a:gd name="T29" fmla="*/ 49 h 204"/>
                <a:gd name="T30" fmla="*/ 20 w 248"/>
                <a:gd name="T31" fmla="*/ 42 h 204"/>
                <a:gd name="T32" fmla="*/ 21 w 248"/>
                <a:gd name="T33" fmla="*/ 32 h 204"/>
                <a:gd name="T34" fmla="*/ 31 w 248"/>
                <a:gd name="T35" fmla="*/ 36 h 204"/>
                <a:gd name="T36" fmla="*/ 34 w 248"/>
                <a:gd name="T37" fmla="*/ 29 h 204"/>
                <a:gd name="T38" fmla="*/ 37 w 248"/>
                <a:gd name="T39" fmla="*/ 27 h 204"/>
                <a:gd name="T40" fmla="*/ 42 w 248"/>
                <a:gd name="T41" fmla="*/ 18 h 204"/>
                <a:gd name="T42" fmla="*/ 51 w 248"/>
                <a:gd name="T43" fmla="*/ 18 h 204"/>
                <a:gd name="T44" fmla="*/ 53 w 248"/>
                <a:gd name="T45" fmla="*/ 11 h 204"/>
                <a:gd name="T46" fmla="*/ 71 w 248"/>
                <a:gd name="T47" fmla="*/ 0 h 204"/>
                <a:gd name="T48" fmla="*/ 86 w 248"/>
                <a:gd name="T49" fmla="*/ 2 h 204"/>
                <a:gd name="T50" fmla="*/ 88 w 248"/>
                <a:gd name="T51" fmla="*/ 18 h 204"/>
                <a:gd name="T52" fmla="*/ 99 w 248"/>
                <a:gd name="T53" fmla="*/ 32 h 204"/>
                <a:gd name="T54" fmla="*/ 98 w 248"/>
                <a:gd name="T55" fmla="*/ 32 h 204"/>
                <a:gd name="T56" fmla="*/ 97 w 248"/>
                <a:gd name="T57" fmla="*/ 38 h 204"/>
                <a:gd name="T58" fmla="*/ 106 w 248"/>
                <a:gd name="T59" fmla="*/ 46 h 204"/>
                <a:gd name="T60" fmla="*/ 111 w 248"/>
                <a:gd name="T61" fmla="*/ 44 h 204"/>
                <a:gd name="T62" fmla="*/ 114 w 248"/>
                <a:gd name="T63" fmla="*/ 50 h 204"/>
                <a:gd name="T64" fmla="*/ 118 w 248"/>
                <a:gd name="T65" fmla="*/ 59 h 204"/>
                <a:gd name="T66" fmla="*/ 118 w 248"/>
                <a:gd name="T67" fmla="*/ 60 h 204"/>
                <a:gd name="T68" fmla="*/ 117 w 248"/>
                <a:gd name="T69" fmla="*/ 62 h 204"/>
                <a:gd name="T70" fmla="*/ 107 w 248"/>
                <a:gd name="T71" fmla="*/ 68 h 204"/>
                <a:gd name="T72" fmla="*/ 97 w 248"/>
                <a:gd name="T73" fmla="*/ 76 h 2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8"/>
                <a:gd name="T112" fmla="*/ 0 h 204"/>
                <a:gd name="T113" fmla="*/ 248 w 248"/>
                <a:gd name="T114" fmla="*/ 204 h 2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8" h="204">
                  <a:moveTo>
                    <a:pt x="203" y="149"/>
                  </a:moveTo>
                  <a:lnTo>
                    <a:pt x="193" y="149"/>
                  </a:lnTo>
                  <a:lnTo>
                    <a:pt x="168" y="144"/>
                  </a:lnTo>
                  <a:lnTo>
                    <a:pt x="160" y="147"/>
                  </a:lnTo>
                  <a:lnTo>
                    <a:pt x="123" y="147"/>
                  </a:lnTo>
                  <a:lnTo>
                    <a:pt x="84" y="149"/>
                  </a:lnTo>
                  <a:lnTo>
                    <a:pt x="87" y="176"/>
                  </a:lnTo>
                  <a:lnTo>
                    <a:pt x="89" y="204"/>
                  </a:lnTo>
                  <a:lnTo>
                    <a:pt x="61" y="188"/>
                  </a:lnTo>
                  <a:lnTo>
                    <a:pt x="31" y="196"/>
                  </a:lnTo>
                  <a:lnTo>
                    <a:pt x="13" y="175"/>
                  </a:lnTo>
                  <a:lnTo>
                    <a:pt x="0" y="170"/>
                  </a:lnTo>
                  <a:lnTo>
                    <a:pt x="8" y="121"/>
                  </a:lnTo>
                  <a:lnTo>
                    <a:pt x="16" y="113"/>
                  </a:lnTo>
                  <a:lnTo>
                    <a:pt x="34" y="97"/>
                  </a:lnTo>
                  <a:lnTo>
                    <a:pt x="41" y="82"/>
                  </a:lnTo>
                  <a:lnTo>
                    <a:pt x="45" y="62"/>
                  </a:lnTo>
                  <a:lnTo>
                    <a:pt x="66" y="71"/>
                  </a:lnTo>
                  <a:lnTo>
                    <a:pt x="71" y="56"/>
                  </a:lnTo>
                  <a:lnTo>
                    <a:pt x="78" y="53"/>
                  </a:lnTo>
                  <a:lnTo>
                    <a:pt x="89" y="35"/>
                  </a:lnTo>
                  <a:lnTo>
                    <a:pt x="108" y="35"/>
                  </a:lnTo>
                  <a:lnTo>
                    <a:pt x="111" y="22"/>
                  </a:lnTo>
                  <a:lnTo>
                    <a:pt x="150" y="0"/>
                  </a:lnTo>
                  <a:lnTo>
                    <a:pt x="180" y="4"/>
                  </a:lnTo>
                  <a:lnTo>
                    <a:pt x="184" y="35"/>
                  </a:lnTo>
                  <a:lnTo>
                    <a:pt x="209" y="62"/>
                  </a:lnTo>
                  <a:lnTo>
                    <a:pt x="205" y="62"/>
                  </a:lnTo>
                  <a:lnTo>
                    <a:pt x="203" y="75"/>
                  </a:lnTo>
                  <a:lnTo>
                    <a:pt x="222" y="90"/>
                  </a:lnTo>
                  <a:lnTo>
                    <a:pt x="233" y="87"/>
                  </a:lnTo>
                  <a:lnTo>
                    <a:pt x="240" y="98"/>
                  </a:lnTo>
                  <a:lnTo>
                    <a:pt x="248" y="116"/>
                  </a:lnTo>
                  <a:lnTo>
                    <a:pt x="248" y="118"/>
                  </a:lnTo>
                  <a:lnTo>
                    <a:pt x="246" y="121"/>
                  </a:lnTo>
                  <a:lnTo>
                    <a:pt x="224" y="134"/>
                  </a:lnTo>
                  <a:lnTo>
                    <a:pt x="203" y="14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3" name="Freeform 75"/>
            <p:cNvSpPr>
              <a:spLocks/>
            </p:cNvSpPr>
            <p:nvPr/>
          </p:nvSpPr>
          <p:spPr bwMode="gray">
            <a:xfrm>
              <a:off x="3261" y="2223"/>
              <a:ext cx="118" cy="208"/>
            </a:xfrm>
            <a:custGeom>
              <a:avLst/>
              <a:gdLst>
                <a:gd name="T0" fmla="*/ 109 w 242"/>
                <a:gd name="T1" fmla="*/ 57 h 409"/>
                <a:gd name="T2" fmla="*/ 92 w 242"/>
                <a:gd name="T3" fmla="*/ 57 h 409"/>
                <a:gd name="T4" fmla="*/ 84 w 242"/>
                <a:gd name="T5" fmla="*/ 61 h 409"/>
                <a:gd name="T6" fmla="*/ 97 w 242"/>
                <a:gd name="T7" fmla="*/ 78 h 409"/>
                <a:gd name="T8" fmla="*/ 106 w 242"/>
                <a:gd name="T9" fmla="*/ 102 h 409"/>
                <a:gd name="T10" fmla="*/ 98 w 242"/>
                <a:gd name="T11" fmla="*/ 117 h 409"/>
                <a:gd name="T12" fmla="*/ 92 w 242"/>
                <a:gd name="T13" fmla="*/ 132 h 409"/>
                <a:gd name="T14" fmla="*/ 96 w 242"/>
                <a:gd name="T15" fmla="*/ 157 h 409"/>
                <a:gd name="T16" fmla="*/ 105 w 242"/>
                <a:gd name="T17" fmla="*/ 170 h 409"/>
                <a:gd name="T18" fmla="*/ 114 w 242"/>
                <a:gd name="T19" fmla="*/ 183 h 409"/>
                <a:gd name="T20" fmla="*/ 118 w 242"/>
                <a:gd name="T21" fmla="*/ 200 h 409"/>
                <a:gd name="T22" fmla="*/ 115 w 242"/>
                <a:gd name="T23" fmla="*/ 208 h 409"/>
                <a:gd name="T24" fmla="*/ 102 w 242"/>
                <a:gd name="T25" fmla="*/ 204 h 409"/>
                <a:gd name="T26" fmla="*/ 88 w 242"/>
                <a:gd name="T27" fmla="*/ 200 h 409"/>
                <a:gd name="T28" fmla="*/ 74 w 242"/>
                <a:gd name="T29" fmla="*/ 200 h 409"/>
                <a:gd name="T30" fmla="*/ 59 w 242"/>
                <a:gd name="T31" fmla="*/ 200 h 409"/>
                <a:gd name="T32" fmla="*/ 43 w 242"/>
                <a:gd name="T33" fmla="*/ 200 h 409"/>
                <a:gd name="T34" fmla="*/ 31 w 242"/>
                <a:gd name="T35" fmla="*/ 199 h 409"/>
                <a:gd name="T36" fmla="*/ 20 w 242"/>
                <a:gd name="T37" fmla="*/ 197 h 409"/>
                <a:gd name="T38" fmla="*/ 20 w 242"/>
                <a:gd name="T39" fmla="*/ 178 h 409"/>
                <a:gd name="T40" fmla="*/ 18 w 242"/>
                <a:gd name="T41" fmla="*/ 170 h 409"/>
                <a:gd name="T42" fmla="*/ 17 w 242"/>
                <a:gd name="T43" fmla="*/ 166 h 409"/>
                <a:gd name="T44" fmla="*/ 7 w 242"/>
                <a:gd name="T45" fmla="*/ 165 h 409"/>
                <a:gd name="T46" fmla="*/ 2 w 242"/>
                <a:gd name="T47" fmla="*/ 154 h 409"/>
                <a:gd name="T48" fmla="*/ 0 w 242"/>
                <a:gd name="T49" fmla="*/ 155 h 409"/>
                <a:gd name="T50" fmla="*/ 1 w 242"/>
                <a:gd name="T51" fmla="*/ 152 h 409"/>
                <a:gd name="T52" fmla="*/ 5 w 242"/>
                <a:gd name="T53" fmla="*/ 137 h 409"/>
                <a:gd name="T54" fmla="*/ 12 w 242"/>
                <a:gd name="T55" fmla="*/ 126 h 409"/>
                <a:gd name="T56" fmla="*/ 20 w 242"/>
                <a:gd name="T57" fmla="*/ 115 h 409"/>
                <a:gd name="T58" fmla="*/ 31 w 242"/>
                <a:gd name="T59" fmla="*/ 111 h 409"/>
                <a:gd name="T60" fmla="*/ 40 w 242"/>
                <a:gd name="T61" fmla="*/ 122 h 409"/>
                <a:gd name="T62" fmla="*/ 50 w 242"/>
                <a:gd name="T63" fmla="*/ 108 h 409"/>
                <a:gd name="T64" fmla="*/ 56 w 242"/>
                <a:gd name="T65" fmla="*/ 91 h 409"/>
                <a:gd name="T66" fmla="*/ 62 w 242"/>
                <a:gd name="T67" fmla="*/ 82 h 409"/>
                <a:gd name="T68" fmla="*/ 67 w 242"/>
                <a:gd name="T69" fmla="*/ 67 h 409"/>
                <a:gd name="T70" fmla="*/ 73 w 242"/>
                <a:gd name="T71" fmla="*/ 54 h 409"/>
                <a:gd name="T72" fmla="*/ 78 w 242"/>
                <a:gd name="T73" fmla="*/ 41 h 409"/>
                <a:gd name="T74" fmla="*/ 89 w 242"/>
                <a:gd name="T75" fmla="*/ 31 h 409"/>
                <a:gd name="T76" fmla="*/ 92 w 242"/>
                <a:gd name="T77" fmla="*/ 21 h 409"/>
                <a:gd name="T78" fmla="*/ 86 w 242"/>
                <a:gd name="T79" fmla="*/ 13 h 409"/>
                <a:gd name="T80" fmla="*/ 84 w 242"/>
                <a:gd name="T81" fmla="*/ 0 h 409"/>
                <a:gd name="T82" fmla="*/ 89 w 242"/>
                <a:gd name="T83" fmla="*/ 0 h 409"/>
                <a:gd name="T84" fmla="*/ 97 w 242"/>
                <a:gd name="T85" fmla="*/ 18 h 409"/>
                <a:gd name="T86" fmla="*/ 98 w 242"/>
                <a:gd name="T87" fmla="*/ 38 h 409"/>
                <a:gd name="T88" fmla="*/ 109 w 242"/>
                <a:gd name="T89" fmla="*/ 57 h 4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
                <a:gd name="T136" fmla="*/ 0 h 409"/>
                <a:gd name="T137" fmla="*/ 242 w 242"/>
                <a:gd name="T138" fmla="*/ 409 h 40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 h="409">
                  <a:moveTo>
                    <a:pt x="223" y="112"/>
                  </a:moveTo>
                  <a:lnTo>
                    <a:pt x="188" y="112"/>
                  </a:lnTo>
                  <a:lnTo>
                    <a:pt x="172" y="120"/>
                  </a:lnTo>
                  <a:lnTo>
                    <a:pt x="199" y="153"/>
                  </a:lnTo>
                  <a:lnTo>
                    <a:pt x="218" y="200"/>
                  </a:lnTo>
                  <a:lnTo>
                    <a:pt x="202" y="230"/>
                  </a:lnTo>
                  <a:lnTo>
                    <a:pt x="188" y="259"/>
                  </a:lnTo>
                  <a:lnTo>
                    <a:pt x="197" y="308"/>
                  </a:lnTo>
                  <a:lnTo>
                    <a:pt x="215" y="334"/>
                  </a:lnTo>
                  <a:lnTo>
                    <a:pt x="233" y="360"/>
                  </a:lnTo>
                  <a:lnTo>
                    <a:pt x="242" y="393"/>
                  </a:lnTo>
                  <a:lnTo>
                    <a:pt x="236" y="409"/>
                  </a:lnTo>
                  <a:lnTo>
                    <a:pt x="209" y="402"/>
                  </a:lnTo>
                  <a:lnTo>
                    <a:pt x="181" y="394"/>
                  </a:lnTo>
                  <a:lnTo>
                    <a:pt x="151" y="394"/>
                  </a:lnTo>
                  <a:lnTo>
                    <a:pt x="120" y="394"/>
                  </a:lnTo>
                  <a:lnTo>
                    <a:pt x="88" y="394"/>
                  </a:lnTo>
                  <a:lnTo>
                    <a:pt x="64" y="391"/>
                  </a:lnTo>
                  <a:lnTo>
                    <a:pt x="42" y="388"/>
                  </a:lnTo>
                  <a:lnTo>
                    <a:pt x="42" y="350"/>
                  </a:lnTo>
                  <a:lnTo>
                    <a:pt x="37" y="334"/>
                  </a:lnTo>
                  <a:lnTo>
                    <a:pt x="35" y="327"/>
                  </a:lnTo>
                  <a:lnTo>
                    <a:pt x="14" y="324"/>
                  </a:lnTo>
                  <a:lnTo>
                    <a:pt x="5" y="303"/>
                  </a:lnTo>
                  <a:lnTo>
                    <a:pt x="0" y="305"/>
                  </a:lnTo>
                  <a:lnTo>
                    <a:pt x="3" y="298"/>
                  </a:lnTo>
                  <a:lnTo>
                    <a:pt x="11" y="269"/>
                  </a:lnTo>
                  <a:lnTo>
                    <a:pt x="25" y="248"/>
                  </a:lnTo>
                  <a:lnTo>
                    <a:pt x="40" y="226"/>
                  </a:lnTo>
                  <a:lnTo>
                    <a:pt x="64" y="218"/>
                  </a:lnTo>
                  <a:lnTo>
                    <a:pt x="83" y="239"/>
                  </a:lnTo>
                  <a:lnTo>
                    <a:pt x="103" y="212"/>
                  </a:lnTo>
                  <a:lnTo>
                    <a:pt x="115" y="179"/>
                  </a:lnTo>
                  <a:lnTo>
                    <a:pt x="127" y="161"/>
                  </a:lnTo>
                  <a:lnTo>
                    <a:pt x="138" y="132"/>
                  </a:lnTo>
                  <a:lnTo>
                    <a:pt x="149" y="106"/>
                  </a:lnTo>
                  <a:lnTo>
                    <a:pt x="160" y="80"/>
                  </a:lnTo>
                  <a:lnTo>
                    <a:pt x="183" y="60"/>
                  </a:lnTo>
                  <a:lnTo>
                    <a:pt x="189" y="41"/>
                  </a:lnTo>
                  <a:lnTo>
                    <a:pt x="177" y="26"/>
                  </a:lnTo>
                  <a:lnTo>
                    <a:pt x="172" y="0"/>
                  </a:lnTo>
                  <a:lnTo>
                    <a:pt x="183" y="0"/>
                  </a:lnTo>
                  <a:lnTo>
                    <a:pt x="199" y="36"/>
                  </a:lnTo>
                  <a:lnTo>
                    <a:pt x="202" y="75"/>
                  </a:lnTo>
                  <a:lnTo>
                    <a:pt x="223" y="11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4" name="Freeform 76"/>
            <p:cNvSpPr>
              <a:spLocks/>
            </p:cNvSpPr>
            <p:nvPr/>
          </p:nvSpPr>
          <p:spPr bwMode="gray">
            <a:xfrm>
              <a:off x="3352" y="2262"/>
              <a:ext cx="194" cy="162"/>
            </a:xfrm>
            <a:custGeom>
              <a:avLst/>
              <a:gdLst>
                <a:gd name="T0" fmla="*/ 67 w 406"/>
                <a:gd name="T1" fmla="*/ 44 h 315"/>
                <a:gd name="T2" fmla="*/ 65 w 406"/>
                <a:gd name="T3" fmla="*/ 39 h 315"/>
                <a:gd name="T4" fmla="*/ 86 w 406"/>
                <a:gd name="T5" fmla="*/ 33 h 315"/>
                <a:gd name="T6" fmla="*/ 98 w 406"/>
                <a:gd name="T7" fmla="*/ 19 h 315"/>
                <a:gd name="T8" fmla="*/ 110 w 406"/>
                <a:gd name="T9" fmla="*/ 4 h 315"/>
                <a:gd name="T10" fmla="*/ 124 w 406"/>
                <a:gd name="T11" fmla="*/ 0 h 315"/>
                <a:gd name="T12" fmla="*/ 130 w 406"/>
                <a:gd name="T13" fmla="*/ 12 h 315"/>
                <a:gd name="T14" fmla="*/ 137 w 406"/>
                <a:gd name="T15" fmla="*/ 24 h 315"/>
                <a:gd name="T16" fmla="*/ 134 w 406"/>
                <a:gd name="T17" fmla="*/ 41 h 315"/>
                <a:gd name="T18" fmla="*/ 145 w 406"/>
                <a:gd name="T19" fmla="*/ 44 h 315"/>
                <a:gd name="T20" fmla="*/ 148 w 406"/>
                <a:gd name="T21" fmla="*/ 49 h 315"/>
                <a:gd name="T22" fmla="*/ 162 w 406"/>
                <a:gd name="T23" fmla="*/ 60 h 315"/>
                <a:gd name="T24" fmla="*/ 164 w 406"/>
                <a:gd name="T25" fmla="*/ 68 h 315"/>
                <a:gd name="T26" fmla="*/ 178 w 406"/>
                <a:gd name="T27" fmla="*/ 81 h 315"/>
                <a:gd name="T28" fmla="*/ 183 w 406"/>
                <a:gd name="T29" fmla="*/ 92 h 315"/>
                <a:gd name="T30" fmla="*/ 192 w 406"/>
                <a:gd name="T31" fmla="*/ 104 h 315"/>
                <a:gd name="T32" fmla="*/ 194 w 406"/>
                <a:gd name="T33" fmla="*/ 110 h 315"/>
                <a:gd name="T34" fmla="*/ 186 w 406"/>
                <a:gd name="T35" fmla="*/ 107 h 315"/>
                <a:gd name="T36" fmla="*/ 175 w 406"/>
                <a:gd name="T37" fmla="*/ 105 h 315"/>
                <a:gd name="T38" fmla="*/ 162 w 406"/>
                <a:gd name="T39" fmla="*/ 105 h 315"/>
                <a:gd name="T40" fmla="*/ 157 w 406"/>
                <a:gd name="T41" fmla="*/ 110 h 315"/>
                <a:gd name="T42" fmla="*/ 147 w 406"/>
                <a:gd name="T43" fmla="*/ 110 h 315"/>
                <a:gd name="T44" fmla="*/ 131 w 406"/>
                <a:gd name="T45" fmla="*/ 116 h 315"/>
                <a:gd name="T46" fmla="*/ 124 w 406"/>
                <a:gd name="T47" fmla="*/ 115 h 315"/>
                <a:gd name="T48" fmla="*/ 118 w 406"/>
                <a:gd name="T49" fmla="*/ 126 h 315"/>
                <a:gd name="T50" fmla="*/ 104 w 406"/>
                <a:gd name="T51" fmla="*/ 121 h 315"/>
                <a:gd name="T52" fmla="*/ 89 w 406"/>
                <a:gd name="T53" fmla="*/ 117 h 315"/>
                <a:gd name="T54" fmla="*/ 74 w 406"/>
                <a:gd name="T55" fmla="*/ 107 h 315"/>
                <a:gd name="T56" fmla="*/ 61 w 406"/>
                <a:gd name="T57" fmla="*/ 124 h 315"/>
                <a:gd name="T58" fmla="*/ 62 w 406"/>
                <a:gd name="T59" fmla="*/ 138 h 315"/>
                <a:gd name="T60" fmla="*/ 51 w 406"/>
                <a:gd name="T61" fmla="*/ 137 h 315"/>
                <a:gd name="T62" fmla="*/ 39 w 406"/>
                <a:gd name="T63" fmla="*/ 137 h 315"/>
                <a:gd name="T64" fmla="*/ 31 w 406"/>
                <a:gd name="T65" fmla="*/ 141 h 315"/>
                <a:gd name="T66" fmla="*/ 26 w 406"/>
                <a:gd name="T67" fmla="*/ 162 h 315"/>
                <a:gd name="T68" fmla="*/ 22 w 406"/>
                <a:gd name="T69" fmla="*/ 145 h 315"/>
                <a:gd name="T70" fmla="*/ 13 w 406"/>
                <a:gd name="T71" fmla="*/ 132 h 315"/>
                <a:gd name="T72" fmla="*/ 4 w 406"/>
                <a:gd name="T73" fmla="*/ 118 h 315"/>
                <a:gd name="T74" fmla="*/ 0 w 406"/>
                <a:gd name="T75" fmla="*/ 93 h 315"/>
                <a:gd name="T76" fmla="*/ 7 w 406"/>
                <a:gd name="T77" fmla="*/ 78 h 315"/>
                <a:gd name="T78" fmla="*/ 14 w 406"/>
                <a:gd name="T79" fmla="*/ 63 h 315"/>
                <a:gd name="T80" fmla="*/ 28 w 406"/>
                <a:gd name="T81" fmla="*/ 58 h 315"/>
                <a:gd name="T82" fmla="*/ 32 w 406"/>
                <a:gd name="T83" fmla="*/ 60 h 315"/>
                <a:gd name="T84" fmla="*/ 40 w 406"/>
                <a:gd name="T85" fmla="*/ 59 h 315"/>
                <a:gd name="T86" fmla="*/ 61 w 406"/>
                <a:gd name="T87" fmla="*/ 53 h 315"/>
                <a:gd name="T88" fmla="*/ 67 w 406"/>
                <a:gd name="T89" fmla="*/ 44 h 31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06"/>
                <a:gd name="T136" fmla="*/ 0 h 315"/>
                <a:gd name="T137" fmla="*/ 406 w 406"/>
                <a:gd name="T138" fmla="*/ 315 h 31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06" h="315">
                  <a:moveTo>
                    <a:pt x="141" y="86"/>
                  </a:moveTo>
                  <a:lnTo>
                    <a:pt x="136" y="75"/>
                  </a:lnTo>
                  <a:lnTo>
                    <a:pt x="181" y="65"/>
                  </a:lnTo>
                  <a:lnTo>
                    <a:pt x="205" y="36"/>
                  </a:lnTo>
                  <a:lnTo>
                    <a:pt x="230" y="7"/>
                  </a:lnTo>
                  <a:lnTo>
                    <a:pt x="260" y="0"/>
                  </a:lnTo>
                  <a:lnTo>
                    <a:pt x="273" y="23"/>
                  </a:lnTo>
                  <a:lnTo>
                    <a:pt x="287" y="46"/>
                  </a:lnTo>
                  <a:lnTo>
                    <a:pt x="281" y="80"/>
                  </a:lnTo>
                  <a:lnTo>
                    <a:pt x="303" y="85"/>
                  </a:lnTo>
                  <a:lnTo>
                    <a:pt x="310" y="96"/>
                  </a:lnTo>
                  <a:lnTo>
                    <a:pt x="339" y="117"/>
                  </a:lnTo>
                  <a:lnTo>
                    <a:pt x="344" y="132"/>
                  </a:lnTo>
                  <a:lnTo>
                    <a:pt x="373" y="158"/>
                  </a:lnTo>
                  <a:lnTo>
                    <a:pt x="384" y="178"/>
                  </a:lnTo>
                  <a:lnTo>
                    <a:pt x="402" y="202"/>
                  </a:lnTo>
                  <a:lnTo>
                    <a:pt x="406" y="214"/>
                  </a:lnTo>
                  <a:lnTo>
                    <a:pt x="390" y="209"/>
                  </a:lnTo>
                  <a:lnTo>
                    <a:pt x="366" y="205"/>
                  </a:lnTo>
                  <a:lnTo>
                    <a:pt x="340" y="204"/>
                  </a:lnTo>
                  <a:lnTo>
                    <a:pt x="329" y="214"/>
                  </a:lnTo>
                  <a:lnTo>
                    <a:pt x="307" y="214"/>
                  </a:lnTo>
                  <a:lnTo>
                    <a:pt x="275" y="225"/>
                  </a:lnTo>
                  <a:lnTo>
                    <a:pt x="260" y="223"/>
                  </a:lnTo>
                  <a:lnTo>
                    <a:pt x="246" y="245"/>
                  </a:lnTo>
                  <a:lnTo>
                    <a:pt x="217" y="236"/>
                  </a:lnTo>
                  <a:lnTo>
                    <a:pt x="186" y="228"/>
                  </a:lnTo>
                  <a:lnTo>
                    <a:pt x="154" y="209"/>
                  </a:lnTo>
                  <a:lnTo>
                    <a:pt x="128" y="241"/>
                  </a:lnTo>
                  <a:lnTo>
                    <a:pt x="130" y="269"/>
                  </a:lnTo>
                  <a:lnTo>
                    <a:pt x="106" y="267"/>
                  </a:lnTo>
                  <a:lnTo>
                    <a:pt x="82" y="266"/>
                  </a:lnTo>
                  <a:lnTo>
                    <a:pt x="64" y="275"/>
                  </a:lnTo>
                  <a:lnTo>
                    <a:pt x="54" y="315"/>
                  </a:lnTo>
                  <a:lnTo>
                    <a:pt x="45" y="282"/>
                  </a:lnTo>
                  <a:lnTo>
                    <a:pt x="27" y="256"/>
                  </a:lnTo>
                  <a:lnTo>
                    <a:pt x="9" y="230"/>
                  </a:lnTo>
                  <a:lnTo>
                    <a:pt x="0" y="181"/>
                  </a:lnTo>
                  <a:lnTo>
                    <a:pt x="14" y="152"/>
                  </a:lnTo>
                  <a:lnTo>
                    <a:pt x="30" y="122"/>
                  </a:lnTo>
                  <a:lnTo>
                    <a:pt x="59" y="112"/>
                  </a:lnTo>
                  <a:lnTo>
                    <a:pt x="66" y="117"/>
                  </a:lnTo>
                  <a:lnTo>
                    <a:pt x="83" y="114"/>
                  </a:lnTo>
                  <a:lnTo>
                    <a:pt x="127" y="104"/>
                  </a:lnTo>
                  <a:lnTo>
                    <a:pt x="141" y="8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5" name="Freeform 77"/>
            <p:cNvSpPr>
              <a:spLocks/>
            </p:cNvSpPr>
            <p:nvPr/>
          </p:nvSpPr>
          <p:spPr bwMode="gray">
            <a:xfrm>
              <a:off x="2886" y="2209"/>
              <a:ext cx="43" cy="14"/>
            </a:xfrm>
            <a:custGeom>
              <a:avLst/>
              <a:gdLst>
                <a:gd name="T0" fmla="*/ 1 w 90"/>
                <a:gd name="T1" fmla="*/ 6 h 26"/>
                <a:gd name="T2" fmla="*/ 0 w 90"/>
                <a:gd name="T3" fmla="*/ 14 h 26"/>
                <a:gd name="T4" fmla="*/ 11 w 90"/>
                <a:gd name="T5" fmla="*/ 10 h 26"/>
                <a:gd name="T6" fmla="*/ 23 w 90"/>
                <a:gd name="T7" fmla="*/ 5 h 26"/>
                <a:gd name="T8" fmla="*/ 43 w 90"/>
                <a:gd name="T9" fmla="*/ 10 h 26"/>
                <a:gd name="T10" fmla="*/ 39 w 90"/>
                <a:gd name="T11" fmla="*/ 5 h 26"/>
                <a:gd name="T12" fmla="*/ 21 w 90"/>
                <a:gd name="T13" fmla="*/ 0 h 26"/>
                <a:gd name="T14" fmla="*/ 19 w 90"/>
                <a:gd name="T15" fmla="*/ 4 h 26"/>
                <a:gd name="T16" fmla="*/ 2 w 90"/>
                <a:gd name="T17" fmla="*/ 4 h 26"/>
                <a:gd name="T18" fmla="*/ 2 w 90"/>
                <a:gd name="T19" fmla="*/ 6 h 26"/>
                <a:gd name="T20" fmla="*/ 17 w 90"/>
                <a:gd name="T21" fmla="*/ 6 h 26"/>
                <a:gd name="T22" fmla="*/ 9 w 90"/>
                <a:gd name="T23" fmla="*/ 10 h 26"/>
                <a:gd name="T24" fmla="*/ 1 w 90"/>
                <a:gd name="T25" fmla="*/ 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26"/>
                <a:gd name="T41" fmla="*/ 90 w 90"/>
                <a:gd name="T42" fmla="*/ 26 h 2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26">
                  <a:moveTo>
                    <a:pt x="3" y="11"/>
                  </a:moveTo>
                  <a:lnTo>
                    <a:pt x="0" y="26"/>
                  </a:lnTo>
                  <a:lnTo>
                    <a:pt x="24" y="18"/>
                  </a:lnTo>
                  <a:lnTo>
                    <a:pt x="48" y="9"/>
                  </a:lnTo>
                  <a:lnTo>
                    <a:pt x="90" y="18"/>
                  </a:lnTo>
                  <a:lnTo>
                    <a:pt x="82" y="9"/>
                  </a:lnTo>
                  <a:lnTo>
                    <a:pt x="43" y="0"/>
                  </a:lnTo>
                  <a:lnTo>
                    <a:pt x="40" y="8"/>
                  </a:lnTo>
                  <a:lnTo>
                    <a:pt x="5" y="8"/>
                  </a:lnTo>
                  <a:lnTo>
                    <a:pt x="5" y="11"/>
                  </a:lnTo>
                  <a:lnTo>
                    <a:pt x="35" y="11"/>
                  </a:lnTo>
                  <a:lnTo>
                    <a:pt x="18" y="19"/>
                  </a:lnTo>
                  <a:lnTo>
                    <a:pt x="3" y="1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6" name="Freeform 78"/>
            <p:cNvSpPr>
              <a:spLocks/>
            </p:cNvSpPr>
            <p:nvPr/>
          </p:nvSpPr>
          <p:spPr bwMode="gray">
            <a:xfrm>
              <a:off x="3087" y="2259"/>
              <a:ext cx="66" cy="117"/>
            </a:xfrm>
            <a:custGeom>
              <a:avLst/>
              <a:gdLst>
                <a:gd name="T0" fmla="*/ 58 w 140"/>
                <a:gd name="T1" fmla="*/ 99 h 230"/>
                <a:gd name="T2" fmla="*/ 48 w 140"/>
                <a:gd name="T3" fmla="*/ 104 h 230"/>
                <a:gd name="T4" fmla="*/ 37 w 140"/>
                <a:gd name="T5" fmla="*/ 108 h 230"/>
                <a:gd name="T6" fmla="*/ 26 w 140"/>
                <a:gd name="T7" fmla="*/ 112 h 230"/>
                <a:gd name="T8" fmla="*/ 16 w 140"/>
                <a:gd name="T9" fmla="*/ 117 h 230"/>
                <a:gd name="T10" fmla="*/ 2 w 140"/>
                <a:gd name="T11" fmla="*/ 111 h 230"/>
                <a:gd name="T12" fmla="*/ 7 w 140"/>
                <a:gd name="T13" fmla="*/ 108 h 230"/>
                <a:gd name="T14" fmla="*/ 4 w 140"/>
                <a:gd name="T15" fmla="*/ 94 h 230"/>
                <a:gd name="T16" fmla="*/ 0 w 140"/>
                <a:gd name="T17" fmla="*/ 79 h 230"/>
                <a:gd name="T18" fmla="*/ 6 w 140"/>
                <a:gd name="T19" fmla="*/ 66 h 230"/>
                <a:gd name="T20" fmla="*/ 11 w 140"/>
                <a:gd name="T21" fmla="*/ 54 h 230"/>
                <a:gd name="T22" fmla="*/ 8 w 140"/>
                <a:gd name="T23" fmla="*/ 31 h 230"/>
                <a:gd name="T24" fmla="*/ 8 w 140"/>
                <a:gd name="T25" fmla="*/ 16 h 230"/>
                <a:gd name="T26" fmla="*/ 6 w 140"/>
                <a:gd name="T27" fmla="*/ 3 h 230"/>
                <a:gd name="T28" fmla="*/ 25 w 140"/>
                <a:gd name="T29" fmla="*/ 2 h 230"/>
                <a:gd name="T30" fmla="*/ 42 w 140"/>
                <a:gd name="T31" fmla="*/ 2 h 230"/>
                <a:gd name="T32" fmla="*/ 46 w 140"/>
                <a:gd name="T33" fmla="*/ 0 h 230"/>
                <a:gd name="T34" fmla="*/ 48 w 140"/>
                <a:gd name="T35" fmla="*/ 6 h 230"/>
                <a:gd name="T36" fmla="*/ 54 w 140"/>
                <a:gd name="T37" fmla="*/ 22 h 230"/>
                <a:gd name="T38" fmla="*/ 53 w 140"/>
                <a:gd name="T39" fmla="*/ 31 h 230"/>
                <a:gd name="T40" fmla="*/ 55 w 140"/>
                <a:gd name="T41" fmla="*/ 43 h 230"/>
                <a:gd name="T42" fmla="*/ 57 w 140"/>
                <a:gd name="T43" fmla="*/ 54 h 230"/>
                <a:gd name="T44" fmla="*/ 58 w 140"/>
                <a:gd name="T45" fmla="*/ 70 h 230"/>
                <a:gd name="T46" fmla="*/ 58 w 140"/>
                <a:gd name="T47" fmla="*/ 83 h 230"/>
                <a:gd name="T48" fmla="*/ 66 w 140"/>
                <a:gd name="T49" fmla="*/ 93 h 230"/>
                <a:gd name="T50" fmla="*/ 58 w 140"/>
                <a:gd name="T51" fmla="*/ 99 h 230"/>
                <a:gd name="T52" fmla="*/ 53 w 140"/>
                <a:gd name="T53" fmla="*/ 94 h 230"/>
                <a:gd name="T54" fmla="*/ 58 w 140"/>
                <a:gd name="T55" fmla="*/ 99 h 2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0"/>
                <a:gd name="T85" fmla="*/ 0 h 230"/>
                <a:gd name="T86" fmla="*/ 140 w 140"/>
                <a:gd name="T87" fmla="*/ 230 h 2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0" h="230">
                  <a:moveTo>
                    <a:pt x="122" y="194"/>
                  </a:moveTo>
                  <a:lnTo>
                    <a:pt x="101" y="204"/>
                  </a:lnTo>
                  <a:lnTo>
                    <a:pt x="79" y="212"/>
                  </a:lnTo>
                  <a:lnTo>
                    <a:pt x="56" y="220"/>
                  </a:lnTo>
                  <a:lnTo>
                    <a:pt x="34" y="230"/>
                  </a:lnTo>
                  <a:lnTo>
                    <a:pt x="5" y="218"/>
                  </a:lnTo>
                  <a:lnTo>
                    <a:pt x="15" y="212"/>
                  </a:lnTo>
                  <a:lnTo>
                    <a:pt x="8" y="184"/>
                  </a:lnTo>
                  <a:lnTo>
                    <a:pt x="0" y="156"/>
                  </a:lnTo>
                  <a:lnTo>
                    <a:pt x="13" y="130"/>
                  </a:lnTo>
                  <a:lnTo>
                    <a:pt x="24" y="106"/>
                  </a:lnTo>
                  <a:lnTo>
                    <a:pt x="18" y="60"/>
                  </a:lnTo>
                  <a:lnTo>
                    <a:pt x="16" y="32"/>
                  </a:lnTo>
                  <a:lnTo>
                    <a:pt x="13" y="5"/>
                  </a:lnTo>
                  <a:lnTo>
                    <a:pt x="52" y="3"/>
                  </a:lnTo>
                  <a:lnTo>
                    <a:pt x="89" y="3"/>
                  </a:lnTo>
                  <a:lnTo>
                    <a:pt x="97" y="0"/>
                  </a:lnTo>
                  <a:lnTo>
                    <a:pt x="101" y="11"/>
                  </a:lnTo>
                  <a:lnTo>
                    <a:pt x="114" y="44"/>
                  </a:lnTo>
                  <a:lnTo>
                    <a:pt x="113" y="60"/>
                  </a:lnTo>
                  <a:lnTo>
                    <a:pt x="116" y="85"/>
                  </a:lnTo>
                  <a:lnTo>
                    <a:pt x="121" y="107"/>
                  </a:lnTo>
                  <a:lnTo>
                    <a:pt x="122" y="137"/>
                  </a:lnTo>
                  <a:lnTo>
                    <a:pt x="124" y="164"/>
                  </a:lnTo>
                  <a:lnTo>
                    <a:pt x="140" y="182"/>
                  </a:lnTo>
                  <a:lnTo>
                    <a:pt x="124" y="194"/>
                  </a:lnTo>
                  <a:lnTo>
                    <a:pt x="113" y="184"/>
                  </a:lnTo>
                  <a:lnTo>
                    <a:pt x="122" y="19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7" name="Freeform 79"/>
            <p:cNvSpPr>
              <a:spLocks/>
            </p:cNvSpPr>
            <p:nvPr/>
          </p:nvSpPr>
          <p:spPr bwMode="gray">
            <a:xfrm>
              <a:off x="2911" y="2230"/>
              <a:ext cx="109" cy="100"/>
            </a:xfrm>
            <a:custGeom>
              <a:avLst/>
              <a:gdLst>
                <a:gd name="T0" fmla="*/ 98 w 228"/>
                <a:gd name="T1" fmla="*/ 24 h 194"/>
                <a:gd name="T2" fmla="*/ 97 w 228"/>
                <a:gd name="T3" fmla="*/ 29 h 194"/>
                <a:gd name="T4" fmla="*/ 98 w 228"/>
                <a:gd name="T5" fmla="*/ 30 h 194"/>
                <a:gd name="T6" fmla="*/ 106 w 228"/>
                <a:gd name="T7" fmla="*/ 46 h 194"/>
                <a:gd name="T8" fmla="*/ 104 w 228"/>
                <a:gd name="T9" fmla="*/ 61 h 194"/>
                <a:gd name="T10" fmla="*/ 107 w 228"/>
                <a:gd name="T11" fmla="*/ 64 h 194"/>
                <a:gd name="T12" fmla="*/ 107 w 228"/>
                <a:gd name="T13" fmla="*/ 68 h 194"/>
                <a:gd name="T14" fmla="*/ 109 w 228"/>
                <a:gd name="T15" fmla="*/ 75 h 194"/>
                <a:gd name="T16" fmla="*/ 108 w 228"/>
                <a:gd name="T17" fmla="*/ 79 h 194"/>
                <a:gd name="T18" fmla="*/ 102 w 228"/>
                <a:gd name="T19" fmla="*/ 80 h 194"/>
                <a:gd name="T20" fmla="*/ 104 w 228"/>
                <a:gd name="T21" fmla="*/ 88 h 194"/>
                <a:gd name="T22" fmla="*/ 99 w 228"/>
                <a:gd name="T23" fmla="*/ 94 h 194"/>
                <a:gd name="T24" fmla="*/ 98 w 228"/>
                <a:gd name="T25" fmla="*/ 95 h 194"/>
                <a:gd name="T26" fmla="*/ 94 w 228"/>
                <a:gd name="T27" fmla="*/ 96 h 194"/>
                <a:gd name="T28" fmla="*/ 87 w 228"/>
                <a:gd name="T29" fmla="*/ 100 h 194"/>
                <a:gd name="T30" fmla="*/ 84 w 228"/>
                <a:gd name="T31" fmla="*/ 97 h 194"/>
                <a:gd name="T32" fmla="*/ 80 w 228"/>
                <a:gd name="T33" fmla="*/ 78 h 194"/>
                <a:gd name="T34" fmla="*/ 71 w 228"/>
                <a:gd name="T35" fmla="*/ 78 h 194"/>
                <a:gd name="T36" fmla="*/ 65 w 228"/>
                <a:gd name="T37" fmla="*/ 80 h 194"/>
                <a:gd name="T38" fmla="*/ 66 w 228"/>
                <a:gd name="T39" fmla="*/ 68 h 194"/>
                <a:gd name="T40" fmla="*/ 57 w 228"/>
                <a:gd name="T41" fmla="*/ 50 h 194"/>
                <a:gd name="T42" fmla="*/ 37 w 228"/>
                <a:gd name="T43" fmla="*/ 56 h 194"/>
                <a:gd name="T44" fmla="*/ 26 w 228"/>
                <a:gd name="T45" fmla="*/ 68 h 194"/>
                <a:gd name="T46" fmla="*/ 25 w 228"/>
                <a:gd name="T47" fmla="*/ 62 h 194"/>
                <a:gd name="T48" fmla="*/ 21 w 228"/>
                <a:gd name="T49" fmla="*/ 57 h 194"/>
                <a:gd name="T50" fmla="*/ 18 w 228"/>
                <a:gd name="T51" fmla="*/ 52 h 194"/>
                <a:gd name="T52" fmla="*/ 14 w 228"/>
                <a:gd name="T53" fmla="*/ 49 h 194"/>
                <a:gd name="T54" fmla="*/ 6 w 228"/>
                <a:gd name="T55" fmla="*/ 38 h 194"/>
                <a:gd name="T56" fmla="*/ 7 w 228"/>
                <a:gd name="T57" fmla="*/ 35 h 194"/>
                <a:gd name="T58" fmla="*/ 5 w 228"/>
                <a:gd name="T59" fmla="*/ 37 h 194"/>
                <a:gd name="T60" fmla="*/ 4 w 228"/>
                <a:gd name="T61" fmla="*/ 31 h 194"/>
                <a:gd name="T62" fmla="*/ 0 w 228"/>
                <a:gd name="T63" fmla="*/ 33 h 194"/>
                <a:gd name="T64" fmla="*/ 0 w 228"/>
                <a:gd name="T65" fmla="*/ 32 h 194"/>
                <a:gd name="T66" fmla="*/ 4 w 228"/>
                <a:gd name="T67" fmla="*/ 25 h 194"/>
                <a:gd name="T68" fmla="*/ 17 w 228"/>
                <a:gd name="T69" fmla="*/ 19 h 194"/>
                <a:gd name="T70" fmla="*/ 18 w 228"/>
                <a:gd name="T71" fmla="*/ 8 h 194"/>
                <a:gd name="T72" fmla="*/ 21 w 228"/>
                <a:gd name="T73" fmla="*/ 0 h 194"/>
                <a:gd name="T74" fmla="*/ 33 w 228"/>
                <a:gd name="T75" fmla="*/ 4 h 194"/>
                <a:gd name="T76" fmla="*/ 55 w 228"/>
                <a:gd name="T77" fmla="*/ 5 h 194"/>
                <a:gd name="T78" fmla="*/ 54 w 228"/>
                <a:gd name="T79" fmla="*/ 9 h 194"/>
                <a:gd name="T80" fmla="*/ 63 w 228"/>
                <a:gd name="T81" fmla="*/ 9 h 194"/>
                <a:gd name="T82" fmla="*/ 67 w 228"/>
                <a:gd name="T83" fmla="*/ 12 h 194"/>
                <a:gd name="T84" fmla="*/ 76 w 228"/>
                <a:gd name="T85" fmla="*/ 11 h 194"/>
                <a:gd name="T86" fmla="*/ 86 w 228"/>
                <a:gd name="T87" fmla="*/ 7 h 194"/>
                <a:gd name="T88" fmla="*/ 88 w 228"/>
                <a:gd name="T89" fmla="*/ 4 h 194"/>
                <a:gd name="T90" fmla="*/ 93 w 228"/>
                <a:gd name="T91" fmla="*/ 19 h 194"/>
                <a:gd name="T92" fmla="*/ 98 w 228"/>
                <a:gd name="T93" fmla="*/ 24 h 19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8"/>
                <a:gd name="T142" fmla="*/ 0 h 194"/>
                <a:gd name="T143" fmla="*/ 228 w 228"/>
                <a:gd name="T144" fmla="*/ 194 h 19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8" h="194">
                  <a:moveTo>
                    <a:pt x="205" y="46"/>
                  </a:moveTo>
                  <a:lnTo>
                    <a:pt x="202" y="57"/>
                  </a:lnTo>
                  <a:lnTo>
                    <a:pt x="205" y="59"/>
                  </a:lnTo>
                  <a:lnTo>
                    <a:pt x="221" y="90"/>
                  </a:lnTo>
                  <a:lnTo>
                    <a:pt x="218" y="118"/>
                  </a:lnTo>
                  <a:lnTo>
                    <a:pt x="223" y="124"/>
                  </a:lnTo>
                  <a:lnTo>
                    <a:pt x="224" y="132"/>
                  </a:lnTo>
                  <a:lnTo>
                    <a:pt x="228" y="146"/>
                  </a:lnTo>
                  <a:lnTo>
                    <a:pt x="226" y="154"/>
                  </a:lnTo>
                  <a:lnTo>
                    <a:pt x="213" y="155"/>
                  </a:lnTo>
                  <a:lnTo>
                    <a:pt x="218" y="170"/>
                  </a:lnTo>
                  <a:lnTo>
                    <a:pt x="208" y="183"/>
                  </a:lnTo>
                  <a:lnTo>
                    <a:pt x="205" y="185"/>
                  </a:lnTo>
                  <a:lnTo>
                    <a:pt x="197" y="186"/>
                  </a:lnTo>
                  <a:lnTo>
                    <a:pt x="183" y="194"/>
                  </a:lnTo>
                  <a:lnTo>
                    <a:pt x="175" y="188"/>
                  </a:lnTo>
                  <a:lnTo>
                    <a:pt x="167" y="152"/>
                  </a:lnTo>
                  <a:lnTo>
                    <a:pt x="149" y="152"/>
                  </a:lnTo>
                  <a:lnTo>
                    <a:pt x="136" y="155"/>
                  </a:lnTo>
                  <a:lnTo>
                    <a:pt x="139" y="131"/>
                  </a:lnTo>
                  <a:lnTo>
                    <a:pt x="120" y="97"/>
                  </a:lnTo>
                  <a:lnTo>
                    <a:pt x="77" y="108"/>
                  </a:lnTo>
                  <a:lnTo>
                    <a:pt x="54" y="132"/>
                  </a:lnTo>
                  <a:lnTo>
                    <a:pt x="53" y="121"/>
                  </a:lnTo>
                  <a:lnTo>
                    <a:pt x="43" y="110"/>
                  </a:lnTo>
                  <a:lnTo>
                    <a:pt x="38" y="101"/>
                  </a:lnTo>
                  <a:lnTo>
                    <a:pt x="30" y="95"/>
                  </a:lnTo>
                  <a:lnTo>
                    <a:pt x="12" y="74"/>
                  </a:lnTo>
                  <a:lnTo>
                    <a:pt x="14" y="67"/>
                  </a:lnTo>
                  <a:lnTo>
                    <a:pt x="11" y="71"/>
                  </a:lnTo>
                  <a:lnTo>
                    <a:pt x="8" y="61"/>
                  </a:lnTo>
                  <a:lnTo>
                    <a:pt x="0" y="64"/>
                  </a:lnTo>
                  <a:lnTo>
                    <a:pt x="1" y="62"/>
                  </a:lnTo>
                  <a:lnTo>
                    <a:pt x="8" y="48"/>
                  </a:lnTo>
                  <a:lnTo>
                    <a:pt x="36" y="36"/>
                  </a:lnTo>
                  <a:lnTo>
                    <a:pt x="38" y="15"/>
                  </a:lnTo>
                  <a:lnTo>
                    <a:pt x="43" y="0"/>
                  </a:lnTo>
                  <a:lnTo>
                    <a:pt x="70" y="7"/>
                  </a:lnTo>
                  <a:lnTo>
                    <a:pt x="115" y="10"/>
                  </a:lnTo>
                  <a:lnTo>
                    <a:pt x="112" y="18"/>
                  </a:lnTo>
                  <a:lnTo>
                    <a:pt x="131" y="18"/>
                  </a:lnTo>
                  <a:lnTo>
                    <a:pt x="141" y="23"/>
                  </a:lnTo>
                  <a:lnTo>
                    <a:pt x="159" y="22"/>
                  </a:lnTo>
                  <a:lnTo>
                    <a:pt x="179" y="13"/>
                  </a:lnTo>
                  <a:lnTo>
                    <a:pt x="184" y="7"/>
                  </a:lnTo>
                  <a:lnTo>
                    <a:pt x="194" y="36"/>
                  </a:lnTo>
                  <a:lnTo>
                    <a:pt x="205" y="4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8" name="Freeform 80"/>
            <p:cNvSpPr>
              <a:spLocks/>
            </p:cNvSpPr>
            <p:nvPr/>
          </p:nvSpPr>
          <p:spPr bwMode="gray">
            <a:xfrm>
              <a:off x="2886" y="2230"/>
              <a:ext cx="45" cy="32"/>
            </a:xfrm>
            <a:custGeom>
              <a:avLst/>
              <a:gdLst>
                <a:gd name="T0" fmla="*/ 23 w 95"/>
                <a:gd name="T1" fmla="*/ 20 h 62"/>
                <a:gd name="T2" fmla="*/ 20 w 95"/>
                <a:gd name="T3" fmla="*/ 25 h 62"/>
                <a:gd name="T4" fmla="*/ 24 w 95"/>
                <a:gd name="T5" fmla="*/ 29 h 62"/>
                <a:gd name="T6" fmla="*/ 25 w 95"/>
                <a:gd name="T7" fmla="*/ 32 h 62"/>
                <a:gd name="T8" fmla="*/ 28 w 95"/>
                <a:gd name="T9" fmla="*/ 25 h 62"/>
                <a:gd name="T10" fmla="*/ 42 w 95"/>
                <a:gd name="T11" fmla="*/ 19 h 62"/>
                <a:gd name="T12" fmla="*/ 43 w 95"/>
                <a:gd name="T13" fmla="*/ 8 h 62"/>
                <a:gd name="T14" fmla="*/ 45 w 95"/>
                <a:gd name="T15" fmla="*/ 0 h 62"/>
                <a:gd name="T16" fmla="*/ 32 w 95"/>
                <a:gd name="T17" fmla="*/ 1 h 62"/>
                <a:gd name="T18" fmla="*/ 20 w 95"/>
                <a:gd name="T19" fmla="*/ 3 h 62"/>
                <a:gd name="T20" fmla="*/ 0 w 95"/>
                <a:gd name="T21" fmla="*/ 7 h 62"/>
                <a:gd name="T22" fmla="*/ 8 w 95"/>
                <a:gd name="T23" fmla="*/ 8 h 62"/>
                <a:gd name="T24" fmla="*/ 5 w 95"/>
                <a:gd name="T25" fmla="*/ 11 h 62"/>
                <a:gd name="T26" fmla="*/ 13 w 95"/>
                <a:gd name="T27" fmla="*/ 13 h 62"/>
                <a:gd name="T28" fmla="*/ 11 w 95"/>
                <a:gd name="T29" fmla="*/ 14 h 62"/>
                <a:gd name="T30" fmla="*/ 22 w 95"/>
                <a:gd name="T31" fmla="*/ 14 h 62"/>
                <a:gd name="T32" fmla="*/ 25 w 95"/>
                <a:gd name="T33" fmla="*/ 17 h 62"/>
                <a:gd name="T34" fmla="*/ 18 w 95"/>
                <a:gd name="T35" fmla="*/ 18 h 62"/>
                <a:gd name="T36" fmla="*/ 23 w 95"/>
                <a:gd name="T37" fmla="*/ 20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62"/>
                <a:gd name="T59" fmla="*/ 95 w 9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62">
                  <a:moveTo>
                    <a:pt x="48" y="38"/>
                  </a:moveTo>
                  <a:lnTo>
                    <a:pt x="43" y="48"/>
                  </a:lnTo>
                  <a:lnTo>
                    <a:pt x="50" y="56"/>
                  </a:lnTo>
                  <a:lnTo>
                    <a:pt x="53" y="62"/>
                  </a:lnTo>
                  <a:lnTo>
                    <a:pt x="60" y="48"/>
                  </a:lnTo>
                  <a:lnTo>
                    <a:pt x="88" y="36"/>
                  </a:lnTo>
                  <a:lnTo>
                    <a:pt x="90" y="15"/>
                  </a:lnTo>
                  <a:lnTo>
                    <a:pt x="95" y="0"/>
                  </a:lnTo>
                  <a:lnTo>
                    <a:pt x="68" y="2"/>
                  </a:lnTo>
                  <a:lnTo>
                    <a:pt x="42" y="5"/>
                  </a:lnTo>
                  <a:lnTo>
                    <a:pt x="0" y="13"/>
                  </a:lnTo>
                  <a:lnTo>
                    <a:pt x="16" y="15"/>
                  </a:lnTo>
                  <a:lnTo>
                    <a:pt x="11" y="22"/>
                  </a:lnTo>
                  <a:lnTo>
                    <a:pt x="27" y="25"/>
                  </a:lnTo>
                  <a:lnTo>
                    <a:pt x="24" y="28"/>
                  </a:lnTo>
                  <a:lnTo>
                    <a:pt x="47" y="28"/>
                  </a:lnTo>
                  <a:lnTo>
                    <a:pt x="53" y="33"/>
                  </a:lnTo>
                  <a:lnTo>
                    <a:pt x="37" y="35"/>
                  </a:lnTo>
                  <a:lnTo>
                    <a:pt x="48" y="3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59" name="Freeform 81"/>
            <p:cNvSpPr>
              <a:spLocks/>
            </p:cNvSpPr>
            <p:nvPr/>
          </p:nvSpPr>
          <p:spPr bwMode="gray">
            <a:xfrm>
              <a:off x="3008" y="2267"/>
              <a:ext cx="91" cy="117"/>
            </a:xfrm>
            <a:custGeom>
              <a:avLst/>
              <a:gdLst>
                <a:gd name="T0" fmla="*/ 51 w 188"/>
                <a:gd name="T1" fmla="*/ 8 h 230"/>
                <a:gd name="T2" fmla="*/ 45 w 188"/>
                <a:gd name="T3" fmla="*/ 5 h 230"/>
                <a:gd name="T4" fmla="*/ 35 w 188"/>
                <a:gd name="T5" fmla="*/ 7 h 230"/>
                <a:gd name="T6" fmla="*/ 33 w 188"/>
                <a:gd name="T7" fmla="*/ 0 h 230"/>
                <a:gd name="T8" fmla="*/ 27 w 188"/>
                <a:gd name="T9" fmla="*/ 4 h 230"/>
                <a:gd name="T10" fmla="*/ 20 w 188"/>
                <a:gd name="T11" fmla="*/ 8 h 230"/>
                <a:gd name="T12" fmla="*/ 12 w 188"/>
                <a:gd name="T13" fmla="*/ 6 h 230"/>
                <a:gd name="T14" fmla="*/ 8 w 188"/>
                <a:gd name="T15" fmla="*/ 9 h 230"/>
                <a:gd name="T16" fmla="*/ 6 w 188"/>
                <a:gd name="T17" fmla="*/ 23 h 230"/>
                <a:gd name="T18" fmla="*/ 9 w 188"/>
                <a:gd name="T19" fmla="*/ 26 h 230"/>
                <a:gd name="T20" fmla="*/ 9 w 188"/>
                <a:gd name="T21" fmla="*/ 31 h 230"/>
                <a:gd name="T22" fmla="*/ 11 w 188"/>
                <a:gd name="T23" fmla="*/ 38 h 230"/>
                <a:gd name="T24" fmla="*/ 10 w 188"/>
                <a:gd name="T25" fmla="*/ 42 h 230"/>
                <a:gd name="T26" fmla="*/ 4 w 188"/>
                <a:gd name="T27" fmla="*/ 42 h 230"/>
                <a:gd name="T28" fmla="*/ 6 w 188"/>
                <a:gd name="T29" fmla="*/ 50 h 230"/>
                <a:gd name="T30" fmla="*/ 1 w 188"/>
                <a:gd name="T31" fmla="*/ 56 h 230"/>
                <a:gd name="T32" fmla="*/ 0 w 188"/>
                <a:gd name="T33" fmla="*/ 57 h 230"/>
                <a:gd name="T34" fmla="*/ 0 w 188"/>
                <a:gd name="T35" fmla="*/ 74 h 230"/>
                <a:gd name="T36" fmla="*/ 0 w 188"/>
                <a:gd name="T37" fmla="*/ 77 h 230"/>
                <a:gd name="T38" fmla="*/ 10 w 188"/>
                <a:gd name="T39" fmla="*/ 86 h 230"/>
                <a:gd name="T40" fmla="*/ 16 w 188"/>
                <a:gd name="T41" fmla="*/ 95 h 230"/>
                <a:gd name="T42" fmla="*/ 14 w 188"/>
                <a:gd name="T43" fmla="*/ 117 h 230"/>
                <a:gd name="T44" fmla="*/ 33 w 188"/>
                <a:gd name="T45" fmla="*/ 109 h 230"/>
                <a:gd name="T46" fmla="*/ 53 w 188"/>
                <a:gd name="T47" fmla="*/ 102 h 230"/>
                <a:gd name="T48" fmla="*/ 48 w 188"/>
                <a:gd name="T49" fmla="*/ 101 h 230"/>
                <a:gd name="T50" fmla="*/ 68 w 188"/>
                <a:gd name="T51" fmla="*/ 100 h 230"/>
                <a:gd name="T52" fmla="*/ 58 w 188"/>
                <a:gd name="T53" fmla="*/ 101 h 230"/>
                <a:gd name="T54" fmla="*/ 70 w 188"/>
                <a:gd name="T55" fmla="*/ 100 h 230"/>
                <a:gd name="T56" fmla="*/ 79 w 188"/>
                <a:gd name="T57" fmla="*/ 100 h 230"/>
                <a:gd name="T58" fmla="*/ 82 w 188"/>
                <a:gd name="T59" fmla="*/ 103 h 230"/>
                <a:gd name="T60" fmla="*/ 87 w 188"/>
                <a:gd name="T61" fmla="*/ 100 h 230"/>
                <a:gd name="T62" fmla="*/ 83 w 188"/>
                <a:gd name="T63" fmla="*/ 85 h 230"/>
                <a:gd name="T64" fmla="*/ 79 w 188"/>
                <a:gd name="T65" fmla="*/ 71 h 230"/>
                <a:gd name="T66" fmla="*/ 86 w 188"/>
                <a:gd name="T67" fmla="*/ 58 h 230"/>
                <a:gd name="T68" fmla="*/ 91 w 188"/>
                <a:gd name="T69" fmla="*/ 46 h 230"/>
                <a:gd name="T70" fmla="*/ 88 w 188"/>
                <a:gd name="T71" fmla="*/ 22 h 230"/>
                <a:gd name="T72" fmla="*/ 75 w 188"/>
                <a:gd name="T73" fmla="*/ 14 h 230"/>
                <a:gd name="T74" fmla="*/ 60 w 188"/>
                <a:gd name="T75" fmla="*/ 18 h 230"/>
                <a:gd name="T76" fmla="*/ 51 w 188"/>
                <a:gd name="T77" fmla="*/ 8 h 2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8"/>
                <a:gd name="T118" fmla="*/ 0 h 230"/>
                <a:gd name="T119" fmla="*/ 188 w 188"/>
                <a:gd name="T120" fmla="*/ 230 h 2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8" h="230">
                  <a:moveTo>
                    <a:pt x="106" y="15"/>
                  </a:moveTo>
                  <a:lnTo>
                    <a:pt x="93" y="10"/>
                  </a:lnTo>
                  <a:lnTo>
                    <a:pt x="73" y="13"/>
                  </a:lnTo>
                  <a:lnTo>
                    <a:pt x="68" y="0"/>
                  </a:lnTo>
                  <a:lnTo>
                    <a:pt x="56" y="8"/>
                  </a:lnTo>
                  <a:lnTo>
                    <a:pt x="42" y="16"/>
                  </a:lnTo>
                  <a:lnTo>
                    <a:pt x="24" y="12"/>
                  </a:lnTo>
                  <a:lnTo>
                    <a:pt x="16" y="18"/>
                  </a:lnTo>
                  <a:lnTo>
                    <a:pt x="13" y="46"/>
                  </a:lnTo>
                  <a:lnTo>
                    <a:pt x="18" y="52"/>
                  </a:lnTo>
                  <a:lnTo>
                    <a:pt x="19" y="60"/>
                  </a:lnTo>
                  <a:lnTo>
                    <a:pt x="23" y="74"/>
                  </a:lnTo>
                  <a:lnTo>
                    <a:pt x="21" y="82"/>
                  </a:lnTo>
                  <a:lnTo>
                    <a:pt x="8" y="83"/>
                  </a:lnTo>
                  <a:lnTo>
                    <a:pt x="13" y="98"/>
                  </a:lnTo>
                  <a:lnTo>
                    <a:pt x="3" y="111"/>
                  </a:lnTo>
                  <a:lnTo>
                    <a:pt x="0" y="113"/>
                  </a:lnTo>
                  <a:lnTo>
                    <a:pt x="0" y="145"/>
                  </a:lnTo>
                  <a:lnTo>
                    <a:pt x="0" y="152"/>
                  </a:lnTo>
                  <a:lnTo>
                    <a:pt x="21" y="170"/>
                  </a:lnTo>
                  <a:lnTo>
                    <a:pt x="34" y="186"/>
                  </a:lnTo>
                  <a:lnTo>
                    <a:pt x="29" y="230"/>
                  </a:lnTo>
                  <a:lnTo>
                    <a:pt x="69" y="215"/>
                  </a:lnTo>
                  <a:lnTo>
                    <a:pt x="109" y="201"/>
                  </a:lnTo>
                  <a:lnTo>
                    <a:pt x="100" y="199"/>
                  </a:lnTo>
                  <a:lnTo>
                    <a:pt x="140" y="197"/>
                  </a:lnTo>
                  <a:lnTo>
                    <a:pt x="119" y="199"/>
                  </a:lnTo>
                  <a:lnTo>
                    <a:pt x="145" y="196"/>
                  </a:lnTo>
                  <a:lnTo>
                    <a:pt x="164" y="197"/>
                  </a:lnTo>
                  <a:lnTo>
                    <a:pt x="169" y="202"/>
                  </a:lnTo>
                  <a:lnTo>
                    <a:pt x="179" y="196"/>
                  </a:lnTo>
                  <a:lnTo>
                    <a:pt x="172" y="168"/>
                  </a:lnTo>
                  <a:lnTo>
                    <a:pt x="164" y="140"/>
                  </a:lnTo>
                  <a:lnTo>
                    <a:pt x="177" y="114"/>
                  </a:lnTo>
                  <a:lnTo>
                    <a:pt x="188" y="90"/>
                  </a:lnTo>
                  <a:lnTo>
                    <a:pt x="182" y="44"/>
                  </a:lnTo>
                  <a:lnTo>
                    <a:pt x="154" y="28"/>
                  </a:lnTo>
                  <a:lnTo>
                    <a:pt x="124" y="36"/>
                  </a:lnTo>
                  <a:lnTo>
                    <a:pt x="106" y="1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0" name="Freeform 82"/>
            <p:cNvSpPr>
              <a:spLocks/>
            </p:cNvSpPr>
            <p:nvPr/>
          </p:nvSpPr>
          <p:spPr bwMode="gray">
            <a:xfrm>
              <a:off x="2936" y="2279"/>
              <a:ext cx="46" cy="59"/>
            </a:xfrm>
            <a:custGeom>
              <a:avLst/>
              <a:gdLst>
                <a:gd name="T0" fmla="*/ 46 w 95"/>
                <a:gd name="T1" fmla="*/ 30 h 110"/>
                <a:gd name="T2" fmla="*/ 39 w 95"/>
                <a:gd name="T3" fmla="*/ 41 h 110"/>
                <a:gd name="T4" fmla="*/ 32 w 95"/>
                <a:gd name="T5" fmla="*/ 53 h 110"/>
                <a:gd name="T6" fmla="*/ 27 w 95"/>
                <a:gd name="T7" fmla="*/ 59 h 110"/>
                <a:gd name="T8" fmla="*/ 12 w 95"/>
                <a:gd name="T9" fmla="*/ 50 h 110"/>
                <a:gd name="T10" fmla="*/ 14 w 95"/>
                <a:gd name="T11" fmla="*/ 48 h 110"/>
                <a:gd name="T12" fmla="*/ 11 w 95"/>
                <a:gd name="T13" fmla="*/ 45 h 110"/>
                <a:gd name="T14" fmla="*/ 1 w 95"/>
                <a:gd name="T15" fmla="*/ 32 h 110"/>
                <a:gd name="T16" fmla="*/ 6 w 95"/>
                <a:gd name="T17" fmla="*/ 28 h 110"/>
                <a:gd name="T18" fmla="*/ 1 w 95"/>
                <a:gd name="T19" fmla="*/ 26 h 110"/>
                <a:gd name="T20" fmla="*/ 5 w 95"/>
                <a:gd name="T21" fmla="*/ 23 h 110"/>
                <a:gd name="T22" fmla="*/ 0 w 95"/>
                <a:gd name="T23" fmla="*/ 19 h 110"/>
                <a:gd name="T24" fmla="*/ 11 w 95"/>
                <a:gd name="T25" fmla="*/ 6 h 110"/>
                <a:gd name="T26" fmla="*/ 32 w 95"/>
                <a:gd name="T27" fmla="*/ 0 h 110"/>
                <a:gd name="T28" fmla="*/ 41 w 95"/>
                <a:gd name="T29" fmla="*/ 18 h 110"/>
                <a:gd name="T30" fmla="*/ 40 w 95"/>
                <a:gd name="T31" fmla="*/ 31 h 110"/>
                <a:gd name="T32" fmla="*/ 46 w 95"/>
                <a:gd name="T33" fmla="*/ 3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
                <a:gd name="T52" fmla="*/ 0 h 110"/>
                <a:gd name="T53" fmla="*/ 95 w 95"/>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 h="110">
                  <a:moveTo>
                    <a:pt x="95" y="55"/>
                  </a:moveTo>
                  <a:lnTo>
                    <a:pt x="80" y="76"/>
                  </a:lnTo>
                  <a:lnTo>
                    <a:pt x="66" y="99"/>
                  </a:lnTo>
                  <a:lnTo>
                    <a:pt x="56" y="110"/>
                  </a:lnTo>
                  <a:lnTo>
                    <a:pt x="24" y="94"/>
                  </a:lnTo>
                  <a:lnTo>
                    <a:pt x="29" y="89"/>
                  </a:lnTo>
                  <a:lnTo>
                    <a:pt x="23" y="83"/>
                  </a:lnTo>
                  <a:lnTo>
                    <a:pt x="2" y="60"/>
                  </a:lnTo>
                  <a:lnTo>
                    <a:pt x="13" y="52"/>
                  </a:lnTo>
                  <a:lnTo>
                    <a:pt x="2" y="49"/>
                  </a:lnTo>
                  <a:lnTo>
                    <a:pt x="10" y="42"/>
                  </a:lnTo>
                  <a:lnTo>
                    <a:pt x="0" y="35"/>
                  </a:lnTo>
                  <a:lnTo>
                    <a:pt x="23" y="11"/>
                  </a:lnTo>
                  <a:lnTo>
                    <a:pt x="66" y="0"/>
                  </a:lnTo>
                  <a:lnTo>
                    <a:pt x="85" y="34"/>
                  </a:lnTo>
                  <a:lnTo>
                    <a:pt x="82" y="58"/>
                  </a:lnTo>
                  <a:lnTo>
                    <a:pt x="95" y="5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1" name="Freeform 83"/>
            <p:cNvSpPr>
              <a:spLocks/>
            </p:cNvSpPr>
            <p:nvPr/>
          </p:nvSpPr>
          <p:spPr bwMode="gray">
            <a:xfrm>
              <a:off x="3133" y="2259"/>
              <a:ext cx="26" cy="92"/>
            </a:xfrm>
            <a:custGeom>
              <a:avLst/>
              <a:gdLst>
                <a:gd name="T0" fmla="*/ 12 w 56"/>
                <a:gd name="T1" fmla="*/ 3 h 182"/>
                <a:gd name="T2" fmla="*/ 0 w 56"/>
                <a:gd name="T3" fmla="*/ 0 h 182"/>
                <a:gd name="T4" fmla="*/ 2 w 56"/>
                <a:gd name="T5" fmla="*/ 6 h 182"/>
                <a:gd name="T6" fmla="*/ 8 w 56"/>
                <a:gd name="T7" fmla="*/ 22 h 182"/>
                <a:gd name="T8" fmla="*/ 7 w 56"/>
                <a:gd name="T9" fmla="*/ 30 h 182"/>
                <a:gd name="T10" fmla="*/ 9 w 56"/>
                <a:gd name="T11" fmla="*/ 43 h 182"/>
                <a:gd name="T12" fmla="*/ 11 w 56"/>
                <a:gd name="T13" fmla="*/ 54 h 182"/>
                <a:gd name="T14" fmla="*/ 12 w 56"/>
                <a:gd name="T15" fmla="*/ 69 h 182"/>
                <a:gd name="T16" fmla="*/ 13 w 56"/>
                <a:gd name="T17" fmla="*/ 83 h 182"/>
                <a:gd name="T18" fmla="*/ 20 w 56"/>
                <a:gd name="T19" fmla="*/ 92 h 182"/>
                <a:gd name="T20" fmla="*/ 26 w 56"/>
                <a:gd name="T21" fmla="*/ 90 h 182"/>
                <a:gd name="T22" fmla="*/ 26 w 56"/>
                <a:gd name="T23" fmla="*/ 76 h 182"/>
                <a:gd name="T24" fmla="*/ 25 w 56"/>
                <a:gd name="T25" fmla="*/ 63 h 182"/>
                <a:gd name="T26" fmla="*/ 25 w 56"/>
                <a:gd name="T27" fmla="*/ 49 h 182"/>
                <a:gd name="T28" fmla="*/ 25 w 56"/>
                <a:gd name="T29" fmla="*/ 35 h 182"/>
                <a:gd name="T30" fmla="*/ 22 w 56"/>
                <a:gd name="T31" fmla="*/ 21 h 182"/>
                <a:gd name="T32" fmla="*/ 14 w 56"/>
                <a:gd name="T33" fmla="*/ 10 h 182"/>
                <a:gd name="T34" fmla="*/ 15 w 56"/>
                <a:gd name="T35" fmla="*/ 3 h 182"/>
                <a:gd name="T36" fmla="*/ 12 w 56"/>
                <a:gd name="T37" fmla="*/ 3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
                <a:gd name="T58" fmla="*/ 0 h 182"/>
                <a:gd name="T59" fmla="*/ 56 w 56"/>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 h="182">
                  <a:moveTo>
                    <a:pt x="25" y="5"/>
                  </a:moveTo>
                  <a:lnTo>
                    <a:pt x="0" y="0"/>
                  </a:lnTo>
                  <a:lnTo>
                    <a:pt x="4" y="11"/>
                  </a:lnTo>
                  <a:lnTo>
                    <a:pt x="17" y="44"/>
                  </a:lnTo>
                  <a:lnTo>
                    <a:pt x="16" y="60"/>
                  </a:lnTo>
                  <a:lnTo>
                    <a:pt x="19" y="85"/>
                  </a:lnTo>
                  <a:lnTo>
                    <a:pt x="24" y="107"/>
                  </a:lnTo>
                  <a:lnTo>
                    <a:pt x="25" y="137"/>
                  </a:lnTo>
                  <a:lnTo>
                    <a:pt x="27" y="164"/>
                  </a:lnTo>
                  <a:lnTo>
                    <a:pt x="43" y="182"/>
                  </a:lnTo>
                  <a:lnTo>
                    <a:pt x="56" y="178"/>
                  </a:lnTo>
                  <a:lnTo>
                    <a:pt x="56" y="150"/>
                  </a:lnTo>
                  <a:lnTo>
                    <a:pt x="54" y="124"/>
                  </a:lnTo>
                  <a:lnTo>
                    <a:pt x="53" y="96"/>
                  </a:lnTo>
                  <a:lnTo>
                    <a:pt x="53" y="70"/>
                  </a:lnTo>
                  <a:lnTo>
                    <a:pt x="48" y="41"/>
                  </a:lnTo>
                  <a:lnTo>
                    <a:pt x="30" y="19"/>
                  </a:lnTo>
                  <a:lnTo>
                    <a:pt x="33" y="5"/>
                  </a:lnTo>
                  <a:lnTo>
                    <a:pt x="25"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2" name="Freeform 84"/>
            <p:cNvSpPr>
              <a:spLocks/>
            </p:cNvSpPr>
            <p:nvPr/>
          </p:nvSpPr>
          <p:spPr bwMode="gray">
            <a:xfrm>
              <a:off x="3008" y="1783"/>
              <a:ext cx="302" cy="327"/>
            </a:xfrm>
            <a:custGeom>
              <a:avLst/>
              <a:gdLst>
                <a:gd name="T0" fmla="*/ 0 w 631"/>
                <a:gd name="T1" fmla="*/ 170 h 643"/>
                <a:gd name="T2" fmla="*/ 14 w 631"/>
                <a:gd name="T3" fmla="*/ 188 h 643"/>
                <a:gd name="T4" fmla="*/ 42 w 631"/>
                <a:gd name="T5" fmla="*/ 209 h 643"/>
                <a:gd name="T6" fmla="*/ 67 w 631"/>
                <a:gd name="T7" fmla="*/ 228 h 643"/>
                <a:gd name="T8" fmla="*/ 89 w 631"/>
                <a:gd name="T9" fmla="*/ 247 h 643"/>
                <a:gd name="T10" fmla="*/ 111 w 631"/>
                <a:gd name="T11" fmla="*/ 264 h 643"/>
                <a:gd name="T12" fmla="*/ 132 w 631"/>
                <a:gd name="T13" fmla="*/ 282 h 643"/>
                <a:gd name="T14" fmla="*/ 144 w 631"/>
                <a:gd name="T15" fmla="*/ 297 h 643"/>
                <a:gd name="T16" fmla="*/ 172 w 631"/>
                <a:gd name="T17" fmla="*/ 314 h 643"/>
                <a:gd name="T18" fmla="*/ 189 w 631"/>
                <a:gd name="T19" fmla="*/ 327 h 643"/>
                <a:gd name="T20" fmla="*/ 212 w 631"/>
                <a:gd name="T21" fmla="*/ 322 h 643"/>
                <a:gd name="T22" fmla="*/ 236 w 631"/>
                <a:gd name="T23" fmla="*/ 295 h 643"/>
                <a:gd name="T24" fmla="*/ 270 w 631"/>
                <a:gd name="T25" fmla="*/ 272 h 643"/>
                <a:gd name="T26" fmla="*/ 302 w 631"/>
                <a:gd name="T27" fmla="*/ 247 h 643"/>
                <a:gd name="T28" fmla="*/ 279 w 631"/>
                <a:gd name="T29" fmla="*/ 229 h 643"/>
                <a:gd name="T30" fmla="*/ 264 w 631"/>
                <a:gd name="T31" fmla="*/ 198 h 643"/>
                <a:gd name="T32" fmla="*/ 270 w 631"/>
                <a:gd name="T33" fmla="*/ 170 h 643"/>
                <a:gd name="T34" fmla="*/ 263 w 631"/>
                <a:gd name="T35" fmla="*/ 128 h 643"/>
                <a:gd name="T36" fmla="*/ 260 w 631"/>
                <a:gd name="T37" fmla="*/ 106 h 643"/>
                <a:gd name="T38" fmla="*/ 245 w 631"/>
                <a:gd name="T39" fmla="*/ 76 h 643"/>
                <a:gd name="T40" fmla="*/ 240 w 631"/>
                <a:gd name="T41" fmla="*/ 44 h 643"/>
                <a:gd name="T42" fmla="*/ 245 w 631"/>
                <a:gd name="T43" fmla="*/ 5 h 643"/>
                <a:gd name="T44" fmla="*/ 226 w 631"/>
                <a:gd name="T45" fmla="*/ 0 h 643"/>
                <a:gd name="T46" fmla="*/ 198 w 631"/>
                <a:gd name="T47" fmla="*/ 4 h 643"/>
                <a:gd name="T48" fmla="*/ 167 w 631"/>
                <a:gd name="T49" fmla="*/ 4 h 643"/>
                <a:gd name="T50" fmla="*/ 129 w 631"/>
                <a:gd name="T51" fmla="*/ 15 h 643"/>
                <a:gd name="T52" fmla="*/ 108 w 631"/>
                <a:gd name="T53" fmla="*/ 27 h 643"/>
                <a:gd name="T54" fmla="*/ 99 w 631"/>
                <a:gd name="T55" fmla="*/ 38 h 643"/>
                <a:gd name="T56" fmla="*/ 102 w 631"/>
                <a:gd name="T57" fmla="*/ 65 h 643"/>
                <a:gd name="T58" fmla="*/ 108 w 631"/>
                <a:gd name="T59" fmla="*/ 86 h 643"/>
                <a:gd name="T60" fmla="*/ 73 w 631"/>
                <a:gd name="T61" fmla="*/ 96 h 643"/>
                <a:gd name="T62" fmla="*/ 63 w 631"/>
                <a:gd name="T63" fmla="*/ 114 h 643"/>
                <a:gd name="T64" fmla="*/ 40 w 631"/>
                <a:gd name="T65" fmla="*/ 129 h 643"/>
                <a:gd name="T66" fmla="*/ 15 w 631"/>
                <a:gd name="T67" fmla="*/ 142 h 6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1"/>
                <a:gd name="T103" fmla="*/ 0 h 643"/>
                <a:gd name="T104" fmla="*/ 631 w 631"/>
                <a:gd name="T105" fmla="*/ 643 h 6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1" h="643">
                  <a:moveTo>
                    <a:pt x="8" y="292"/>
                  </a:moveTo>
                  <a:lnTo>
                    <a:pt x="0" y="335"/>
                  </a:lnTo>
                  <a:lnTo>
                    <a:pt x="0" y="349"/>
                  </a:lnTo>
                  <a:lnTo>
                    <a:pt x="29" y="369"/>
                  </a:lnTo>
                  <a:lnTo>
                    <a:pt x="58" y="390"/>
                  </a:lnTo>
                  <a:lnTo>
                    <a:pt x="88" y="411"/>
                  </a:lnTo>
                  <a:lnTo>
                    <a:pt x="117" y="431"/>
                  </a:lnTo>
                  <a:lnTo>
                    <a:pt x="140" y="449"/>
                  </a:lnTo>
                  <a:lnTo>
                    <a:pt x="162" y="467"/>
                  </a:lnTo>
                  <a:lnTo>
                    <a:pt x="185" y="485"/>
                  </a:lnTo>
                  <a:lnTo>
                    <a:pt x="209" y="503"/>
                  </a:lnTo>
                  <a:lnTo>
                    <a:pt x="231" y="519"/>
                  </a:lnTo>
                  <a:lnTo>
                    <a:pt x="254" y="537"/>
                  </a:lnTo>
                  <a:lnTo>
                    <a:pt x="276" y="555"/>
                  </a:lnTo>
                  <a:lnTo>
                    <a:pt x="300" y="573"/>
                  </a:lnTo>
                  <a:lnTo>
                    <a:pt x="300" y="584"/>
                  </a:lnTo>
                  <a:lnTo>
                    <a:pt x="315" y="597"/>
                  </a:lnTo>
                  <a:lnTo>
                    <a:pt x="360" y="617"/>
                  </a:lnTo>
                  <a:lnTo>
                    <a:pt x="360" y="643"/>
                  </a:lnTo>
                  <a:lnTo>
                    <a:pt x="395" y="643"/>
                  </a:lnTo>
                  <a:lnTo>
                    <a:pt x="419" y="638"/>
                  </a:lnTo>
                  <a:lnTo>
                    <a:pt x="443" y="633"/>
                  </a:lnTo>
                  <a:lnTo>
                    <a:pt x="469" y="607"/>
                  </a:lnTo>
                  <a:lnTo>
                    <a:pt x="493" y="581"/>
                  </a:lnTo>
                  <a:lnTo>
                    <a:pt x="529" y="558"/>
                  </a:lnTo>
                  <a:lnTo>
                    <a:pt x="564" y="534"/>
                  </a:lnTo>
                  <a:lnTo>
                    <a:pt x="598" y="509"/>
                  </a:lnTo>
                  <a:lnTo>
                    <a:pt x="631" y="485"/>
                  </a:lnTo>
                  <a:lnTo>
                    <a:pt x="619" y="457"/>
                  </a:lnTo>
                  <a:lnTo>
                    <a:pt x="583" y="450"/>
                  </a:lnTo>
                  <a:lnTo>
                    <a:pt x="570" y="419"/>
                  </a:lnTo>
                  <a:lnTo>
                    <a:pt x="551" y="390"/>
                  </a:lnTo>
                  <a:lnTo>
                    <a:pt x="565" y="377"/>
                  </a:lnTo>
                  <a:lnTo>
                    <a:pt x="564" y="335"/>
                  </a:lnTo>
                  <a:lnTo>
                    <a:pt x="564" y="294"/>
                  </a:lnTo>
                  <a:lnTo>
                    <a:pt x="549" y="252"/>
                  </a:lnTo>
                  <a:lnTo>
                    <a:pt x="553" y="242"/>
                  </a:lnTo>
                  <a:lnTo>
                    <a:pt x="543" y="209"/>
                  </a:lnTo>
                  <a:lnTo>
                    <a:pt x="535" y="175"/>
                  </a:lnTo>
                  <a:lnTo>
                    <a:pt x="512" y="149"/>
                  </a:lnTo>
                  <a:lnTo>
                    <a:pt x="488" y="115"/>
                  </a:lnTo>
                  <a:lnTo>
                    <a:pt x="501" y="87"/>
                  </a:lnTo>
                  <a:lnTo>
                    <a:pt x="514" y="61"/>
                  </a:lnTo>
                  <a:lnTo>
                    <a:pt x="511" y="10"/>
                  </a:lnTo>
                  <a:lnTo>
                    <a:pt x="517" y="2"/>
                  </a:lnTo>
                  <a:lnTo>
                    <a:pt x="472" y="0"/>
                  </a:lnTo>
                  <a:lnTo>
                    <a:pt x="447" y="0"/>
                  </a:lnTo>
                  <a:lnTo>
                    <a:pt x="414" y="7"/>
                  </a:lnTo>
                  <a:lnTo>
                    <a:pt x="381" y="7"/>
                  </a:lnTo>
                  <a:lnTo>
                    <a:pt x="349" y="7"/>
                  </a:lnTo>
                  <a:lnTo>
                    <a:pt x="308" y="18"/>
                  </a:lnTo>
                  <a:lnTo>
                    <a:pt x="270" y="30"/>
                  </a:lnTo>
                  <a:lnTo>
                    <a:pt x="255" y="38"/>
                  </a:lnTo>
                  <a:lnTo>
                    <a:pt x="226" y="53"/>
                  </a:lnTo>
                  <a:lnTo>
                    <a:pt x="197" y="67"/>
                  </a:lnTo>
                  <a:lnTo>
                    <a:pt x="206" y="75"/>
                  </a:lnTo>
                  <a:lnTo>
                    <a:pt x="210" y="102"/>
                  </a:lnTo>
                  <a:lnTo>
                    <a:pt x="214" y="128"/>
                  </a:lnTo>
                  <a:lnTo>
                    <a:pt x="233" y="160"/>
                  </a:lnTo>
                  <a:lnTo>
                    <a:pt x="226" y="170"/>
                  </a:lnTo>
                  <a:lnTo>
                    <a:pt x="194" y="173"/>
                  </a:lnTo>
                  <a:lnTo>
                    <a:pt x="152" y="188"/>
                  </a:lnTo>
                  <a:lnTo>
                    <a:pt x="154" y="211"/>
                  </a:lnTo>
                  <a:lnTo>
                    <a:pt x="132" y="225"/>
                  </a:lnTo>
                  <a:lnTo>
                    <a:pt x="111" y="242"/>
                  </a:lnTo>
                  <a:lnTo>
                    <a:pt x="83" y="253"/>
                  </a:lnTo>
                  <a:lnTo>
                    <a:pt x="58" y="265"/>
                  </a:lnTo>
                  <a:lnTo>
                    <a:pt x="32" y="279"/>
                  </a:lnTo>
                  <a:lnTo>
                    <a:pt x="8" y="292"/>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3" name="Freeform 85"/>
            <p:cNvSpPr>
              <a:spLocks/>
            </p:cNvSpPr>
            <p:nvPr/>
          </p:nvSpPr>
          <p:spPr bwMode="gray">
            <a:xfrm>
              <a:off x="3060" y="1797"/>
              <a:ext cx="1" cy="0"/>
            </a:xfrm>
            <a:custGeom>
              <a:avLst/>
              <a:gdLst>
                <a:gd name="T0" fmla="*/ 1 w 2"/>
                <a:gd name="T1" fmla="*/ 0 h 2"/>
                <a:gd name="T2" fmla="*/ 1 w 2"/>
                <a:gd name="T3" fmla="*/ 0 h 2"/>
                <a:gd name="T4" fmla="*/ 0 w 2"/>
                <a:gd name="T5" fmla="*/ 0 h 2"/>
                <a:gd name="T6" fmla="*/ 1 w 2"/>
                <a:gd name="T7" fmla="*/ 0 h 2"/>
                <a:gd name="T8" fmla="*/ 1 w 2"/>
                <a:gd name="T9" fmla="*/ 0 h 2"/>
                <a:gd name="T10" fmla="*/ 0 60000 65536"/>
                <a:gd name="T11" fmla="*/ 0 60000 65536"/>
                <a:gd name="T12" fmla="*/ 0 60000 65536"/>
                <a:gd name="T13" fmla="*/ 0 60000 65536"/>
                <a:gd name="T14" fmla="*/ 0 60000 65536"/>
                <a:gd name="T15" fmla="*/ 0 w 2"/>
                <a:gd name="T16" fmla="*/ 0 h 2"/>
                <a:gd name="T17" fmla="*/ 2 w 2"/>
                <a:gd name="T18" fmla="*/ 0 h 2"/>
              </a:gdLst>
              <a:ahLst/>
              <a:cxnLst>
                <a:cxn ang="T10">
                  <a:pos x="T0" y="T1"/>
                </a:cxn>
                <a:cxn ang="T11">
                  <a:pos x="T2" y="T3"/>
                </a:cxn>
                <a:cxn ang="T12">
                  <a:pos x="T4" y="T5"/>
                </a:cxn>
                <a:cxn ang="T13">
                  <a:pos x="T6" y="T7"/>
                </a:cxn>
                <a:cxn ang="T14">
                  <a:pos x="T8" y="T9"/>
                </a:cxn>
              </a:cxnLst>
              <a:rect l="T15" t="T16" r="T17" b="T18"/>
              <a:pathLst>
                <a:path w="2" h="2">
                  <a:moveTo>
                    <a:pt x="2" y="2"/>
                  </a:moveTo>
                  <a:lnTo>
                    <a:pt x="2" y="0"/>
                  </a:lnTo>
                  <a:lnTo>
                    <a:pt x="0" y="0"/>
                  </a:lnTo>
                  <a:lnTo>
                    <a:pt x="2" y="0"/>
                  </a:lnTo>
                  <a:lnTo>
                    <a:pt x="2" y="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4" name="Freeform 86"/>
            <p:cNvSpPr>
              <a:spLocks/>
            </p:cNvSpPr>
            <p:nvPr/>
          </p:nvSpPr>
          <p:spPr bwMode="gray">
            <a:xfrm>
              <a:off x="3272" y="1852"/>
              <a:ext cx="231" cy="252"/>
            </a:xfrm>
            <a:custGeom>
              <a:avLst/>
              <a:gdLst>
                <a:gd name="T0" fmla="*/ 217 w 487"/>
                <a:gd name="T1" fmla="*/ 252 h 494"/>
                <a:gd name="T2" fmla="*/ 217 w 487"/>
                <a:gd name="T3" fmla="*/ 243 h 494"/>
                <a:gd name="T4" fmla="*/ 231 w 487"/>
                <a:gd name="T5" fmla="*/ 243 h 494"/>
                <a:gd name="T6" fmla="*/ 231 w 487"/>
                <a:gd name="T7" fmla="*/ 224 h 494"/>
                <a:gd name="T8" fmla="*/ 231 w 487"/>
                <a:gd name="T9" fmla="*/ 206 h 494"/>
                <a:gd name="T10" fmla="*/ 230 w 487"/>
                <a:gd name="T11" fmla="*/ 189 h 494"/>
                <a:gd name="T12" fmla="*/ 228 w 487"/>
                <a:gd name="T13" fmla="*/ 171 h 494"/>
                <a:gd name="T14" fmla="*/ 227 w 487"/>
                <a:gd name="T15" fmla="*/ 155 h 494"/>
                <a:gd name="T16" fmla="*/ 227 w 487"/>
                <a:gd name="T17" fmla="*/ 137 h 494"/>
                <a:gd name="T18" fmla="*/ 225 w 487"/>
                <a:gd name="T19" fmla="*/ 119 h 494"/>
                <a:gd name="T20" fmla="*/ 224 w 487"/>
                <a:gd name="T21" fmla="*/ 102 h 494"/>
                <a:gd name="T22" fmla="*/ 223 w 487"/>
                <a:gd name="T23" fmla="*/ 85 h 494"/>
                <a:gd name="T24" fmla="*/ 222 w 487"/>
                <a:gd name="T25" fmla="*/ 68 h 494"/>
                <a:gd name="T26" fmla="*/ 221 w 487"/>
                <a:gd name="T27" fmla="*/ 54 h 494"/>
                <a:gd name="T28" fmla="*/ 221 w 487"/>
                <a:gd name="T29" fmla="*/ 40 h 494"/>
                <a:gd name="T30" fmla="*/ 223 w 487"/>
                <a:gd name="T31" fmla="*/ 28 h 494"/>
                <a:gd name="T32" fmla="*/ 215 w 487"/>
                <a:gd name="T33" fmla="*/ 21 h 494"/>
                <a:gd name="T34" fmla="*/ 193 w 487"/>
                <a:gd name="T35" fmla="*/ 16 h 494"/>
                <a:gd name="T36" fmla="*/ 190 w 487"/>
                <a:gd name="T37" fmla="*/ 9 h 494"/>
                <a:gd name="T38" fmla="*/ 172 w 487"/>
                <a:gd name="T39" fmla="*/ 4 h 494"/>
                <a:gd name="T40" fmla="*/ 161 w 487"/>
                <a:gd name="T41" fmla="*/ 12 h 494"/>
                <a:gd name="T42" fmla="*/ 150 w 487"/>
                <a:gd name="T43" fmla="*/ 18 h 494"/>
                <a:gd name="T44" fmla="*/ 151 w 487"/>
                <a:gd name="T45" fmla="*/ 43 h 494"/>
                <a:gd name="T46" fmla="*/ 137 w 487"/>
                <a:gd name="T47" fmla="*/ 54 h 494"/>
                <a:gd name="T48" fmla="*/ 120 w 487"/>
                <a:gd name="T49" fmla="*/ 45 h 494"/>
                <a:gd name="T50" fmla="*/ 104 w 487"/>
                <a:gd name="T51" fmla="*/ 36 h 494"/>
                <a:gd name="T52" fmla="*/ 87 w 487"/>
                <a:gd name="T53" fmla="*/ 31 h 494"/>
                <a:gd name="T54" fmla="*/ 80 w 487"/>
                <a:gd name="T55" fmla="*/ 14 h 494"/>
                <a:gd name="T56" fmla="*/ 65 w 487"/>
                <a:gd name="T57" fmla="*/ 10 h 494"/>
                <a:gd name="T58" fmla="*/ 49 w 487"/>
                <a:gd name="T59" fmla="*/ 6 h 494"/>
                <a:gd name="T60" fmla="*/ 28 w 487"/>
                <a:gd name="T61" fmla="*/ 0 h 494"/>
                <a:gd name="T62" fmla="*/ 28 w 487"/>
                <a:gd name="T63" fmla="*/ 15 h 494"/>
                <a:gd name="T64" fmla="*/ 18 w 487"/>
                <a:gd name="T65" fmla="*/ 24 h 494"/>
                <a:gd name="T66" fmla="*/ 9 w 487"/>
                <a:gd name="T67" fmla="*/ 32 h 494"/>
                <a:gd name="T68" fmla="*/ 9 w 487"/>
                <a:gd name="T69" fmla="*/ 48 h 494"/>
                <a:gd name="T70" fmla="*/ 2 w 487"/>
                <a:gd name="T71" fmla="*/ 54 h 494"/>
                <a:gd name="T72" fmla="*/ 0 w 487"/>
                <a:gd name="T73" fmla="*/ 59 h 494"/>
                <a:gd name="T74" fmla="*/ 7 w 487"/>
                <a:gd name="T75" fmla="*/ 81 h 494"/>
                <a:gd name="T76" fmla="*/ 7 w 487"/>
                <a:gd name="T77" fmla="*/ 102 h 494"/>
                <a:gd name="T78" fmla="*/ 8 w 487"/>
                <a:gd name="T79" fmla="*/ 123 h 494"/>
                <a:gd name="T80" fmla="*/ 1 w 487"/>
                <a:gd name="T81" fmla="*/ 130 h 494"/>
                <a:gd name="T82" fmla="*/ 10 w 487"/>
                <a:gd name="T83" fmla="*/ 144 h 494"/>
                <a:gd name="T84" fmla="*/ 16 w 487"/>
                <a:gd name="T85" fmla="*/ 160 h 494"/>
                <a:gd name="T86" fmla="*/ 33 w 487"/>
                <a:gd name="T87" fmla="*/ 164 h 494"/>
                <a:gd name="T88" fmla="*/ 39 w 487"/>
                <a:gd name="T89" fmla="*/ 178 h 494"/>
                <a:gd name="T90" fmla="*/ 60 w 487"/>
                <a:gd name="T91" fmla="*/ 184 h 494"/>
                <a:gd name="T92" fmla="*/ 73 w 487"/>
                <a:gd name="T93" fmla="*/ 194 h 494"/>
                <a:gd name="T94" fmla="*/ 83 w 487"/>
                <a:gd name="T95" fmla="*/ 188 h 494"/>
                <a:gd name="T96" fmla="*/ 98 w 487"/>
                <a:gd name="T97" fmla="*/ 179 h 494"/>
                <a:gd name="T98" fmla="*/ 113 w 487"/>
                <a:gd name="T99" fmla="*/ 188 h 494"/>
                <a:gd name="T100" fmla="*/ 128 w 487"/>
                <a:gd name="T101" fmla="*/ 197 h 494"/>
                <a:gd name="T102" fmla="*/ 143 w 487"/>
                <a:gd name="T103" fmla="*/ 206 h 494"/>
                <a:gd name="T104" fmla="*/ 157 w 487"/>
                <a:gd name="T105" fmla="*/ 215 h 494"/>
                <a:gd name="T106" fmla="*/ 173 w 487"/>
                <a:gd name="T107" fmla="*/ 224 h 494"/>
                <a:gd name="T108" fmla="*/ 187 w 487"/>
                <a:gd name="T109" fmla="*/ 234 h 494"/>
                <a:gd name="T110" fmla="*/ 202 w 487"/>
                <a:gd name="T111" fmla="*/ 243 h 494"/>
                <a:gd name="T112" fmla="*/ 217 w 487"/>
                <a:gd name="T113" fmla="*/ 252 h 49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7"/>
                <a:gd name="T172" fmla="*/ 0 h 494"/>
                <a:gd name="T173" fmla="*/ 487 w 487"/>
                <a:gd name="T174" fmla="*/ 494 h 49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7" h="494">
                  <a:moveTo>
                    <a:pt x="458" y="494"/>
                  </a:moveTo>
                  <a:lnTo>
                    <a:pt x="457" y="476"/>
                  </a:lnTo>
                  <a:lnTo>
                    <a:pt x="487" y="476"/>
                  </a:lnTo>
                  <a:lnTo>
                    <a:pt x="487" y="440"/>
                  </a:lnTo>
                  <a:lnTo>
                    <a:pt x="486" y="404"/>
                  </a:lnTo>
                  <a:lnTo>
                    <a:pt x="484" y="370"/>
                  </a:lnTo>
                  <a:lnTo>
                    <a:pt x="481" y="336"/>
                  </a:lnTo>
                  <a:lnTo>
                    <a:pt x="479" y="303"/>
                  </a:lnTo>
                  <a:lnTo>
                    <a:pt x="478" y="269"/>
                  </a:lnTo>
                  <a:lnTo>
                    <a:pt x="474" y="234"/>
                  </a:lnTo>
                  <a:lnTo>
                    <a:pt x="473" y="200"/>
                  </a:lnTo>
                  <a:lnTo>
                    <a:pt x="470" y="166"/>
                  </a:lnTo>
                  <a:lnTo>
                    <a:pt x="468" y="133"/>
                  </a:lnTo>
                  <a:lnTo>
                    <a:pt x="466" y="106"/>
                  </a:lnTo>
                  <a:lnTo>
                    <a:pt x="465" y="78"/>
                  </a:lnTo>
                  <a:lnTo>
                    <a:pt x="471" y="55"/>
                  </a:lnTo>
                  <a:lnTo>
                    <a:pt x="454" y="42"/>
                  </a:lnTo>
                  <a:lnTo>
                    <a:pt x="407" y="31"/>
                  </a:lnTo>
                  <a:lnTo>
                    <a:pt x="401" y="18"/>
                  </a:lnTo>
                  <a:lnTo>
                    <a:pt x="362" y="8"/>
                  </a:lnTo>
                  <a:lnTo>
                    <a:pt x="339" y="23"/>
                  </a:lnTo>
                  <a:lnTo>
                    <a:pt x="317" y="36"/>
                  </a:lnTo>
                  <a:lnTo>
                    <a:pt x="319" y="85"/>
                  </a:lnTo>
                  <a:lnTo>
                    <a:pt x="288" y="106"/>
                  </a:lnTo>
                  <a:lnTo>
                    <a:pt x="254" y="88"/>
                  </a:lnTo>
                  <a:lnTo>
                    <a:pt x="219" y="70"/>
                  </a:lnTo>
                  <a:lnTo>
                    <a:pt x="184" y="60"/>
                  </a:lnTo>
                  <a:lnTo>
                    <a:pt x="169" y="27"/>
                  </a:lnTo>
                  <a:lnTo>
                    <a:pt x="137" y="19"/>
                  </a:lnTo>
                  <a:lnTo>
                    <a:pt x="103" y="11"/>
                  </a:lnTo>
                  <a:lnTo>
                    <a:pt x="60" y="0"/>
                  </a:lnTo>
                  <a:lnTo>
                    <a:pt x="58" y="29"/>
                  </a:lnTo>
                  <a:lnTo>
                    <a:pt x="39" y="47"/>
                  </a:lnTo>
                  <a:lnTo>
                    <a:pt x="20" y="63"/>
                  </a:lnTo>
                  <a:lnTo>
                    <a:pt x="20" y="94"/>
                  </a:lnTo>
                  <a:lnTo>
                    <a:pt x="4" y="106"/>
                  </a:lnTo>
                  <a:lnTo>
                    <a:pt x="0" y="116"/>
                  </a:lnTo>
                  <a:lnTo>
                    <a:pt x="15" y="158"/>
                  </a:lnTo>
                  <a:lnTo>
                    <a:pt x="15" y="199"/>
                  </a:lnTo>
                  <a:lnTo>
                    <a:pt x="16" y="241"/>
                  </a:lnTo>
                  <a:lnTo>
                    <a:pt x="2" y="254"/>
                  </a:lnTo>
                  <a:lnTo>
                    <a:pt x="21" y="283"/>
                  </a:lnTo>
                  <a:lnTo>
                    <a:pt x="34" y="314"/>
                  </a:lnTo>
                  <a:lnTo>
                    <a:pt x="70" y="321"/>
                  </a:lnTo>
                  <a:lnTo>
                    <a:pt x="82" y="349"/>
                  </a:lnTo>
                  <a:lnTo>
                    <a:pt x="127" y="360"/>
                  </a:lnTo>
                  <a:lnTo>
                    <a:pt x="153" y="381"/>
                  </a:lnTo>
                  <a:lnTo>
                    <a:pt x="176" y="368"/>
                  </a:lnTo>
                  <a:lnTo>
                    <a:pt x="206" y="350"/>
                  </a:lnTo>
                  <a:lnTo>
                    <a:pt x="238" y="368"/>
                  </a:lnTo>
                  <a:lnTo>
                    <a:pt x="269" y="386"/>
                  </a:lnTo>
                  <a:lnTo>
                    <a:pt x="301" y="404"/>
                  </a:lnTo>
                  <a:lnTo>
                    <a:pt x="331" y="422"/>
                  </a:lnTo>
                  <a:lnTo>
                    <a:pt x="364" y="440"/>
                  </a:lnTo>
                  <a:lnTo>
                    <a:pt x="394" y="458"/>
                  </a:lnTo>
                  <a:lnTo>
                    <a:pt x="426" y="476"/>
                  </a:lnTo>
                  <a:lnTo>
                    <a:pt x="458" y="49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5" name="Freeform 87"/>
            <p:cNvSpPr>
              <a:spLocks/>
            </p:cNvSpPr>
            <p:nvPr/>
          </p:nvSpPr>
          <p:spPr bwMode="gray">
            <a:xfrm>
              <a:off x="2953" y="2003"/>
              <a:ext cx="244" cy="272"/>
            </a:xfrm>
            <a:custGeom>
              <a:avLst/>
              <a:gdLst>
                <a:gd name="T0" fmla="*/ 53 w 512"/>
                <a:gd name="T1" fmla="*/ 255 h 536"/>
                <a:gd name="T2" fmla="*/ 62 w 512"/>
                <a:gd name="T3" fmla="*/ 272 h 536"/>
                <a:gd name="T4" fmla="*/ 75 w 512"/>
                <a:gd name="T5" fmla="*/ 271 h 536"/>
                <a:gd name="T6" fmla="*/ 87 w 512"/>
                <a:gd name="T7" fmla="*/ 263 h 536"/>
                <a:gd name="T8" fmla="*/ 99 w 512"/>
                <a:gd name="T9" fmla="*/ 268 h 536"/>
                <a:gd name="T10" fmla="*/ 107 w 512"/>
                <a:gd name="T11" fmla="*/ 239 h 536"/>
                <a:gd name="T12" fmla="*/ 119 w 512"/>
                <a:gd name="T13" fmla="*/ 223 h 536"/>
                <a:gd name="T14" fmla="*/ 131 w 512"/>
                <a:gd name="T15" fmla="*/ 218 h 536"/>
                <a:gd name="T16" fmla="*/ 136 w 512"/>
                <a:gd name="T17" fmla="*/ 209 h 536"/>
                <a:gd name="T18" fmla="*/ 151 w 512"/>
                <a:gd name="T19" fmla="*/ 199 h 536"/>
                <a:gd name="T20" fmla="*/ 171 w 512"/>
                <a:gd name="T21" fmla="*/ 182 h 536"/>
                <a:gd name="T22" fmla="*/ 187 w 512"/>
                <a:gd name="T23" fmla="*/ 184 h 536"/>
                <a:gd name="T24" fmla="*/ 217 w 512"/>
                <a:gd name="T25" fmla="*/ 178 h 536"/>
                <a:gd name="T26" fmla="*/ 242 w 512"/>
                <a:gd name="T27" fmla="*/ 161 h 536"/>
                <a:gd name="T28" fmla="*/ 243 w 512"/>
                <a:gd name="T29" fmla="*/ 135 h 536"/>
                <a:gd name="T30" fmla="*/ 244 w 512"/>
                <a:gd name="T31" fmla="*/ 108 h 536"/>
                <a:gd name="T32" fmla="*/ 227 w 512"/>
                <a:gd name="T33" fmla="*/ 94 h 536"/>
                <a:gd name="T34" fmla="*/ 199 w 512"/>
                <a:gd name="T35" fmla="*/ 78 h 536"/>
                <a:gd name="T36" fmla="*/ 187 w 512"/>
                <a:gd name="T37" fmla="*/ 63 h 536"/>
                <a:gd name="T38" fmla="*/ 166 w 512"/>
                <a:gd name="T39" fmla="*/ 45 h 536"/>
                <a:gd name="T40" fmla="*/ 144 w 512"/>
                <a:gd name="T41" fmla="*/ 27 h 536"/>
                <a:gd name="T42" fmla="*/ 122 w 512"/>
                <a:gd name="T43" fmla="*/ 9 h 536"/>
                <a:gd name="T44" fmla="*/ 99 w 512"/>
                <a:gd name="T45" fmla="*/ 0 h 536"/>
                <a:gd name="T46" fmla="*/ 87 w 512"/>
                <a:gd name="T47" fmla="*/ 20 h 536"/>
                <a:gd name="T48" fmla="*/ 90 w 512"/>
                <a:gd name="T49" fmla="*/ 59 h 536"/>
                <a:gd name="T50" fmla="*/ 93 w 512"/>
                <a:gd name="T51" fmla="*/ 97 h 536"/>
                <a:gd name="T52" fmla="*/ 97 w 512"/>
                <a:gd name="T53" fmla="*/ 137 h 536"/>
                <a:gd name="T54" fmla="*/ 102 w 512"/>
                <a:gd name="T55" fmla="*/ 159 h 536"/>
                <a:gd name="T56" fmla="*/ 85 w 512"/>
                <a:gd name="T57" fmla="*/ 175 h 536"/>
                <a:gd name="T58" fmla="*/ 57 w 512"/>
                <a:gd name="T59" fmla="*/ 175 h 536"/>
                <a:gd name="T60" fmla="*/ 41 w 512"/>
                <a:gd name="T61" fmla="*/ 173 h 536"/>
                <a:gd name="T62" fmla="*/ 18 w 512"/>
                <a:gd name="T63" fmla="*/ 180 h 536"/>
                <a:gd name="T64" fmla="*/ 3 w 512"/>
                <a:gd name="T65" fmla="*/ 189 h 536"/>
                <a:gd name="T66" fmla="*/ 4 w 512"/>
                <a:gd name="T67" fmla="*/ 207 h 536"/>
                <a:gd name="T68" fmla="*/ 12 w 512"/>
                <a:gd name="T69" fmla="*/ 231 h 536"/>
                <a:gd name="T70" fmla="*/ 20 w 512"/>
                <a:gd name="T71" fmla="*/ 235 h 536"/>
                <a:gd name="T72" fmla="*/ 33 w 512"/>
                <a:gd name="T73" fmla="*/ 237 h 536"/>
                <a:gd name="T74" fmla="*/ 45 w 512"/>
                <a:gd name="T75" fmla="*/ 230 h 536"/>
                <a:gd name="T76" fmla="*/ 55 w 512"/>
                <a:gd name="T77" fmla="*/ 250 h 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2"/>
                <a:gd name="T118" fmla="*/ 0 h 536"/>
                <a:gd name="T119" fmla="*/ 512 w 512"/>
                <a:gd name="T120" fmla="*/ 536 h 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2" h="536">
                  <a:moveTo>
                    <a:pt x="115" y="492"/>
                  </a:moveTo>
                  <a:lnTo>
                    <a:pt x="112" y="503"/>
                  </a:lnTo>
                  <a:lnTo>
                    <a:pt x="115" y="505"/>
                  </a:lnTo>
                  <a:lnTo>
                    <a:pt x="131" y="536"/>
                  </a:lnTo>
                  <a:lnTo>
                    <a:pt x="139" y="530"/>
                  </a:lnTo>
                  <a:lnTo>
                    <a:pt x="157" y="534"/>
                  </a:lnTo>
                  <a:lnTo>
                    <a:pt x="171" y="526"/>
                  </a:lnTo>
                  <a:lnTo>
                    <a:pt x="183" y="518"/>
                  </a:lnTo>
                  <a:lnTo>
                    <a:pt x="188" y="531"/>
                  </a:lnTo>
                  <a:lnTo>
                    <a:pt x="208" y="528"/>
                  </a:lnTo>
                  <a:lnTo>
                    <a:pt x="216" y="479"/>
                  </a:lnTo>
                  <a:lnTo>
                    <a:pt x="224" y="471"/>
                  </a:lnTo>
                  <a:lnTo>
                    <a:pt x="242" y="455"/>
                  </a:lnTo>
                  <a:lnTo>
                    <a:pt x="249" y="440"/>
                  </a:lnTo>
                  <a:lnTo>
                    <a:pt x="253" y="420"/>
                  </a:lnTo>
                  <a:lnTo>
                    <a:pt x="274" y="429"/>
                  </a:lnTo>
                  <a:lnTo>
                    <a:pt x="279" y="414"/>
                  </a:lnTo>
                  <a:lnTo>
                    <a:pt x="286" y="411"/>
                  </a:lnTo>
                  <a:lnTo>
                    <a:pt x="297" y="393"/>
                  </a:lnTo>
                  <a:lnTo>
                    <a:pt x="316" y="393"/>
                  </a:lnTo>
                  <a:lnTo>
                    <a:pt x="319" y="380"/>
                  </a:lnTo>
                  <a:lnTo>
                    <a:pt x="358" y="358"/>
                  </a:lnTo>
                  <a:lnTo>
                    <a:pt x="388" y="362"/>
                  </a:lnTo>
                  <a:lnTo>
                    <a:pt x="393" y="363"/>
                  </a:lnTo>
                  <a:lnTo>
                    <a:pt x="422" y="352"/>
                  </a:lnTo>
                  <a:lnTo>
                    <a:pt x="456" y="350"/>
                  </a:lnTo>
                  <a:lnTo>
                    <a:pt x="491" y="349"/>
                  </a:lnTo>
                  <a:lnTo>
                    <a:pt x="507" y="318"/>
                  </a:lnTo>
                  <a:lnTo>
                    <a:pt x="509" y="292"/>
                  </a:lnTo>
                  <a:lnTo>
                    <a:pt x="509" y="266"/>
                  </a:lnTo>
                  <a:lnTo>
                    <a:pt x="511" y="238"/>
                  </a:lnTo>
                  <a:lnTo>
                    <a:pt x="512" y="212"/>
                  </a:lnTo>
                  <a:lnTo>
                    <a:pt x="477" y="212"/>
                  </a:lnTo>
                  <a:lnTo>
                    <a:pt x="477" y="186"/>
                  </a:lnTo>
                  <a:lnTo>
                    <a:pt x="432" y="166"/>
                  </a:lnTo>
                  <a:lnTo>
                    <a:pt x="417" y="153"/>
                  </a:lnTo>
                  <a:lnTo>
                    <a:pt x="417" y="142"/>
                  </a:lnTo>
                  <a:lnTo>
                    <a:pt x="393" y="124"/>
                  </a:lnTo>
                  <a:lnTo>
                    <a:pt x="371" y="106"/>
                  </a:lnTo>
                  <a:lnTo>
                    <a:pt x="348" y="88"/>
                  </a:lnTo>
                  <a:lnTo>
                    <a:pt x="326" y="72"/>
                  </a:lnTo>
                  <a:lnTo>
                    <a:pt x="302" y="54"/>
                  </a:lnTo>
                  <a:lnTo>
                    <a:pt x="279" y="36"/>
                  </a:lnTo>
                  <a:lnTo>
                    <a:pt x="257" y="18"/>
                  </a:lnTo>
                  <a:lnTo>
                    <a:pt x="234" y="0"/>
                  </a:lnTo>
                  <a:lnTo>
                    <a:pt x="207" y="0"/>
                  </a:lnTo>
                  <a:lnTo>
                    <a:pt x="179" y="0"/>
                  </a:lnTo>
                  <a:lnTo>
                    <a:pt x="183" y="39"/>
                  </a:lnTo>
                  <a:lnTo>
                    <a:pt x="186" y="78"/>
                  </a:lnTo>
                  <a:lnTo>
                    <a:pt x="189" y="116"/>
                  </a:lnTo>
                  <a:lnTo>
                    <a:pt x="192" y="155"/>
                  </a:lnTo>
                  <a:lnTo>
                    <a:pt x="196" y="192"/>
                  </a:lnTo>
                  <a:lnTo>
                    <a:pt x="200" y="231"/>
                  </a:lnTo>
                  <a:lnTo>
                    <a:pt x="204" y="269"/>
                  </a:lnTo>
                  <a:lnTo>
                    <a:pt x="207" y="308"/>
                  </a:lnTo>
                  <a:lnTo>
                    <a:pt x="215" y="314"/>
                  </a:lnTo>
                  <a:lnTo>
                    <a:pt x="210" y="344"/>
                  </a:lnTo>
                  <a:lnTo>
                    <a:pt x="179" y="344"/>
                  </a:lnTo>
                  <a:lnTo>
                    <a:pt x="151" y="344"/>
                  </a:lnTo>
                  <a:lnTo>
                    <a:pt x="120" y="344"/>
                  </a:lnTo>
                  <a:lnTo>
                    <a:pt x="89" y="344"/>
                  </a:lnTo>
                  <a:lnTo>
                    <a:pt x="86" y="340"/>
                  </a:lnTo>
                  <a:lnTo>
                    <a:pt x="43" y="352"/>
                  </a:lnTo>
                  <a:lnTo>
                    <a:pt x="38" y="354"/>
                  </a:lnTo>
                  <a:lnTo>
                    <a:pt x="20" y="342"/>
                  </a:lnTo>
                  <a:lnTo>
                    <a:pt x="6" y="373"/>
                  </a:lnTo>
                  <a:lnTo>
                    <a:pt x="0" y="370"/>
                  </a:lnTo>
                  <a:lnTo>
                    <a:pt x="8" y="407"/>
                  </a:lnTo>
                  <a:lnTo>
                    <a:pt x="16" y="420"/>
                  </a:lnTo>
                  <a:lnTo>
                    <a:pt x="25" y="456"/>
                  </a:lnTo>
                  <a:lnTo>
                    <a:pt x="22" y="464"/>
                  </a:lnTo>
                  <a:lnTo>
                    <a:pt x="41" y="464"/>
                  </a:lnTo>
                  <a:lnTo>
                    <a:pt x="51" y="469"/>
                  </a:lnTo>
                  <a:lnTo>
                    <a:pt x="69" y="468"/>
                  </a:lnTo>
                  <a:lnTo>
                    <a:pt x="89" y="459"/>
                  </a:lnTo>
                  <a:lnTo>
                    <a:pt x="94" y="453"/>
                  </a:lnTo>
                  <a:lnTo>
                    <a:pt x="104" y="482"/>
                  </a:lnTo>
                  <a:lnTo>
                    <a:pt x="115" y="49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6" name="Freeform 88"/>
            <p:cNvSpPr>
              <a:spLocks/>
            </p:cNvSpPr>
            <p:nvPr/>
          </p:nvSpPr>
          <p:spPr bwMode="gray">
            <a:xfrm>
              <a:off x="2885" y="1960"/>
              <a:ext cx="180" cy="233"/>
            </a:xfrm>
            <a:custGeom>
              <a:avLst/>
              <a:gdLst>
                <a:gd name="T0" fmla="*/ 9 w 379"/>
                <a:gd name="T1" fmla="*/ 201 h 455"/>
                <a:gd name="T2" fmla="*/ 5 w 379"/>
                <a:gd name="T3" fmla="*/ 208 h 455"/>
                <a:gd name="T4" fmla="*/ 9 w 379"/>
                <a:gd name="T5" fmla="*/ 186 h 455"/>
                <a:gd name="T6" fmla="*/ 14 w 379"/>
                <a:gd name="T7" fmla="*/ 164 h 455"/>
                <a:gd name="T8" fmla="*/ 9 w 379"/>
                <a:gd name="T9" fmla="*/ 146 h 455"/>
                <a:gd name="T10" fmla="*/ 10 w 379"/>
                <a:gd name="T11" fmla="*/ 127 h 455"/>
                <a:gd name="T12" fmla="*/ 0 w 379"/>
                <a:gd name="T13" fmla="*/ 116 h 455"/>
                <a:gd name="T14" fmla="*/ 0 w 379"/>
                <a:gd name="T15" fmla="*/ 120 h 455"/>
                <a:gd name="T16" fmla="*/ 1 w 379"/>
                <a:gd name="T17" fmla="*/ 110 h 455"/>
                <a:gd name="T18" fmla="*/ 16 w 379"/>
                <a:gd name="T19" fmla="*/ 110 h 455"/>
                <a:gd name="T20" fmla="*/ 30 w 379"/>
                <a:gd name="T21" fmla="*/ 110 h 455"/>
                <a:gd name="T22" fmla="*/ 45 w 379"/>
                <a:gd name="T23" fmla="*/ 110 h 455"/>
                <a:gd name="T24" fmla="*/ 59 w 379"/>
                <a:gd name="T25" fmla="*/ 110 h 455"/>
                <a:gd name="T26" fmla="*/ 59 w 379"/>
                <a:gd name="T27" fmla="*/ 95 h 455"/>
                <a:gd name="T28" fmla="*/ 60 w 379"/>
                <a:gd name="T29" fmla="*/ 79 h 455"/>
                <a:gd name="T30" fmla="*/ 75 w 379"/>
                <a:gd name="T31" fmla="*/ 71 h 455"/>
                <a:gd name="T32" fmla="*/ 75 w 379"/>
                <a:gd name="T33" fmla="*/ 48 h 455"/>
                <a:gd name="T34" fmla="*/ 76 w 379"/>
                <a:gd name="T35" fmla="*/ 24 h 455"/>
                <a:gd name="T36" fmla="*/ 88 w 379"/>
                <a:gd name="T37" fmla="*/ 24 h 455"/>
                <a:gd name="T38" fmla="*/ 100 w 379"/>
                <a:gd name="T39" fmla="*/ 24 h 455"/>
                <a:gd name="T40" fmla="*/ 112 w 379"/>
                <a:gd name="T41" fmla="*/ 24 h 455"/>
                <a:gd name="T42" fmla="*/ 124 w 379"/>
                <a:gd name="T43" fmla="*/ 24 h 455"/>
                <a:gd name="T44" fmla="*/ 124 w 379"/>
                <a:gd name="T45" fmla="*/ 0 h 455"/>
                <a:gd name="T46" fmla="*/ 138 w 379"/>
                <a:gd name="T47" fmla="*/ 10 h 455"/>
                <a:gd name="T48" fmla="*/ 152 w 379"/>
                <a:gd name="T49" fmla="*/ 21 h 455"/>
                <a:gd name="T50" fmla="*/ 166 w 379"/>
                <a:gd name="T51" fmla="*/ 32 h 455"/>
                <a:gd name="T52" fmla="*/ 180 w 379"/>
                <a:gd name="T53" fmla="*/ 42 h 455"/>
                <a:gd name="T54" fmla="*/ 167 w 379"/>
                <a:gd name="T55" fmla="*/ 42 h 455"/>
                <a:gd name="T56" fmla="*/ 154 w 379"/>
                <a:gd name="T57" fmla="*/ 42 h 455"/>
                <a:gd name="T58" fmla="*/ 156 w 379"/>
                <a:gd name="T59" fmla="*/ 62 h 455"/>
                <a:gd name="T60" fmla="*/ 157 w 379"/>
                <a:gd name="T61" fmla="*/ 82 h 455"/>
                <a:gd name="T62" fmla="*/ 159 w 379"/>
                <a:gd name="T63" fmla="*/ 101 h 455"/>
                <a:gd name="T64" fmla="*/ 160 w 379"/>
                <a:gd name="T65" fmla="*/ 121 h 455"/>
                <a:gd name="T66" fmla="*/ 162 w 379"/>
                <a:gd name="T67" fmla="*/ 140 h 455"/>
                <a:gd name="T68" fmla="*/ 164 w 379"/>
                <a:gd name="T69" fmla="*/ 160 h 455"/>
                <a:gd name="T70" fmla="*/ 166 w 379"/>
                <a:gd name="T71" fmla="*/ 180 h 455"/>
                <a:gd name="T72" fmla="*/ 167 w 379"/>
                <a:gd name="T73" fmla="*/ 200 h 455"/>
                <a:gd name="T74" fmla="*/ 171 w 379"/>
                <a:gd name="T75" fmla="*/ 203 h 455"/>
                <a:gd name="T76" fmla="*/ 169 w 379"/>
                <a:gd name="T77" fmla="*/ 218 h 455"/>
                <a:gd name="T78" fmla="*/ 154 w 379"/>
                <a:gd name="T79" fmla="*/ 218 h 455"/>
                <a:gd name="T80" fmla="*/ 141 w 379"/>
                <a:gd name="T81" fmla="*/ 218 h 455"/>
                <a:gd name="T82" fmla="*/ 126 w 379"/>
                <a:gd name="T83" fmla="*/ 218 h 455"/>
                <a:gd name="T84" fmla="*/ 111 w 379"/>
                <a:gd name="T85" fmla="*/ 218 h 455"/>
                <a:gd name="T86" fmla="*/ 110 w 379"/>
                <a:gd name="T87" fmla="*/ 216 h 455"/>
                <a:gd name="T88" fmla="*/ 89 w 379"/>
                <a:gd name="T89" fmla="*/ 222 h 455"/>
                <a:gd name="T90" fmla="*/ 87 w 379"/>
                <a:gd name="T91" fmla="*/ 223 h 455"/>
                <a:gd name="T92" fmla="*/ 78 w 379"/>
                <a:gd name="T93" fmla="*/ 217 h 455"/>
                <a:gd name="T94" fmla="*/ 72 w 379"/>
                <a:gd name="T95" fmla="*/ 233 h 455"/>
                <a:gd name="T96" fmla="*/ 69 w 379"/>
                <a:gd name="T97" fmla="*/ 231 h 455"/>
                <a:gd name="T98" fmla="*/ 57 w 379"/>
                <a:gd name="T99" fmla="*/ 219 h 455"/>
                <a:gd name="T100" fmla="*/ 47 w 379"/>
                <a:gd name="T101" fmla="*/ 206 h 455"/>
                <a:gd name="T102" fmla="*/ 33 w 379"/>
                <a:gd name="T103" fmla="*/ 197 h 455"/>
                <a:gd name="T104" fmla="*/ 20 w 379"/>
                <a:gd name="T105" fmla="*/ 199 h 455"/>
                <a:gd name="T106" fmla="*/ 9 w 379"/>
                <a:gd name="T107" fmla="*/ 201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9"/>
                <a:gd name="T163" fmla="*/ 0 h 455"/>
                <a:gd name="T164" fmla="*/ 379 w 379"/>
                <a:gd name="T165" fmla="*/ 455 h 4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9" h="455">
                  <a:moveTo>
                    <a:pt x="19" y="392"/>
                  </a:moveTo>
                  <a:lnTo>
                    <a:pt x="11" y="406"/>
                  </a:lnTo>
                  <a:lnTo>
                    <a:pt x="19" y="364"/>
                  </a:lnTo>
                  <a:lnTo>
                    <a:pt x="29" y="320"/>
                  </a:lnTo>
                  <a:lnTo>
                    <a:pt x="19" y="286"/>
                  </a:lnTo>
                  <a:lnTo>
                    <a:pt x="21" y="248"/>
                  </a:lnTo>
                  <a:lnTo>
                    <a:pt x="1" y="227"/>
                  </a:lnTo>
                  <a:lnTo>
                    <a:pt x="0" y="235"/>
                  </a:lnTo>
                  <a:lnTo>
                    <a:pt x="3" y="215"/>
                  </a:lnTo>
                  <a:lnTo>
                    <a:pt x="34" y="215"/>
                  </a:lnTo>
                  <a:lnTo>
                    <a:pt x="64" y="215"/>
                  </a:lnTo>
                  <a:lnTo>
                    <a:pt x="95" y="215"/>
                  </a:lnTo>
                  <a:lnTo>
                    <a:pt x="125" y="215"/>
                  </a:lnTo>
                  <a:lnTo>
                    <a:pt x="125" y="185"/>
                  </a:lnTo>
                  <a:lnTo>
                    <a:pt x="127" y="154"/>
                  </a:lnTo>
                  <a:lnTo>
                    <a:pt x="157" y="139"/>
                  </a:lnTo>
                  <a:lnTo>
                    <a:pt x="157" y="93"/>
                  </a:lnTo>
                  <a:lnTo>
                    <a:pt x="159" y="46"/>
                  </a:lnTo>
                  <a:lnTo>
                    <a:pt x="185" y="46"/>
                  </a:lnTo>
                  <a:lnTo>
                    <a:pt x="210" y="46"/>
                  </a:lnTo>
                  <a:lnTo>
                    <a:pt x="236" y="46"/>
                  </a:lnTo>
                  <a:lnTo>
                    <a:pt x="262" y="46"/>
                  </a:lnTo>
                  <a:lnTo>
                    <a:pt x="262" y="0"/>
                  </a:lnTo>
                  <a:lnTo>
                    <a:pt x="291" y="20"/>
                  </a:lnTo>
                  <a:lnTo>
                    <a:pt x="320" y="41"/>
                  </a:lnTo>
                  <a:lnTo>
                    <a:pt x="350" y="62"/>
                  </a:lnTo>
                  <a:lnTo>
                    <a:pt x="379" y="82"/>
                  </a:lnTo>
                  <a:lnTo>
                    <a:pt x="352" y="82"/>
                  </a:lnTo>
                  <a:lnTo>
                    <a:pt x="324" y="82"/>
                  </a:lnTo>
                  <a:lnTo>
                    <a:pt x="328" y="121"/>
                  </a:lnTo>
                  <a:lnTo>
                    <a:pt x="331" y="160"/>
                  </a:lnTo>
                  <a:lnTo>
                    <a:pt x="334" y="198"/>
                  </a:lnTo>
                  <a:lnTo>
                    <a:pt x="337" y="237"/>
                  </a:lnTo>
                  <a:lnTo>
                    <a:pt x="341" y="274"/>
                  </a:lnTo>
                  <a:lnTo>
                    <a:pt x="345" y="313"/>
                  </a:lnTo>
                  <a:lnTo>
                    <a:pt x="349" y="351"/>
                  </a:lnTo>
                  <a:lnTo>
                    <a:pt x="352" y="390"/>
                  </a:lnTo>
                  <a:lnTo>
                    <a:pt x="360" y="396"/>
                  </a:lnTo>
                  <a:lnTo>
                    <a:pt x="355" y="426"/>
                  </a:lnTo>
                  <a:lnTo>
                    <a:pt x="324" y="426"/>
                  </a:lnTo>
                  <a:lnTo>
                    <a:pt x="296" y="426"/>
                  </a:lnTo>
                  <a:lnTo>
                    <a:pt x="265" y="426"/>
                  </a:lnTo>
                  <a:lnTo>
                    <a:pt x="234" y="426"/>
                  </a:lnTo>
                  <a:lnTo>
                    <a:pt x="231" y="422"/>
                  </a:lnTo>
                  <a:lnTo>
                    <a:pt x="188" y="434"/>
                  </a:lnTo>
                  <a:lnTo>
                    <a:pt x="183" y="436"/>
                  </a:lnTo>
                  <a:lnTo>
                    <a:pt x="165" y="424"/>
                  </a:lnTo>
                  <a:lnTo>
                    <a:pt x="151" y="455"/>
                  </a:lnTo>
                  <a:lnTo>
                    <a:pt x="145" y="452"/>
                  </a:lnTo>
                  <a:lnTo>
                    <a:pt x="120" y="427"/>
                  </a:lnTo>
                  <a:lnTo>
                    <a:pt x="98" y="403"/>
                  </a:lnTo>
                  <a:lnTo>
                    <a:pt x="69" y="385"/>
                  </a:lnTo>
                  <a:lnTo>
                    <a:pt x="43" y="388"/>
                  </a:lnTo>
                  <a:lnTo>
                    <a:pt x="19" y="39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7" name="Freeform 89"/>
            <p:cNvSpPr>
              <a:spLocks/>
            </p:cNvSpPr>
            <p:nvPr/>
          </p:nvSpPr>
          <p:spPr bwMode="gray">
            <a:xfrm>
              <a:off x="2945" y="1801"/>
              <a:ext cx="175" cy="152"/>
            </a:xfrm>
            <a:custGeom>
              <a:avLst/>
              <a:gdLst>
                <a:gd name="T0" fmla="*/ 90 w 370"/>
                <a:gd name="T1" fmla="*/ 37 h 297"/>
                <a:gd name="T2" fmla="*/ 77 w 370"/>
                <a:gd name="T3" fmla="*/ 47 h 297"/>
                <a:gd name="T4" fmla="*/ 64 w 370"/>
                <a:gd name="T5" fmla="*/ 56 h 297"/>
                <a:gd name="T6" fmla="*/ 57 w 370"/>
                <a:gd name="T7" fmla="*/ 70 h 297"/>
                <a:gd name="T8" fmla="*/ 50 w 370"/>
                <a:gd name="T9" fmla="*/ 84 h 297"/>
                <a:gd name="T10" fmla="*/ 52 w 370"/>
                <a:gd name="T11" fmla="*/ 101 h 297"/>
                <a:gd name="T12" fmla="*/ 45 w 370"/>
                <a:gd name="T13" fmla="*/ 114 h 297"/>
                <a:gd name="T14" fmla="*/ 38 w 370"/>
                <a:gd name="T15" fmla="*/ 127 h 297"/>
                <a:gd name="T16" fmla="*/ 27 w 370"/>
                <a:gd name="T17" fmla="*/ 136 h 297"/>
                <a:gd name="T18" fmla="*/ 16 w 370"/>
                <a:gd name="T19" fmla="*/ 144 h 297"/>
                <a:gd name="T20" fmla="*/ 0 w 370"/>
                <a:gd name="T21" fmla="*/ 152 h 297"/>
                <a:gd name="T22" fmla="*/ 16 w 370"/>
                <a:gd name="T23" fmla="*/ 152 h 297"/>
                <a:gd name="T24" fmla="*/ 33 w 370"/>
                <a:gd name="T25" fmla="*/ 152 h 297"/>
                <a:gd name="T26" fmla="*/ 49 w 370"/>
                <a:gd name="T27" fmla="*/ 152 h 297"/>
                <a:gd name="T28" fmla="*/ 65 w 370"/>
                <a:gd name="T29" fmla="*/ 152 h 297"/>
                <a:gd name="T30" fmla="*/ 69 w 370"/>
                <a:gd name="T31" fmla="*/ 130 h 297"/>
                <a:gd name="T32" fmla="*/ 80 w 370"/>
                <a:gd name="T33" fmla="*/ 123 h 297"/>
                <a:gd name="T34" fmla="*/ 92 w 370"/>
                <a:gd name="T35" fmla="*/ 116 h 297"/>
                <a:gd name="T36" fmla="*/ 104 w 370"/>
                <a:gd name="T37" fmla="*/ 110 h 297"/>
                <a:gd name="T38" fmla="*/ 117 w 370"/>
                <a:gd name="T39" fmla="*/ 104 h 297"/>
                <a:gd name="T40" fmla="*/ 127 w 370"/>
                <a:gd name="T41" fmla="*/ 96 h 297"/>
                <a:gd name="T42" fmla="*/ 138 w 370"/>
                <a:gd name="T43" fmla="*/ 89 h 297"/>
                <a:gd name="T44" fmla="*/ 137 w 370"/>
                <a:gd name="T45" fmla="*/ 77 h 297"/>
                <a:gd name="T46" fmla="*/ 157 w 370"/>
                <a:gd name="T47" fmla="*/ 69 h 297"/>
                <a:gd name="T48" fmla="*/ 172 w 370"/>
                <a:gd name="T49" fmla="*/ 68 h 297"/>
                <a:gd name="T50" fmla="*/ 175 w 370"/>
                <a:gd name="T51" fmla="*/ 62 h 297"/>
                <a:gd name="T52" fmla="*/ 166 w 370"/>
                <a:gd name="T53" fmla="*/ 46 h 297"/>
                <a:gd name="T54" fmla="*/ 164 w 370"/>
                <a:gd name="T55" fmla="*/ 33 h 297"/>
                <a:gd name="T56" fmla="*/ 162 w 370"/>
                <a:gd name="T57" fmla="*/ 19 h 297"/>
                <a:gd name="T58" fmla="*/ 158 w 370"/>
                <a:gd name="T59" fmla="*/ 15 h 297"/>
                <a:gd name="T60" fmla="*/ 149 w 370"/>
                <a:gd name="T61" fmla="*/ 12 h 297"/>
                <a:gd name="T62" fmla="*/ 145 w 370"/>
                <a:gd name="T63" fmla="*/ 12 h 297"/>
                <a:gd name="T64" fmla="*/ 121 w 370"/>
                <a:gd name="T65" fmla="*/ 11 h 297"/>
                <a:gd name="T66" fmla="*/ 113 w 370"/>
                <a:gd name="T67" fmla="*/ 0 h 297"/>
                <a:gd name="T68" fmla="*/ 105 w 370"/>
                <a:gd name="T69" fmla="*/ 8 h 297"/>
                <a:gd name="T70" fmla="*/ 98 w 370"/>
                <a:gd name="T71" fmla="*/ 23 h 297"/>
                <a:gd name="T72" fmla="*/ 90 w 370"/>
                <a:gd name="T73" fmla="*/ 37 h 2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70"/>
                <a:gd name="T112" fmla="*/ 0 h 297"/>
                <a:gd name="T113" fmla="*/ 370 w 370"/>
                <a:gd name="T114" fmla="*/ 297 h 2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70" h="297">
                  <a:moveTo>
                    <a:pt x="191" y="73"/>
                  </a:moveTo>
                  <a:lnTo>
                    <a:pt x="163" y="91"/>
                  </a:lnTo>
                  <a:lnTo>
                    <a:pt x="135" y="109"/>
                  </a:lnTo>
                  <a:lnTo>
                    <a:pt x="121" y="137"/>
                  </a:lnTo>
                  <a:lnTo>
                    <a:pt x="106" y="165"/>
                  </a:lnTo>
                  <a:lnTo>
                    <a:pt x="109" y="197"/>
                  </a:lnTo>
                  <a:lnTo>
                    <a:pt x="95" y="223"/>
                  </a:lnTo>
                  <a:lnTo>
                    <a:pt x="81" y="249"/>
                  </a:lnTo>
                  <a:lnTo>
                    <a:pt x="58" y="266"/>
                  </a:lnTo>
                  <a:lnTo>
                    <a:pt x="34" y="282"/>
                  </a:lnTo>
                  <a:lnTo>
                    <a:pt x="0" y="297"/>
                  </a:lnTo>
                  <a:lnTo>
                    <a:pt x="34" y="297"/>
                  </a:lnTo>
                  <a:lnTo>
                    <a:pt x="69" y="297"/>
                  </a:lnTo>
                  <a:lnTo>
                    <a:pt x="103" y="297"/>
                  </a:lnTo>
                  <a:lnTo>
                    <a:pt x="137" y="297"/>
                  </a:lnTo>
                  <a:lnTo>
                    <a:pt x="145" y="254"/>
                  </a:lnTo>
                  <a:lnTo>
                    <a:pt x="169" y="241"/>
                  </a:lnTo>
                  <a:lnTo>
                    <a:pt x="195" y="227"/>
                  </a:lnTo>
                  <a:lnTo>
                    <a:pt x="220" y="215"/>
                  </a:lnTo>
                  <a:lnTo>
                    <a:pt x="248" y="204"/>
                  </a:lnTo>
                  <a:lnTo>
                    <a:pt x="269" y="187"/>
                  </a:lnTo>
                  <a:lnTo>
                    <a:pt x="291" y="173"/>
                  </a:lnTo>
                  <a:lnTo>
                    <a:pt x="289" y="150"/>
                  </a:lnTo>
                  <a:lnTo>
                    <a:pt x="331" y="135"/>
                  </a:lnTo>
                  <a:lnTo>
                    <a:pt x="363" y="132"/>
                  </a:lnTo>
                  <a:lnTo>
                    <a:pt x="370" y="122"/>
                  </a:lnTo>
                  <a:lnTo>
                    <a:pt x="351" y="90"/>
                  </a:lnTo>
                  <a:lnTo>
                    <a:pt x="347" y="64"/>
                  </a:lnTo>
                  <a:lnTo>
                    <a:pt x="343" y="37"/>
                  </a:lnTo>
                  <a:lnTo>
                    <a:pt x="334" y="29"/>
                  </a:lnTo>
                  <a:lnTo>
                    <a:pt x="315" y="23"/>
                  </a:lnTo>
                  <a:lnTo>
                    <a:pt x="307" y="23"/>
                  </a:lnTo>
                  <a:lnTo>
                    <a:pt x="256" y="21"/>
                  </a:lnTo>
                  <a:lnTo>
                    <a:pt x="238" y="0"/>
                  </a:lnTo>
                  <a:lnTo>
                    <a:pt x="222" y="15"/>
                  </a:lnTo>
                  <a:lnTo>
                    <a:pt x="208" y="44"/>
                  </a:lnTo>
                  <a:lnTo>
                    <a:pt x="191" y="7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8" name="Freeform 90"/>
            <p:cNvSpPr>
              <a:spLocks/>
            </p:cNvSpPr>
            <p:nvPr/>
          </p:nvSpPr>
          <p:spPr bwMode="gray">
            <a:xfrm>
              <a:off x="3138" y="2029"/>
              <a:ext cx="233" cy="220"/>
            </a:xfrm>
            <a:custGeom>
              <a:avLst/>
              <a:gdLst>
                <a:gd name="T0" fmla="*/ 25 w 487"/>
                <a:gd name="T1" fmla="*/ 201 h 428"/>
                <a:gd name="T2" fmla="*/ 20 w 487"/>
                <a:gd name="T3" fmla="*/ 203 h 428"/>
                <a:gd name="T4" fmla="*/ 11 w 487"/>
                <a:gd name="T5" fmla="*/ 195 h 428"/>
                <a:gd name="T6" fmla="*/ 12 w 487"/>
                <a:gd name="T7" fmla="*/ 188 h 428"/>
                <a:gd name="T8" fmla="*/ 14 w 487"/>
                <a:gd name="T9" fmla="*/ 188 h 428"/>
                <a:gd name="T10" fmla="*/ 2 w 487"/>
                <a:gd name="T11" fmla="*/ 174 h 428"/>
                <a:gd name="T12" fmla="*/ 0 w 487"/>
                <a:gd name="T13" fmla="*/ 158 h 428"/>
                <a:gd name="T14" fmla="*/ 2 w 487"/>
                <a:gd name="T15" fmla="*/ 159 h 428"/>
                <a:gd name="T16" fmla="*/ 16 w 487"/>
                <a:gd name="T17" fmla="*/ 153 h 428"/>
                <a:gd name="T18" fmla="*/ 33 w 487"/>
                <a:gd name="T19" fmla="*/ 152 h 428"/>
                <a:gd name="T20" fmla="*/ 49 w 487"/>
                <a:gd name="T21" fmla="*/ 152 h 428"/>
                <a:gd name="T22" fmla="*/ 57 w 487"/>
                <a:gd name="T23" fmla="*/ 136 h 428"/>
                <a:gd name="T24" fmla="*/ 58 w 487"/>
                <a:gd name="T25" fmla="*/ 122 h 428"/>
                <a:gd name="T26" fmla="*/ 58 w 487"/>
                <a:gd name="T27" fmla="*/ 109 h 428"/>
                <a:gd name="T28" fmla="*/ 59 w 487"/>
                <a:gd name="T29" fmla="*/ 95 h 428"/>
                <a:gd name="T30" fmla="*/ 59 w 487"/>
                <a:gd name="T31" fmla="*/ 81 h 428"/>
                <a:gd name="T32" fmla="*/ 71 w 487"/>
                <a:gd name="T33" fmla="*/ 79 h 428"/>
                <a:gd name="T34" fmla="*/ 82 w 487"/>
                <a:gd name="T35" fmla="*/ 76 h 428"/>
                <a:gd name="T36" fmla="*/ 95 w 487"/>
                <a:gd name="T37" fmla="*/ 63 h 428"/>
                <a:gd name="T38" fmla="*/ 106 w 487"/>
                <a:gd name="T39" fmla="*/ 49 h 428"/>
                <a:gd name="T40" fmla="*/ 123 w 487"/>
                <a:gd name="T41" fmla="*/ 38 h 428"/>
                <a:gd name="T42" fmla="*/ 140 w 487"/>
                <a:gd name="T43" fmla="*/ 25 h 428"/>
                <a:gd name="T44" fmla="*/ 156 w 487"/>
                <a:gd name="T45" fmla="*/ 12 h 428"/>
                <a:gd name="T46" fmla="*/ 172 w 487"/>
                <a:gd name="T47" fmla="*/ 0 h 428"/>
                <a:gd name="T48" fmla="*/ 194 w 487"/>
                <a:gd name="T49" fmla="*/ 6 h 428"/>
                <a:gd name="T50" fmla="*/ 206 w 487"/>
                <a:gd name="T51" fmla="*/ 16 h 428"/>
                <a:gd name="T52" fmla="*/ 217 w 487"/>
                <a:gd name="T53" fmla="*/ 10 h 428"/>
                <a:gd name="T54" fmla="*/ 219 w 487"/>
                <a:gd name="T55" fmla="*/ 23 h 428"/>
                <a:gd name="T56" fmla="*/ 221 w 487"/>
                <a:gd name="T57" fmla="*/ 38 h 428"/>
                <a:gd name="T58" fmla="*/ 233 w 487"/>
                <a:gd name="T59" fmla="*/ 59 h 428"/>
                <a:gd name="T60" fmla="*/ 229 w 487"/>
                <a:gd name="T61" fmla="*/ 67 h 428"/>
                <a:gd name="T62" fmla="*/ 229 w 487"/>
                <a:gd name="T63" fmla="*/ 81 h 428"/>
                <a:gd name="T64" fmla="*/ 229 w 487"/>
                <a:gd name="T65" fmla="*/ 95 h 428"/>
                <a:gd name="T66" fmla="*/ 228 w 487"/>
                <a:gd name="T67" fmla="*/ 109 h 428"/>
                <a:gd name="T68" fmla="*/ 227 w 487"/>
                <a:gd name="T69" fmla="*/ 123 h 428"/>
                <a:gd name="T70" fmla="*/ 220 w 487"/>
                <a:gd name="T71" fmla="*/ 134 h 428"/>
                <a:gd name="T72" fmla="*/ 213 w 487"/>
                <a:gd name="T73" fmla="*/ 145 h 428"/>
                <a:gd name="T74" fmla="*/ 206 w 487"/>
                <a:gd name="T75" fmla="*/ 156 h 428"/>
                <a:gd name="T76" fmla="*/ 200 w 487"/>
                <a:gd name="T77" fmla="*/ 168 h 428"/>
                <a:gd name="T78" fmla="*/ 200 w 487"/>
                <a:gd name="T79" fmla="*/ 182 h 428"/>
                <a:gd name="T80" fmla="*/ 183 w 487"/>
                <a:gd name="T81" fmla="*/ 193 h 428"/>
                <a:gd name="T82" fmla="*/ 168 w 487"/>
                <a:gd name="T83" fmla="*/ 192 h 428"/>
                <a:gd name="T84" fmla="*/ 153 w 487"/>
                <a:gd name="T85" fmla="*/ 190 h 428"/>
                <a:gd name="T86" fmla="*/ 135 w 487"/>
                <a:gd name="T87" fmla="*/ 199 h 428"/>
                <a:gd name="T88" fmla="*/ 125 w 487"/>
                <a:gd name="T89" fmla="*/ 194 h 428"/>
                <a:gd name="T90" fmla="*/ 113 w 487"/>
                <a:gd name="T91" fmla="*/ 189 h 428"/>
                <a:gd name="T92" fmla="*/ 98 w 487"/>
                <a:gd name="T93" fmla="*/ 193 h 428"/>
                <a:gd name="T94" fmla="*/ 88 w 487"/>
                <a:gd name="T95" fmla="*/ 184 h 428"/>
                <a:gd name="T96" fmla="*/ 73 w 487"/>
                <a:gd name="T97" fmla="*/ 181 h 428"/>
                <a:gd name="T98" fmla="*/ 59 w 487"/>
                <a:gd name="T99" fmla="*/ 187 h 428"/>
                <a:gd name="T100" fmla="*/ 55 w 487"/>
                <a:gd name="T101" fmla="*/ 200 h 428"/>
                <a:gd name="T102" fmla="*/ 51 w 487"/>
                <a:gd name="T103" fmla="*/ 213 h 428"/>
                <a:gd name="T104" fmla="*/ 50 w 487"/>
                <a:gd name="T105" fmla="*/ 220 h 428"/>
                <a:gd name="T106" fmla="*/ 37 w 487"/>
                <a:gd name="T107" fmla="*/ 208 h 428"/>
                <a:gd name="T108" fmla="*/ 33 w 487"/>
                <a:gd name="T109" fmla="*/ 213 h 428"/>
                <a:gd name="T110" fmla="*/ 33 w 487"/>
                <a:gd name="T111" fmla="*/ 216 h 428"/>
                <a:gd name="T112" fmla="*/ 29 w 487"/>
                <a:gd name="T113" fmla="*/ 207 h 428"/>
                <a:gd name="T114" fmla="*/ 25 w 487"/>
                <a:gd name="T115" fmla="*/ 201 h 4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87"/>
                <a:gd name="T175" fmla="*/ 0 h 428"/>
                <a:gd name="T176" fmla="*/ 487 w 487"/>
                <a:gd name="T177" fmla="*/ 428 h 4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87" h="428">
                  <a:moveTo>
                    <a:pt x="53" y="391"/>
                  </a:moveTo>
                  <a:lnTo>
                    <a:pt x="42" y="394"/>
                  </a:lnTo>
                  <a:lnTo>
                    <a:pt x="23" y="379"/>
                  </a:lnTo>
                  <a:lnTo>
                    <a:pt x="25" y="366"/>
                  </a:lnTo>
                  <a:lnTo>
                    <a:pt x="29" y="366"/>
                  </a:lnTo>
                  <a:lnTo>
                    <a:pt x="4" y="339"/>
                  </a:lnTo>
                  <a:lnTo>
                    <a:pt x="0" y="308"/>
                  </a:lnTo>
                  <a:lnTo>
                    <a:pt x="5" y="309"/>
                  </a:lnTo>
                  <a:lnTo>
                    <a:pt x="34" y="298"/>
                  </a:lnTo>
                  <a:lnTo>
                    <a:pt x="68" y="296"/>
                  </a:lnTo>
                  <a:lnTo>
                    <a:pt x="103" y="295"/>
                  </a:lnTo>
                  <a:lnTo>
                    <a:pt x="119" y="264"/>
                  </a:lnTo>
                  <a:lnTo>
                    <a:pt x="121" y="238"/>
                  </a:lnTo>
                  <a:lnTo>
                    <a:pt x="121" y="212"/>
                  </a:lnTo>
                  <a:lnTo>
                    <a:pt x="123" y="184"/>
                  </a:lnTo>
                  <a:lnTo>
                    <a:pt x="124" y="158"/>
                  </a:lnTo>
                  <a:lnTo>
                    <a:pt x="148" y="153"/>
                  </a:lnTo>
                  <a:lnTo>
                    <a:pt x="172" y="148"/>
                  </a:lnTo>
                  <a:lnTo>
                    <a:pt x="198" y="122"/>
                  </a:lnTo>
                  <a:lnTo>
                    <a:pt x="222" y="96"/>
                  </a:lnTo>
                  <a:lnTo>
                    <a:pt x="258" y="73"/>
                  </a:lnTo>
                  <a:lnTo>
                    <a:pt x="293" y="49"/>
                  </a:lnTo>
                  <a:lnTo>
                    <a:pt x="327" y="24"/>
                  </a:lnTo>
                  <a:lnTo>
                    <a:pt x="360" y="0"/>
                  </a:lnTo>
                  <a:lnTo>
                    <a:pt x="405" y="11"/>
                  </a:lnTo>
                  <a:lnTo>
                    <a:pt x="431" y="32"/>
                  </a:lnTo>
                  <a:lnTo>
                    <a:pt x="454" y="19"/>
                  </a:lnTo>
                  <a:lnTo>
                    <a:pt x="458" y="45"/>
                  </a:lnTo>
                  <a:lnTo>
                    <a:pt x="462" y="73"/>
                  </a:lnTo>
                  <a:lnTo>
                    <a:pt x="487" y="115"/>
                  </a:lnTo>
                  <a:lnTo>
                    <a:pt x="479" y="130"/>
                  </a:lnTo>
                  <a:lnTo>
                    <a:pt x="479" y="158"/>
                  </a:lnTo>
                  <a:lnTo>
                    <a:pt x="478" y="184"/>
                  </a:lnTo>
                  <a:lnTo>
                    <a:pt x="476" y="212"/>
                  </a:lnTo>
                  <a:lnTo>
                    <a:pt x="474" y="239"/>
                  </a:lnTo>
                  <a:lnTo>
                    <a:pt x="460" y="260"/>
                  </a:lnTo>
                  <a:lnTo>
                    <a:pt x="446" y="283"/>
                  </a:lnTo>
                  <a:lnTo>
                    <a:pt x="431" y="304"/>
                  </a:lnTo>
                  <a:lnTo>
                    <a:pt x="418" y="326"/>
                  </a:lnTo>
                  <a:lnTo>
                    <a:pt x="418" y="355"/>
                  </a:lnTo>
                  <a:lnTo>
                    <a:pt x="383" y="376"/>
                  </a:lnTo>
                  <a:lnTo>
                    <a:pt x="352" y="373"/>
                  </a:lnTo>
                  <a:lnTo>
                    <a:pt x="320" y="370"/>
                  </a:lnTo>
                  <a:lnTo>
                    <a:pt x="283" y="388"/>
                  </a:lnTo>
                  <a:lnTo>
                    <a:pt x="261" y="378"/>
                  </a:lnTo>
                  <a:lnTo>
                    <a:pt x="237" y="368"/>
                  </a:lnTo>
                  <a:lnTo>
                    <a:pt x="204" y="376"/>
                  </a:lnTo>
                  <a:lnTo>
                    <a:pt x="184" y="357"/>
                  </a:lnTo>
                  <a:lnTo>
                    <a:pt x="153" y="353"/>
                  </a:lnTo>
                  <a:lnTo>
                    <a:pt x="123" y="363"/>
                  </a:lnTo>
                  <a:lnTo>
                    <a:pt x="116" y="389"/>
                  </a:lnTo>
                  <a:lnTo>
                    <a:pt x="106" y="414"/>
                  </a:lnTo>
                  <a:lnTo>
                    <a:pt x="105" y="428"/>
                  </a:lnTo>
                  <a:lnTo>
                    <a:pt x="78" y="404"/>
                  </a:lnTo>
                  <a:lnTo>
                    <a:pt x="70" y="415"/>
                  </a:lnTo>
                  <a:lnTo>
                    <a:pt x="68" y="420"/>
                  </a:lnTo>
                  <a:lnTo>
                    <a:pt x="60" y="402"/>
                  </a:lnTo>
                  <a:lnTo>
                    <a:pt x="53" y="39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69" name="Freeform 91"/>
            <p:cNvSpPr>
              <a:spLocks/>
            </p:cNvSpPr>
            <p:nvPr/>
          </p:nvSpPr>
          <p:spPr bwMode="gray">
            <a:xfrm>
              <a:off x="2876" y="2157"/>
              <a:ext cx="91" cy="81"/>
            </a:xfrm>
            <a:custGeom>
              <a:avLst/>
              <a:gdLst>
                <a:gd name="T0" fmla="*/ 18 w 188"/>
                <a:gd name="T1" fmla="*/ 4 h 156"/>
                <a:gd name="T2" fmla="*/ 14 w 188"/>
                <a:gd name="T3" fmla="*/ 11 h 156"/>
                <a:gd name="T4" fmla="*/ 7 w 188"/>
                <a:gd name="T5" fmla="*/ 24 h 156"/>
                <a:gd name="T6" fmla="*/ 0 w 188"/>
                <a:gd name="T7" fmla="*/ 37 h 156"/>
                <a:gd name="T8" fmla="*/ 9 w 188"/>
                <a:gd name="T9" fmla="*/ 51 h 156"/>
                <a:gd name="T10" fmla="*/ 14 w 188"/>
                <a:gd name="T11" fmla="*/ 47 h 156"/>
                <a:gd name="T12" fmla="*/ 11 w 188"/>
                <a:gd name="T13" fmla="*/ 50 h 156"/>
                <a:gd name="T14" fmla="*/ 14 w 188"/>
                <a:gd name="T15" fmla="*/ 51 h 156"/>
                <a:gd name="T16" fmla="*/ 13 w 188"/>
                <a:gd name="T17" fmla="*/ 58 h 156"/>
                <a:gd name="T18" fmla="*/ 30 w 188"/>
                <a:gd name="T19" fmla="*/ 58 h 156"/>
                <a:gd name="T20" fmla="*/ 31 w 188"/>
                <a:gd name="T21" fmla="*/ 53 h 156"/>
                <a:gd name="T22" fmla="*/ 50 w 188"/>
                <a:gd name="T23" fmla="*/ 58 h 156"/>
                <a:gd name="T24" fmla="*/ 54 w 188"/>
                <a:gd name="T25" fmla="*/ 63 h 156"/>
                <a:gd name="T26" fmla="*/ 33 w 188"/>
                <a:gd name="T27" fmla="*/ 58 h 156"/>
                <a:gd name="T28" fmla="*/ 22 w 188"/>
                <a:gd name="T29" fmla="*/ 63 h 156"/>
                <a:gd name="T30" fmla="*/ 10 w 188"/>
                <a:gd name="T31" fmla="*/ 67 h 156"/>
                <a:gd name="T32" fmla="*/ 12 w 188"/>
                <a:gd name="T33" fmla="*/ 75 h 156"/>
                <a:gd name="T34" fmla="*/ 23 w 188"/>
                <a:gd name="T35" fmla="*/ 74 h 156"/>
                <a:gd name="T36" fmla="*/ 28 w 188"/>
                <a:gd name="T37" fmla="*/ 72 h 156"/>
                <a:gd name="T38" fmla="*/ 28 w 188"/>
                <a:gd name="T39" fmla="*/ 74 h 156"/>
                <a:gd name="T40" fmla="*/ 14 w 188"/>
                <a:gd name="T41" fmla="*/ 75 h 156"/>
                <a:gd name="T42" fmla="*/ 10 w 188"/>
                <a:gd name="T43" fmla="*/ 81 h 156"/>
                <a:gd name="T44" fmla="*/ 30 w 188"/>
                <a:gd name="T45" fmla="*/ 77 h 156"/>
                <a:gd name="T46" fmla="*/ 43 w 188"/>
                <a:gd name="T47" fmla="*/ 75 h 156"/>
                <a:gd name="T48" fmla="*/ 56 w 188"/>
                <a:gd name="T49" fmla="*/ 74 h 156"/>
                <a:gd name="T50" fmla="*/ 69 w 188"/>
                <a:gd name="T51" fmla="*/ 78 h 156"/>
                <a:gd name="T52" fmla="*/ 91 w 188"/>
                <a:gd name="T53" fmla="*/ 79 h 156"/>
                <a:gd name="T54" fmla="*/ 87 w 188"/>
                <a:gd name="T55" fmla="*/ 61 h 156"/>
                <a:gd name="T56" fmla="*/ 83 w 188"/>
                <a:gd name="T57" fmla="*/ 54 h 156"/>
                <a:gd name="T58" fmla="*/ 79 w 188"/>
                <a:gd name="T59" fmla="*/ 35 h 156"/>
                <a:gd name="T60" fmla="*/ 67 w 188"/>
                <a:gd name="T61" fmla="*/ 22 h 156"/>
                <a:gd name="T62" fmla="*/ 56 w 188"/>
                <a:gd name="T63" fmla="*/ 9 h 156"/>
                <a:gd name="T64" fmla="*/ 42 w 188"/>
                <a:gd name="T65" fmla="*/ 0 h 156"/>
                <a:gd name="T66" fmla="*/ 30 w 188"/>
                <a:gd name="T67" fmla="*/ 2 h 156"/>
                <a:gd name="T68" fmla="*/ 18 w 188"/>
                <a:gd name="T69" fmla="*/ 4 h 1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8"/>
                <a:gd name="T106" fmla="*/ 0 h 156"/>
                <a:gd name="T107" fmla="*/ 188 w 188"/>
                <a:gd name="T108" fmla="*/ 156 h 1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8" h="156">
                  <a:moveTo>
                    <a:pt x="37" y="7"/>
                  </a:moveTo>
                  <a:lnTo>
                    <a:pt x="29" y="21"/>
                  </a:lnTo>
                  <a:lnTo>
                    <a:pt x="15" y="46"/>
                  </a:lnTo>
                  <a:lnTo>
                    <a:pt x="0" y="72"/>
                  </a:lnTo>
                  <a:lnTo>
                    <a:pt x="19" y="98"/>
                  </a:lnTo>
                  <a:lnTo>
                    <a:pt x="29" y="90"/>
                  </a:lnTo>
                  <a:lnTo>
                    <a:pt x="23" y="96"/>
                  </a:lnTo>
                  <a:lnTo>
                    <a:pt x="28" y="99"/>
                  </a:lnTo>
                  <a:lnTo>
                    <a:pt x="26" y="111"/>
                  </a:lnTo>
                  <a:lnTo>
                    <a:pt x="61" y="111"/>
                  </a:lnTo>
                  <a:lnTo>
                    <a:pt x="64" y="103"/>
                  </a:lnTo>
                  <a:lnTo>
                    <a:pt x="103" y="112"/>
                  </a:lnTo>
                  <a:lnTo>
                    <a:pt x="111" y="121"/>
                  </a:lnTo>
                  <a:lnTo>
                    <a:pt x="69" y="112"/>
                  </a:lnTo>
                  <a:lnTo>
                    <a:pt x="45" y="121"/>
                  </a:lnTo>
                  <a:lnTo>
                    <a:pt x="21" y="129"/>
                  </a:lnTo>
                  <a:lnTo>
                    <a:pt x="24" y="145"/>
                  </a:lnTo>
                  <a:lnTo>
                    <a:pt x="47" y="142"/>
                  </a:lnTo>
                  <a:lnTo>
                    <a:pt x="58" y="139"/>
                  </a:lnTo>
                  <a:lnTo>
                    <a:pt x="58" y="142"/>
                  </a:lnTo>
                  <a:lnTo>
                    <a:pt x="28" y="145"/>
                  </a:lnTo>
                  <a:lnTo>
                    <a:pt x="21" y="156"/>
                  </a:lnTo>
                  <a:lnTo>
                    <a:pt x="63" y="148"/>
                  </a:lnTo>
                  <a:lnTo>
                    <a:pt x="89" y="145"/>
                  </a:lnTo>
                  <a:lnTo>
                    <a:pt x="116" y="143"/>
                  </a:lnTo>
                  <a:lnTo>
                    <a:pt x="143" y="150"/>
                  </a:lnTo>
                  <a:lnTo>
                    <a:pt x="188" y="153"/>
                  </a:lnTo>
                  <a:lnTo>
                    <a:pt x="179" y="117"/>
                  </a:lnTo>
                  <a:lnTo>
                    <a:pt x="171" y="104"/>
                  </a:lnTo>
                  <a:lnTo>
                    <a:pt x="163" y="67"/>
                  </a:lnTo>
                  <a:lnTo>
                    <a:pt x="138" y="42"/>
                  </a:lnTo>
                  <a:lnTo>
                    <a:pt x="116" y="18"/>
                  </a:lnTo>
                  <a:lnTo>
                    <a:pt x="87" y="0"/>
                  </a:lnTo>
                  <a:lnTo>
                    <a:pt x="61" y="3"/>
                  </a:lnTo>
                  <a:lnTo>
                    <a:pt x="37" y="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0" name="Freeform 92"/>
            <p:cNvSpPr>
              <a:spLocks/>
            </p:cNvSpPr>
            <p:nvPr/>
          </p:nvSpPr>
          <p:spPr bwMode="gray">
            <a:xfrm>
              <a:off x="3242" y="1776"/>
              <a:ext cx="58" cy="130"/>
            </a:xfrm>
            <a:custGeom>
              <a:avLst/>
              <a:gdLst>
                <a:gd name="T0" fmla="*/ 39 w 121"/>
                <a:gd name="T1" fmla="*/ 124 h 253"/>
                <a:gd name="T2" fmla="*/ 31 w 121"/>
                <a:gd name="T3" fmla="*/ 130 h 253"/>
                <a:gd name="T4" fmla="*/ 26 w 121"/>
                <a:gd name="T5" fmla="*/ 113 h 253"/>
                <a:gd name="T6" fmla="*/ 23 w 121"/>
                <a:gd name="T7" fmla="*/ 96 h 253"/>
                <a:gd name="T8" fmla="*/ 12 w 121"/>
                <a:gd name="T9" fmla="*/ 82 h 253"/>
                <a:gd name="T10" fmla="*/ 0 w 121"/>
                <a:gd name="T11" fmla="*/ 65 h 253"/>
                <a:gd name="T12" fmla="*/ 6 w 121"/>
                <a:gd name="T13" fmla="*/ 50 h 253"/>
                <a:gd name="T14" fmla="*/ 12 w 121"/>
                <a:gd name="T15" fmla="*/ 37 h 253"/>
                <a:gd name="T16" fmla="*/ 11 w 121"/>
                <a:gd name="T17" fmla="*/ 11 h 253"/>
                <a:gd name="T18" fmla="*/ 14 w 121"/>
                <a:gd name="T19" fmla="*/ 7 h 253"/>
                <a:gd name="T20" fmla="*/ 30 w 121"/>
                <a:gd name="T21" fmla="*/ 0 h 253"/>
                <a:gd name="T22" fmla="*/ 35 w 121"/>
                <a:gd name="T23" fmla="*/ 4 h 253"/>
                <a:gd name="T24" fmla="*/ 39 w 121"/>
                <a:gd name="T25" fmla="*/ 10 h 253"/>
                <a:gd name="T26" fmla="*/ 49 w 121"/>
                <a:gd name="T27" fmla="*/ 4 h 253"/>
                <a:gd name="T28" fmla="*/ 42 w 121"/>
                <a:gd name="T29" fmla="*/ 24 h 253"/>
                <a:gd name="T30" fmla="*/ 50 w 121"/>
                <a:gd name="T31" fmla="*/ 37 h 253"/>
                <a:gd name="T32" fmla="*/ 43 w 121"/>
                <a:gd name="T33" fmla="*/ 49 h 253"/>
                <a:gd name="T34" fmla="*/ 35 w 121"/>
                <a:gd name="T35" fmla="*/ 60 h 253"/>
                <a:gd name="T36" fmla="*/ 49 w 121"/>
                <a:gd name="T37" fmla="*/ 69 h 253"/>
                <a:gd name="T38" fmla="*/ 58 w 121"/>
                <a:gd name="T39" fmla="*/ 76 h 253"/>
                <a:gd name="T40" fmla="*/ 57 w 121"/>
                <a:gd name="T41" fmla="*/ 90 h 253"/>
                <a:gd name="T42" fmla="*/ 48 w 121"/>
                <a:gd name="T43" fmla="*/ 100 h 253"/>
                <a:gd name="T44" fmla="*/ 39 w 121"/>
                <a:gd name="T45" fmla="*/ 108 h 253"/>
                <a:gd name="T46" fmla="*/ 39 w 121"/>
                <a:gd name="T47" fmla="*/ 124 h 2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
                <a:gd name="T73" fmla="*/ 0 h 253"/>
                <a:gd name="T74" fmla="*/ 121 w 121"/>
                <a:gd name="T75" fmla="*/ 253 h 2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 h="253">
                  <a:moveTo>
                    <a:pt x="81" y="241"/>
                  </a:moveTo>
                  <a:lnTo>
                    <a:pt x="65" y="253"/>
                  </a:lnTo>
                  <a:lnTo>
                    <a:pt x="55" y="220"/>
                  </a:lnTo>
                  <a:lnTo>
                    <a:pt x="47" y="186"/>
                  </a:lnTo>
                  <a:lnTo>
                    <a:pt x="24" y="160"/>
                  </a:lnTo>
                  <a:lnTo>
                    <a:pt x="0" y="126"/>
                  </a:lnTo>
                  <a:lnTo>
                    <a:pt x="13" y="98"/>
                  </a:lnTo>
                  <a:lnTo>
                    <a:pt x="26" y="72"/>
                  </a:lnTo>
                  <a:lnTo>
                    <a:pt x="23" y="21"/>
                  </a:lnTo>
                  <a:lnTo>
                    <a:pt x="29" y="13"/>
                  </a:lnTo>
                  <a:lnTo>
                    <a:pt x="63" y="0"/>
                  </a:lnTo>
                  <a:lnTo>
                    <a:pt x="74" y="8"/>
                  </a:lnTo>
                  <a:lnTo>
                    <a:pt x="82" y="20"/>
                  </a:lnTo>
                  <a:lnTo>
                    <a:pt x="102" y="8"/>
                  </a:lnTo>
                  <a:lnTo>
                    <a:pt x="87" y="46"/>
                  </a:lnTo>
                  <a:lnTo>
                    <a:pt x="105" y="72"/>
                  </a:lnTo>
                  <a:lnTo>
                    <a:pt x="90" y="95"/>
                  </a:lnTo>
                  <a:lnTo>
                    <a:pt x="74" y="116"/>
                  </a:lnTo>
                  <a:lnTo>
                    <a:pt x="102" y="134"/>
                  </a:lnTo>
                  <a:lnTo>
                    <a:pt x="121" y="147"/>
                  </a:lnTo>
                  <a:lnTo>
                    <a:pt x="119" y="176"/>
                  </a:lnTo>
                  <a:lnTo>
                    <a:pt x="100" y="194"/>
                  </a:lnTo>
                  <a:lnTo>
                    <a:pt x="81" y="210"/>
                  </a:lnTo>
                  <a:lnTo>
                    <a:pt x="81" y="24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1" name="Freeform 93"/>
            <p:cNvSpPr>
              <a:spLocks/>
            </p:cNvSpPr>
            <p:nvPr/>
          </p:nvSpPr>
          <p:spPr bwMode="gray">
            <a:xfrm>
              <a:off x="2964" y="2308"/>
              <a:ext cx="60" cy="76"/>
            </a:xfrm>
            <a:custGeom>
              <a:avLst/>
              <a:gdLst>
                <a:gd name="T0" fmla="*/ 58 w 129"/>
                <a:gd name="T1" fmla="*/ 76 h 150"/>
                <a:gd name="T2" fmla="*/ 43 w 129"/>
                <a:gd name="T3" fmla="*/ 65 h 150"/>
                <a:gd name="T4" fmla="*/ 28 w 129"/>
                <a:gd name="T5" fmla="*/ 55 h 150"/>
                <a:gd name="T6" fmla="*/ 13 w 129"/>
                <a:gd name="T7" fmla="*/ 42 h 150"/>
                <a:gd name="T8" fmla="*/ 0 w 129"/>
                <a:gd name="T9" fmla="*/ 28 h 150"/>
                <a:gd name="T10" fmla="*/ 5 w 129"/>
                <a:gd name="T11" fmla="*/ 22 h 150"/>
                <a:gd name="T12" fmla="*/ 11 w 129"/>
                <a:gd name="T13" fmla="*/ 11 h 150"/>
                <a:gd name="T14" fmla="*/ 18 w 129"/>
                <a:gd name="T15" fmla="*/ 0 h 150"/>
                <a:gd name="T16" fmla="*/ 27 w 129"/>
                <a:gd name="T17" fmla="*/ 0 h 150"/>
                <a:gd name="T18" fmla="*/ 30 w 129"/>
                <a:gd name="T19" fmla="*/ 18 h 150"/>
                <a:gd name="T20" fmla="*/ 34 w 129"/>
                <a:gd name="T21" fmla="*/ 21 h 150"/>
                <a:gd name="T22" fmla="*/ 40 w 129"/>
                <a:gd name="T23" fmla="*/ 17 h 150"/>
                <a:gd name="T24" fmla="*/ 44 w 129"/>
                <a:gd name="T25" fmla="*/ 17 h 150"/>
                <a:gd name="T26" fmla="*/ 44 w 129"/>
                <a:gd name="T27" fmla="*/ 33 h 150"/>
                <a:gd name="T28" fmla="*/ 44 w 129"/>
                <a:gd name="T29" fmla="*/ 36 h 150"/>
                <a:gd name="T30" fmla="*/ 54 w 129"/>
                <a:gd name="T31" fmla="*/ 46 h 150"/>
                <a:gd name="T32" fmla="*/ 60 w 129"/>
                <a:gd name="T33" fmla="*/ 54 h 150"/>
                <a:gd name="T34" fmla="*/ 58 w 129"/>
                <a:gd name="T35" fmla="*/ 76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150"/>
                <a:gd name="T56" fmla="*/ 129 w 129"/>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150">
                  <a:moveTo>
                    <a:pt x="124" y="150"/>
                  </a:moveTo>
                  <a:lnTo>
                    <a:pt x="92" y="129"/>
                  </a:lnTo>
                  <a:lnTo>
                    <a:pt x="60" y="108"/>
                  </a:lnTo>
                  <a:lnTo>
                    <a:pt x="29" y="82"/>
                  </a:lnTo>
                  <a:lnTo>
                    <a:pt x="0" y="55"/>
                  </a:lnTo>
                  <a:lnTo>
                    <a:pt x="10" y="44"/>
                  </a:lnTo>
                  <a:lnTo>
                    <a:pt x="24" y="21"/>
                  </a:lnTo>
                  <a:lnTo>
                    <a:pt x="39" y="0"/>
                  </a:lnTo>
                  <a:lnTo>
                    <a:pt x="57" y="0"/>
                  </a:lnTo>
                  <a:lnTo>
                    <a:pt x="65" y="36"/>
                  </a:lnTo>
                  <a:lnTo>
                    <a:pt x="73" y="42"/>
                  </a:lnTo>
                  <a:lnTo>
                    <a:pt x="87" y="34"/>
                  </a:lnTo>
                  <a:lnTo>
                    <a:pt x="95" y="33"/>
                  </a:lnTo>
                  <a:lnTo>
                    <a:pt x="95" y="65"/>
                  </a:lnTo>
                  <a:lnTo>
                    <a:pt x="95" y="72"/>
                  </a:lnTo>
                  <a:lnTo>
                    <a:pt x="116" y="90"/>
                  </a:lnTo>
                  <a:lnTo>
                    <a:pt x="129" y="106"/>
                  </a:lnTo>
                  <a:lnTo>
                    <a:pt x="124" y="15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2" name="Freeform 94"/>
            <p:cNvSpPr>
              <a:spLocks/>
            </p:cNvSpPr>
            <p:nvPr/>
          </p:nvSpPr>
          <p:spPr bwMode="gray">
            <a:xfrm>
              <a:off x="1894" y="2288"/>
              <a:ext cx="48" cy="44"/>
            </a:xfrm>
            <a:custGeom>
              <a:avLst/>
              <a:gdLst>
                <a:gd name="T0" fmla="*/ 0 w 101"/>
                <a:gd name="T1" fmla="*/ 28 h 85"/>
                <a:gd name="T2" fmla="*/ 1 w 101"/>
                <a:gd name="T3" fmla="*/ 14 h 85"/>
                <a:gd name="T4" fmla="*/ 0 w 101"/>
                <a:gd name="T5" fmla="*/ 2 h 85"/>
                <a:gd name="T6" fmla="*/ 7 w 101"/>
                <a:gd name="T7" fmla="*/ 0 h 85"/>
                <a:gd name="T8" fmla="*/ 10 w 101"/>
                <a:gd name="T9" fmla="*/ 8 h 85"/>
                <a:gd name="T10" fmla="*/ 18 w 101"/>
                <a:gd name="T11" fmla="*/ 10 h 85"/>
                <a:gd name="T12" fmla="*/ 22 w 101"/>
                <a:gd name="T13" fmla="*/ 14 h 85"/>
                <a:gd name="T14" fmla="*/ 43 w 101"/>
                <a:gd name="T15" fmla="*/ 7 h 85"/>
                <a:gd name="T16" fmla="*/ 45 w 101"/>
                <a:gd name="T17" fmla="*/ 9 h 85"/>
                <a:gd name="T18" fmla="*/ 48 w 101"/>
                <a:gd name="T19" fmla="*/ 14 h 85"/>
                <a:gd name="T20" fmla="*/ 37 w 101"/>
                <a:gd name="T21" fmla="*/ 25 h 85"/>
                <a:gd name="T22" fmla="*/ 43 w 101"/>
                <a:gd name="T23" fmla="*/ 38 h 85"/>
                <a:gd name="T24" fmla="*/ 29 w 101"/>
                <a:gd name="T25" fmla="*/ 44 h 85"/>
                <a:gd name="T26" fmla="*/ 27 w 101"/>
                <a:gd name="T27" fmla="*/ 32 h 85"/>
                <a:gd name="T28" fmla="*/ 26 w 101"/>
                <a:gd name="T29" fmla="*/ 36 h 85"/>
                <a:gd name="T30" fmla="*/ 18 w 101"/>
                <a:gd name="T31" fmla="*/ 28 h 85"/>
                <a:gd name="T32" fmla="*/ 4 w 101"/>
                <a:gd name="T33" fmla="*/ 24 h 85"/>
                <a:gd name="T34" fmla="*/ 0 w 101"/>
                <a:gd name="T35" fmla="*/ 28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85"/>
                <a:gd name="T56" fmla="*/ 101 w 101"/>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85">
                  <a:moveTo>
                    <a:pt x="0" y="55"/>
                  </a:moveTo>
                  <a:lnTo>
                    <a:pt x="3" y="28"/>
                  </a:lnTo>
                  <a:lnTo>
                    <a:pt x="1" y="3"/>
                  </a:lnTo>
                  <a:lnTo>
                    <a:pt x="14" y="0"/>
                  </a:lnTo>
                  <a:lnTo>
                    <a:pt x="22" y="15"/>
                  </a:lnTo>
                  <a:lnTo>
                    <a:pt x="37" y="19"/>
                  </a:lnTo>
                  <a:lnTo>
                    <a:pt x="46" y="28"/>
                  </a:lnTo>
                  <a:lnTo>
                    <a:pt x="90" y="13"/>
                  </a:lnTo>
                  <a:lnTo>
                    <a:pt x="94" y="18"/>
                  </a:lnTo>
                  <a:lnTo>
                    <a:pt x="101" y="28"/>
                  </a:lnTo>
                  <a:lnTo>
                    <a:pt x="77" y="49"/>
                  </a:lnTo>
                  <a:lnTo>
                    <a:pt x="91" y="73"/>
                  </a:lnTo>
                  <a:lnTo>
                    <a:pt x="62" y="85"/>
                  </a:lnTo>
                  <a:lnTo>
                    <a:pt x="57" y="62"/>
                  </a:lnTo>
                  <a:lnTo>
                    <a:pt x="54" y="70"/>
                  </a:lnTo>
                  <a:lnTo>
                    <a:pt x="38" y="54"/>
                  </a:lnTo>
                  <a:lnTo>
                    <a:pt x="8" y="46"/>
                  </a:lnTo>
                  <a:lnTo>
                    <a:pt x="0" y="5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3" name="Freeform 95"/>
            <p:cNvSpPr>
              <a:spLocks/>
            </p:cNvSpPr>
            <p:nvPr/>
          </p:nvSpPr>
          <p:spPr bwMode="gray">
            <a:xfrm>
              <a:off x="2213" y="2310"/>
              <a:ext cx="70" cy="133"/>
            </a:xfrm>
            <a:custGeom>
              <a:avLst/>
              <a:gdLst>
                <a:gd name="T0" fmla="*/ 56 w 151"/>
                <a:gd name="T1" fmla="*/ 96 h 260"/>
                <a:gd name="T2" fmla="*/ 48 w 151"/>
                <a:gd name="T3" fmla="*/ 85 h 260"/>
                <a:gd name="T4" fmla="*/ 50 w 151"/>
                <a:gd name="T5" fmla="*/ 70 h 260"/>
                <a:gd name="T6" fmla="*/ 57 w 151"/>
                <a:gd name="T7" fmla="*/ 65 h 260"/>
                <a:gd name="T8" fmla="*/ 59 w 151"/>
                <a:gd name="T9" fmla="*/ 56 h 260"/>
                <a:gd name="T10" fmla="*/ 58 w 151"/>
                <a:gd name="T11" fmla="*/ 42 h 260"/>
                <a:gd name="T12" fmla="*/ 43 w 151"/>
                <a:gd name="T13" fmla="*/ 31 h 260"/>
                <a:gd name="T14" fmla="*/ 40 w 151"/>
                <a:gd name="T15" fmla="*/ 38 h 260"/>
                <a:gd name="T16" fmla="*/ 41 w 151"/>
                <a:gd name="T17" fmla="*/ 19 h 260"/>
                <a:gd name="T18" fmla="*/ 32 w 151"/>
                <a:gd name="T19" fmla="*/ 11 h 260"/>
                <a:gd name="T20" fmla="*/ 24 w 151"/>
                <a:gd name="T21" fmla="*/ 4 h 260"/>
                <a:gd name="T22" fmla="*/ 27 w 151"/>
                <a:gd name="T23" fmla="*/ 6 h 260"/>
                <a:gd name="T24" fmla="*/ 21 w 151"/>
                <a:gd name="T25" fmla="*/ 0 h 260"/>
                <a:gd name="T26" fmla="*/ 23 w 151"/>
                <a:gd name="T27" fmla="*/ 5 h 260"/>
                <a:gd name="T28" fmla="*/ 9 w 151"/>
                <a:gd name="T29" fmla="*/ 18 h 260"/>
                <a:gd name="T30" fmla="*/ 15 w 151"/>
                <a:gd name="T31" fmla="*/ 26 h 260"/>
                <a:gd name="T32" fmla="*/ 5 w 151"/>
                <a:gd name="T33" fmla="*/ 34 h 260"/>
                <a:gd name="T34" fmla="*/ 0 w 151"/>
                <a:gd name="T35" fmla="*/ 47 h 260"/>
                <a:gd name="T36" fmla="*/ 8 w 151"/>
                <a:gd name="T37" fmla="*/ 62 h 260"/>
                <a:gd name="T38" fmla="*/ 16 w 151"/>
                <a:gd name="T39" fmla="*/ 61 h 260"/>
                <a:gd name="T40" fmla="*/ 18 w 151"/>
                <a:gd name="T41" fmla="*/ 71 h 260"/>
                <a:gd name="T42" fmla="*/ 24 w 151"/>
                <a:gd name="T43" fmla="*/ 81 h 260"/>
                <a:gd name="T44" fmla="*/ 20 w 151"/>
                <a:gd name="T45" fmla="*/ 98 h 260"/>
                <a:gd name="T46" fmla="*/ 21 w 151"/>
                <a:gd name="T47" fmla="*/ 119 h 260"/>
                <a:gd name="T48" fmla="*/ 31 w 151"/>
                <a:gd name="T49" fmla="*/ 133 h 260"/>
                <a:gd name="T50" fmla="*/ 40 w 151"/>
                <a:gd name="T51" fmla="*/ 133 h 260"/>
                <a:gd name="T52" fmla="*/ 55 w 151"/>
                <a:gd name="T53" fmla="*/ 124 h 260"/>
                <a:gd name="T54" fmla="*/ 70 w 151"/>
                <a:gd name="T55" fmla="*/ 122 h 260"/>
                <a:gd name="T56" fmla="*/ 63 w 151"/>
                <a:gd name="T57" fmla="*/ 108 h 260"/>
                <a:gd name="T58" fmla="*/ 56 w 151"/>
                <a:gd name="T59" fmla="*/ 96 h 2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1"/>
                <a:gd name="T91" fmla="*/ 0 h 260"/>
                <a:gd name="T92" fmla="*/ 151 w 151"/>
                <a:gd name="T93" fmla="*/ 260 h 26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1" h="260">
                  <a:moveTo>
                    <a:pt x="120" y="188"/>
                  </a:moveTo>
                  <a:lnTo>
                    <a:pt x="104" y="167"/>
                  </a:lnTo>
                  <a:lnTo>
                    <a:pt x="107" y="136"/>
                  </a:lnTo>
                  <a:lnTo>
                    <a:pt x="122" y="128"/>
                  </a:lnTo>
                  <a:lnTo>
                    <a:pt x="128" y="110"/>
                  </a:lnTo>
                  <a:lnTo>
                    <a:pt x="125" y="82"/>
                  </a:lnTo>
                  <a:lnTo>
                    <a:pt x="93" y="61"/>
                  </a:lnTo>
                  <a:lnTo>
                    <a:pt x="86" y="74"/>
                  </a:lnTo>
                  <a:lnTo>
                    <a:pt x="88" y="38"/>
                  </a:lnTo>
                  <a:lnTo>
                    <a:pt x="70" y="22"/>
                  </a:lnTo>
                  <a:lnTo>
                    <a:pt x="51" y="7"/>
                  </a:lnTo>
                  <a:lnTo>
                    <a:pt x="59" y="12"/>
                  </a:lnTo>
                  <a:lnTo>
                    <a:pt x="45" y="0"/>
                  </a:lnTo>
                  <a:lnTo>
                    <a:pt x="49" y="9"/>
                  </a:lnTo>
                  <a:lnTo>
                    <a:pt x="20" y="36"/>
                  </a:lnTo>
                  <a:lnTo>
                    <a:pt x="33" y="51"/>
                  </a:lnTo>
                  <a:lnTo>
                    <a:pt x="11" y="66"/>
                  </a:lnTo>
                  <a:lnTo>
                    <a:pt x="0" y="92"/>
                  </a:lnTo>
                  <a:lnTo>
                    <a:pt x="17" y="121"/>
                  </a:lnTo>
                  <a:lnTo>
                    <a:pt x="35" y="119"/>
                  </a:lnTo>
                  <a:lnTo>
                    <a:pt x="38" y="139"/>
                  </a:lnTo>
                  <a:lnTo>
                    <a:pt x="51" y="159"/>
                  </a:lnTo>
                  <a:lnTo>
                    <a:pt x="43" y="191"/>
                  </a:lnTo>
                  <a:lnTo>
                    <a:pt x="46" y="233"/>
                  </a:lnTo>
                  <a:lnTo>
                    <a:pt x="67" y="260"/>
                  </a:lnTo>
                  <a:lnTo>
                    <a:pt x="86" y="260"/>
                  </a:lnTo>
                  <a:lnTo>
                    <a:pt x="118" y="243"/>
                  </a:lnTo>
                  <a:lnTo>
                    <a:pt x="151" y="238"/>
                  </a:lnTo>
                  <a:lnTo>
                    <a:pt x="135" y="212"/>
                  </a:lnTo>
                  <a:lnTo>
                    <a:pt x="120" y="18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4" name="Freeform 96"/>
            <p:cNvSpPr>
              <a:spLocks/>
            </p:cNvSpPr>
            <p:nvPr/>
          </p:nvSpPr>
          <p:spPr bwMode="gray">
            <a:xfrm>
              <a:off x="1890" y="2036"/>
              <a:ext cx="152" cy="61"/>
            </a:xfrm>
            <a:custGeom>
              <a:avLst/>
              <a:gdLst>
                <a:gd name="T0" fmla="*/ 107 w 322"/>
                <a:gd name="T1" fmla="*/ 26 h 117"/>
                <a:gd name="T2" fmla="*/ 107 w 322"/>
                <a:gd name="T3" fmla="*/ 26 h 117"/>
                <a:gd name="T4" fmla="*/ 92 w 322"/>
                <a:gd name="T5" fmla="*/ 18 h 117"/>
                <a:gd name="T6" fmla="*/ 77 w 322"/>
                <a:gd name="T7" fmla="*/ 10 h 117"/>
                <a:gd name="T8" fmla="*/ 66 w 322"/>
                <a:gd name="T9" fmla="*/ 4 h 117"/>
                <a:gd name="T10" fmla="*/ 55 w 322"/>
                <a:gd name="T11" fmla="*/ 2 h 117"/>
                <a:gd name="T12" fmla="*/ 50 w 322"/>
                <a:gd name="T13" fmla="*/ 0 h 117"/>
                <a:gd name="T14" fmla="*/ 33 w 322"/>
                <a:gd name="T15" fmla="*/ 4 h 117"/>
                <a:gd name="T16" fmla="*/ 15 w 322"/>
                <a:gd name="T17" fmla="*/ 8 h 117"/>
                <a:gd name="T18" fmla="*/ 8 w 322"/>
                <a:gd name="T19" fmla="*/ 19 h 117"/>
                <a:gd name="T20" fmla="*/ 0 w 322"/>
                <a:gd name="T21" fmla="*/ 26 h 117"/>
                <a:gd name="T22" fmla="*/ 6 w 322"/>
                <a:gd name="T23" fmla="*/ 23 h 117"/>
                <a:gd name="T24" fmla="*/ 17 w 322"/>
                <a:gd name="T25" fmla="*/ 18 h 117"/>
                <a:gd name="T26" fmla="*/ 29 w 322"/>
                <a:gd name="T27" fmla="*/ 11 h 117"/>
                <a:gd name="T28" fmla="*/ 48 w 322"/>
                <a:gd name="T29" fmla="*/ 11 h 117"/>
                <a:gd name="T30" fmla="*/ 41 w 322"/>
                <a:gd name="T31" fmla="*/ 14 h 117"/>
                <a:gd name="T32" fmla="*/ 53 w 322"/>
                <a:gd name="T33" fmla="*/ 19 h 117"/>
                <a:gd name="T34" fmla="*/ 62 w 322"/>
                <a:gd name="T35" fmla="*/ 21 h 117"/>
                <a:gd name="T36" fmla="*/ 66 w 322"/>
                <a:gd name="T37" fmla="*/ 23 h 117"/>
                <a:gd name="T38" fmla="*/ 87 w 322"/>
                <a:gd name="T39" fmla="*/ 29 h 117"/>
                <a:gd name="T40" fmla="*/ 91 w 322"/>
                <a:gd name="T41" fmla="*/ 40 h 117"/>
                <a:gd name="T42" fmla="*/ 108 w 322"/>
                <a:gd name="T43" fmla="*/ 49 h 117"/>
                <a:gd name="T44" fmla="*/ 100 w 322"/>
                <a:gd name="T45" fmla="*/ 61 h 117"/>
                <a:gd name="T46" fmla="*/ 114 w 322"/>
                <a:gd name="T47" fmla="*/ 61 h 117"/>
                <a:gd name="T48" fmla="*/ 128 w 322"/>
                <a:gd name="T49" fmla="*/ 60 h 117"/>
                <a:gd name="T50" fmla="*/ 141 w 322"/>
                <a:gd name="T51" fmla="*/ 58 h 117"/>
                <a:gd name="T52" fmla="*/ 152 w 322"/>
                <a:gd name="T53" fmla="*/ 56 h 117"/>
                <a:gd name="T54" fmla="*/ 141 w 322"/>
                <a:gd name="T55" fmla="*/ 50 h 117"/>
                <a:gd name="T56" fmla="*/ 131 w 322"/>
                <a:gd name="T57" fmla="*/ 44 h 117"/>
                <a:gd name="T58" fmla="*/ 130 w 322"/>
                <a:gd name="T59" fmla="*/ 39 h 117"/>
                <a:gd name="T60" fmla="*/ 119 w 322"/>
                <a:gd name="T61" fmla="*/ 34 h 117"/>
                <a:gd name="T62" fmla="*/ 109 w 322"/>
                <a:gd name="T63" fmla="*/ 30 h 117"/>
                <a:gd name="T64" fmla="*/ 107 w 322"/>
                <a:gd name="T65" fmla="*/ 26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2"/>
                <a:gd name="T100" fmla="*/ 0 h 117"/>
                <a:gd name="T101" fmla="*/ 322 w 322"/>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2" h="117">
                  <a:moveTo>
                    <a:pt x="227" y="49"/>
                  </a:moveTo>
                  <a:lnTo>
                    <a:pt x="227" y="50"/>
                  </a:lnTo>
                  <a:lnTo>
                    <a:pt x="195" y="34"/>
                  </a:lnTo>
                  <a:lnTo>
                    <a:pt x="164" y="19"/>
                  </a:lnTo>
                  <a:lnTo>
                    <a:pt x="140" y="8"/>
                  </a:lnTo>
                  <a:lnTo>
                    <a:pt x="116" y="3"/>
                  </a:lnTo>
                  <a:lnTo>
                    <a:pt x="106" y="0"/>
                  </a:lnTo>
                  <a:lnTo>
                    <a:pt x="69" y="8"/>
                  </a:lnTo>
                  <a:lnTo>
                    <a:pt x="32" y="16"/>
                  </a:lnTo>
                  <a:lnTo>
                    <a:pt x="16" y="37"/>
                  </a:lnTo>
                  <a:lnTo>
                    <a:pt x="0" y="49"/>
                  </a:lnTo>
                  <a:lnTo>
                    <a:pt x="12" y="45"/>
                  </a:lnTo>
                  <a:lnTo>
                    <a:pt x="36" y="34"/>
                  </a:lnTo>
                  <a:lnTo>
                    <a:pt x="61" y="22"/>
                  </a:lnTo>
                  <a:lnTo>
                    <a:pt x="102" y="21"/>
                  </a:lnTo>
                  <a:lnTo>
                    <a:pt x="86" y="26"/>
                  </a:lnTo>
                  <a:lnTo>
                    <a:pt x="113" y="36"/>
                  </a:lnTo>
                  <a:lnTo>
                    <a:pt x="131" y="40"/>
                  </a:lnTo>
                  <a:lnTo>
                    <a:pt x="140" y="45"/>
                  </a:lnTo>
                  <a:lnTo>
                    <a:pt x="184" y="55"/>
                  </a:lnTo>
                  <a:lnTo>
                    <a:pt x="192" y="76"/>
                  </a:lnTo>
                  <a:lnTo>
                    <a:pt x="229" y="94"/>
                  </a:lnTo>
                  <a:lnTo>
                    <a:pt x="211" y="117"/>
                  </a:lnTo>
                  <a:lnTo>
                    <a:pt x="241" y="117"/>
                  </a:lnTo>
                  <a:lnTo>
                    <a:pt x="272" y="115"/>
                  </a:lnTo>
                  <a:lnTo>
                    <a:pt x="298" y="112"/>
                  </a:lnTo>
                  <a:lnTo>
                    <a:pt x="322" y="107"/>
                  </a:lnTo>
                  <a:lnTo>
                    <a:pt x="299" y="96"/>
                  </a:lnTo>
                  <a:lnTo>
                    <a:pt x="277" y="84"/>
                  </a:lnTo>
                  <a:lnTo>
                    <a:pt x="275" y="75"/>
                  </a:lnTo>
                  <a:lnTo>
                    <a:pt x="253" y="65"/>
                  </a:lnTo>
                  <a:lnTo>
                    <a:pt x="230" y="57"/>
                  </a:lnTo>
                  <a:lnTo>
                    <a:pt x="227" y="4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5" name="Freeform 97"/>
            <p:cNvSpPr>
              <a:spLocks/>
            </p:cNvSpPr>
            <p:nvPr/>
          </p:nvSpPr>
          <p:spPr bwMode="gray">
            <a:xfrm>
              <a:off x="2073" y="2099"/>
              <a:ext cx="53" cy="40"/>
            </a:xfrm>
            <a:custGeom>
              <a:avLst/>
              <a:gdLst>
                <a:gd name="T0" fmla="*/ 5 w 111"/>
                <a:gd name="T1" fmla="*/ 2 h 82"/>
                <a:gd name="T2" fmla="*/ 2 w 111"/>
                <a:gd name="T3" fmla="*/ 15 h 82"/>
                <a:gd name="T4" fmla="*/ 0 w 111"/>
                <a:gd name="T5" fmla="*/ 21 h 82"/>
                <a:gd name="T6" fmla="*/ 2 w 111"/>
                <a:gd name="T7" fmla="*/ 32 h 82"/>
                <a:gd name="T8" fmla="*/ 6 w 111"/>
                <a:gd name="T9" fmla="*/ 40 h 82"/>
                <a:gd name="T10" fmla="*/ 12 w 111"/>
                <a:gd name="T11" fmla="*/ 30 h 82"/>
                <a:gd name="T12" fmla="*/ 20 w 111"/>
                <a:gd name="T13" fmla="*/ 26 h 82"/>
                <a:gd name="T14" fmla="*/ 27 w 111"/>
                <a:gd name="T15" fmla="*/ 26 h 82"/>
                <a:gd name="T16" fmla="*/ 46 w 111"/>
                <a:gd name="T17" fmla="*/ 28 h 82"/>
                <a:gd name="T18" fmla="*/ 53 w 111"/>
                <a:gd name="T19" fmla="*/ 21 h 82"/>
                <a:gd name="T20" fmla="*/ 36 w 111"/>
                <a:gd name="T21" fmla="*/ 13 h 82"/>
                <a:gd name="T22" fmla="*/ 40 w 111"/>
                <a:gd name="T23" fmla="*/ 10 h 82"/>
                <a:gd name="T24" fmla="*/ 32 w 111"/>
                <a:gd name="T25" fmla="*/ 6 h 82"/>
                <a:gd name="T26" fmla="*/ 12 w 111"/>
                <a:gd name="T27" fmla="*/ 0 h 82"/>
                <a:gd name="T28" fmla="*/ 5 w 111"/>
                <a:gd name="T29" fmla="*/ 2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1"/>
                <a:gd name="T46" fmla="*/ 0 h 82"/>
                <a:gd name="T47" fmla="*/ 111 w 111"/>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1" h="82">
                  <a:moveTo>
                    <a:pt x="10" y="5"/>
                  </a:moveTo>
                  <a:lnTo>
                    <a:pt x="5" y="31"/>
                  </a:lnTo>
                  <a:lnTo>
                    <a:pt x="0" y="44"/>
                  </a:lnTo>
                  <a:lnTo>
                    <a:pt x="4" y="65"/>
                  </a:lnTo>
                  <a:lnTo>
                    <a:pt x="13" y="82"/>
                  </a:lnTo>
                  <a:lnTo>
                    <a:pt x="26" y="61"/>
                  </a:lnTo>
                  <a:lnTo>
                    <a:pt x="42" y="54"/>
                  </a:lnTo>
                  <a:lnTo>
                    <a:pt x="57" y="54"/>
                  </a:lnTo>
                  <a:lnTo>
                    <a:pt x="97" y="57"/>
                  </a:lnTo>
                  <a:lnTo>
                    <a:pt x="111" y="43"/>
                  </a:lnTo>
                  <a:lnTo>
                    <a:pt x="76" y="26"/>
                  </a:lnTo>
                  <a:lnTo>
                    <a:pt x="84" y="20"/>
                  </a:lnTo>
                  <a:lnTo>
                    <a:pt x="68" y="12"/>
                  </a:lnTo>
                  <a:lnTo>
                    <a:pt x="25" y="0"/>
                  </a:lnTo>
                  <a:lnTo>
                    <a:pt x="10"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6" name="Freeform 98"/>
            <p:cNvSpPr>
              <a:spLocks/>
            </p:cNvSpPr>
            <p:nvPr/>
          </p:nvSpPr>
          <p:spPr bwMode="gray">
            <a:xfrm>
              <a:off x="2034" y="2099"/>
              <a:ext cx="43" cy="32"/>
            </a:xfrm>
            <a:custGeom>
              <a:avLst/>
              <a:gdLst>
                <a:gd name="T0" fmla="*/ 43 w 90"/>
                <a:gd name="T1" fmla="*/ 2 h 65"/>
                <a:gd name="T2" fmla="*/ 41 w 90"/>
                <a:gd name="T3" fmla="*/ 15 h 65"/>
                <a:gd name="T4" fmla="*/ 38 w 90"/>
                <a:gd name="T5" fmla="*/ 22 h 65"/>
                <a:gd name="T6" fmla="*/ 40 w 90"/>
                <a:gd name="T7" fmla="*/ 32 h 65"/>
                <a:gd name="T8" fmla="*/ 25 w 90"/>
                <a:gd name="T9" fmla="*/ 32 h 65"/>
                <a:gd name="T10" fmla="*/ 9 w 90"/>
                <a:gd name="T11" fmla="*/ 31 h 65"/>
                <a:gd name="T12" fmla="*/ 0 w 90"/>
                <a:gd name="T13" fmla="*/ 25 h 65"/>
                <a:gd name="T14" fmla="*/ 9 w 90"/>
                <a:gd name="T15" fmla="*/ 22 h 65"/>
                <a:gd name="T16" fmla="*/ 20 w 90"/>
                <a:gd name="T17" fmla="*/ 23 h 65"/>
                <a:gd name="T18" fmla="*/ 32 w 90"/>
                <a:gd name="T19" fmla="*/ 24 h 65"/>
                <a:gd name="T20" fmla="*/ 27 w 90"/>
                <a:gd name="T21" fmla="*/ 10 h 65"/>
                <a:gd name="T22" fmla="*/ 21 w 90"/>
                <a:gd name="T23" fmla="*/ 4 h 65"/>
                <a:gd name="T24" fmla="*/ 19 w 90"/>
                <a:gd name="T25" fmla="*/ 0 h 65"/>
                <a:gd name="T26" fmla="*/ 34 w 90"/>
                <a:gd name="T27" fmla="*/ 2 h 65"/>
                <a:gd name="T28" fmla="*/ 43 w 90"/>
                <a:gd name="T29" fmla="*/ 2 h 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65"/>
                <a:gd name="T47" fmla="*/ 90 w 90"/>
                <a:gd name="T48" fmla="*/ 65 h 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65">
                  <a:moveTo>
                    <a:pt x="90" y="5"/>
                  </a:moveTo>
                  <a:lnTo>
                    <a:pt x="85" y="31"/>
                  </a:lnTo>
                  <a:lnTo>
                    <a:pt x="80" y="44"/>
                  </a:lnTo>
                  <a:lnTo>
                    <a:pt x="84" y="65"/>
                  </a:lnTo>
                  <a:lnTo>
                    <a:pt x="52" y="64"/>
                  </a:lnTo>
                  <a:lnTo>
                    <a:pt x="19" y="62"/>
                  </a:lnTo>
                  <a:lnTo>
                    <a:pt x="0" y="51"/>
                  </a:lnTo>
                  <a:lnTo>
                    <a:pt x="18" y="44"/>
                  </a:lnTo>
                  <a:lnTo>
                    <a:pt x="42" y="46"/>
                  </a:lnTo>
                  <a:lnTo>
                    <a:pt x="68" y="48"/>
                  </a:lnTo>
                  <a:lnTo>
                    <a:pt x="56" y="20"/>
                  </a:lnTo>
                  <a:lnTo>
                    <a:pt x="43" y="8"/>
                  </a:lnTo>
                  <a:lnTo>
                    <a:pt x="40" y="0"/>
                  </a:lnTo>
                  <a:lnTo>
                    <a:pt x="71" y="4"/>
                  </a:lnTo>
                  <a:lnTo>
                    <a:pt x="90" y="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7" name="Freeform 99"/>
            <p:cNvSpPr>
              <a:spLocks/>
            </p:cNvSpPr>
            <p:nvPr/>
          </p:nvSpPr>
          <p:spPr bwMode="gray">
            <a:xfrm>
              <a:off x="1853" y="2261"/>
              <a:ext cx="50" cy="55"/>
            </a:xfrm>
            <a:custGeom>
              <a:avLst/>
              <a:gdLst>
                <a:gd name="T0" fmla="*/ 11 w 103"/>
                <a:gd name="T1" fmla="*/ 27 h 109"/>
                <a:gd name="T2" fmla="*/ 0 w 103"/>
                <a:gd name="T3" fmla="*/ 13 h 109"/>
                <a:gd name="T4" fmla="*/ 2 w 103"/>
                <a:gd name="T5" fmla="*/ 4 h 109"/>
                <a:gd name="T6" fmla="*/ 2 w 103"/>
                <a:gd name="T7" fmla="*/ 2 h 109"/>
                <a:gd name="T8" fmla="*/ 4 w 103"/>
                <a:gd name="T9" fmla="*/ 0 h 109"/>
                <a:gd name="T10" fmla="*/ 26 w 103"/>
                <a:gd name="T11" fmla="*/ 4 h 109"/>
                <a:gd name="T12" fmla="*/ 35 w 103"/>
                <a:gd name="T13" fmla="*/ 3 h 109"/>
                <a:gd name="T14" fmla="*/ 42 w 103"/>
                <a:gd name="T15" fmla="*/ 15 h 109"/>
                <a:gd name="T16" fmla="*/ 50 w 103"/>
                <a:gd name="T17" fmla="*/ 27 h 109"/>
                <a:gd name="T18" fmla="*/ 44 w 103"/>
                <a:gd name="T19" fmla="*/ 29 h 109"/>
                <a:gd name="T20" fmla="*/ 45 w 103"/>
                <a:gd name="T21" fmla="*/ 41 h 109"/>
                <a:gd name="T22" fmla="*/ 43 w 103"/>
                <a:gd name="T23" fmla="*/ 55 h 109"/>
                <a:gd name="T24" fmla="*/ 36 w 103"/>
                <a:gd name="T25" fmla="*/ 43 h 109"/>
                <a:gd name="T26" fmla="*/ 36 w 103"/>
                <a:gd name="T27" fmla="*/ 48 h 109"/>
                <a:gd name="T28" fmla="*/ 33 w 103"/>
                <a:gd name="T29" fmla="*/ 42 h 109"/>
                <a:gd name="T30" fmla="*/ 29 w 103"/>
                <a:gd name="T31" fmla="*/ 32 h 109"/>
                <a:gd name="T32" fmla="*/ 18 w 103"/>
                <a:gd name="T33" fmla="*/ 23 h 109"/>
                <a:gd name="T34" fmla="*/ 10 w 103"/>
                <a:gd name="T35" fmla="*/ 15 h 109"/>
                <a:gd name="T36" fmla="*/ 13 w 103"/>
                <a:gd name="T37" fmla="*/ 24 h 109"/>
                <a:gd name="T38" fmla="*/ 11 w 103"/>
                <a:gd name="T39" fmla="*/ 2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109"/>
                <a:gd name="T62" fmla="*/ 103 w 103"/>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109">
                  <a:moveTo>
                    <a:pt x="23" y="54"/>
                  </a:moveTo>
                  <a:lnTo>
                    <a:pt x="0" y="25"/>
                  </a:lnTo>
                  <a:lnTo>
                    <a:pt x="5" y="8"/>
                  </a:lnTo>
                  <a:lnTo>
                    <a:pt x="5" y="3"/>
                  </a:lnTo>
                  <a:lnTo>
                    <a:pt x="8" y="0"/>
                  </a:lnTo>
                  <a:lnTo>
                    <a:pt x="53" y="8"/>
                  </a:lnTo>
                  <a:lnTo>
                    <a:pt x="73" y="5"/>
                  </a:lnTo>
                  <a:lnTo>
                    <a:pt x="87" y="29"/>
                  </a:lnTo>
                  <a:lnTo>
                    <a:pt x="103" y="54"/>
                  </a:lnTo>
                  <a:lnTo>
                    <a:pt x="90" y="57"/>
                  </a:lnTo>
                  <a:lnTo>
                    <a:pt x="92" y="82"/>
                  </a:lnTo>
                  <a:lnTo>
                    <a:pt x="89" y="109"/>
                  </a:lnTo>
                  <a:lnTo>
                    <a:pt x="74" y="85"/>
                  </a:lnTo>
                  <a:lnTo>
                    <a:pt x="74" y="95"/>
                  </a:lnTo>
                  <a:lnTo>
                    <a:pt x="68" y="83"/>
                  </a:lnTo>
                  <a:lnTo>
                    <a:pt x="60" y="64"/>
                  </a:lnTo>
                  <a:lnTo>
                    <a:pt x="37" y="46"/>
                  </a:lnTo>
                  <a:lnTo>
                    <a:pt x="20" y="29"/>
                  </a:lnTo>
                  <a:lnTo>
                    <a:pt x="26" y="47"/>
                  </a:lnTo>
                  <a:lnTo>
                    <a:pt x="23" y="5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8" name="Freeform 100"/>
            <p:cNvSpPr>
              <a:spLocks/>
            </p:cNvSpPr>
            <p:nvPr/>
          </p:nvSpPr>
          <p:spPr bwMode="gray">
            <a:xfrm>
              <a:off x="1794" y="2197"/>
              <a:ext cx="34" cy="24"/>
            </a:xfrm>
            <a:custGeom>
              <a:avLst/>
              <a:gdLst>
                <a:gd name="T0" fmla="*/ 34 w 71"/>
                <a:gd name="T1" fmla="*/ 19 h 46"/>
                <a:gd name="T2" fmla="*/ 30 w 71"/>
                <a:gd name="T3" fmla="*/ 24 h 46"/>
                <a:gd name="T4" fmla="*/ 23 w 71"/>
                <a:gd name="T5" fmla="*/ 22 h 46"/>
                <a:gd name="T6" fmla="*/ 11 w 71"/>
                <a:gd name="T7" fmla="*/ 17 h 46"/>
                <a:gd name="T8" fmla="*/ 0 w 71"/>
                <a:gd name="T9" fmla="*/ 13 h 46"/>
                <a:gd name="T10" fmla="*/ 12 w 71"/>
                <a:gd name="T11" fmla="*/ 0 h 46"/>
                <a:gd name="T12" fmla="*/ 22 w 71"/>
                <a:gd name="T13" fmla="*/ 8 h 46"/>
                <a:gd name="T14" fmla="*/ 34 w 71"/>
                <a:gd name="T15" fmla="*/ 10 h 46"/>
                <a:gd name="T16" fmla="*/ 34 w 71"/>
                <a:gd name="T17" fmla="*/ 19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6"/>
                <a:gd name="T29" fmla="*/ 71 w 7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6">
                  <a:moveTo>
                    <a:pt x="71" y="36"/>
                  </a:moveTo>
                  <a:lnTo>
                    <a:pt x="63" y="46"/>
                  </a:lnTo>
                  <a:lnTo>
                    <a:pt x="47" y="42"/>
                  </a:lnTo>
                  <a:lnTo>
                    <a:pt x="24" y="32"/>
                  </a:lnTo>
                  <a:lnTo>
                    <a:pt x="0" y="24"/>
                  </a:lnTo>
                  <a:lnTo>
                    <a:pt x="26" y="0"/>
                  </a:lnTo>
                  <a:lnTo>
                    <a:pt x="45" y="15"/>
                  </a:lnTo>
                  <a:lnTo>
                    <a:pt x="71" y="19"/>
                  </a:lnTo>
                  <a:lnTo>
                    <a:pt x="71" y="3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79" name="Freeform 101"/>
            <p:cNvSpPr>
              <a:spLocks/>
            </p:cNvSpPr>
            <p:nvPr/>
          </p:nvSpPr>
          <p:spPr bwMode="gray">
            <a:xfrm>
              <a:off x="1807" y="2171"/>
              <a:ext cx="93" cy="55"/>
            </a:xfrm>
            <a:custGeom>
              <a:avLst/>
              <a:gdLst>
                <a:gd name="T0" fmla="*/ 50 w 196"/>
                <a:gd name="T1" fmla="*/ 37 h 104"/>
                <a:gd name="T2" fmla="*/ 44 w 196"/>
                <a:gd name="T3" fmla="*/ 40 h 104"/>
                <a:gd name="T4" fmla="*/ 37 w 196"/>
                <a:gd name="T5" fmla="*/ 44 h 104"/>
                <a:gd name="T6" fmla="*/ 32 w 196"/>
                <a:gd name="T7" fmla="*/ 55 h 104"/>
                <a:gd name="T8" fmla="*/ 28 w 196"/>
                <a:gd name="T9" fmla="*/ 55 h 104"/>
                <a:gd name="T10" fmla="*/ 27 w 196"/>
                <a:gd name="T11" fmla="*/ 48 h 104"/>
                <a:gd name="T12" fmla="*/ 21 w 196"/>
                <a:gd name="T13" fmla="*/ 47 h 104"/>
                <a:gd name="T14" fmla="*/ 21 w 196"/>
                <a:gd name="T15" fmla="*/ 38 h 104"/>
                <a:gd name="T16" fmla="*/ 9 w 196"/>
                <a:gd name="T17" fmla="*/ 35 h 104"/>
                <a:gd name="T18" fmla="*/ 0 w 196"/>
                <a:gd name="T19" fmla="*/ 28 h 104"/>
                <a:gd name="T20" fmla="*/ 9 w 196"/>
                <a:gd name="T21" fmla="*/ 12 h 104"/>
                <a:gd name="T22" fmla="*/ 19 w 196"/>
                <a:gd name="T23" fmla="*/ 3 h 104"/>
                <a:gd name="T24" fmla="*/ 21 w 196"/>
                <a:gd name="T25" fmla="*/ 3 h 104"/>
                <a:gd name="T26" fmla="*/ 35 w 196"/>
                <a:gd name="T27" fmla="*/ 1 h 104"/>
                <a:gd name="T28" fmla="*/ 49 w 196"/>
                <a:gd name="T29" fmla="*/ 0 h 104"/>
                <a:gd name="T30" fmla="*/ 62 w 196"/>
                <a:gd name="T31" fmla="*/ 0 h 104"/>
                <a:gd name="T32" fmla="*/ 73 w 196"/>
                <a:gd name="T33" fmla="*/ 0 h 104"/>
                <a:gd name="T34" fmla="*/ 83 w 196"/>
                <a:gd name="T35" fmla="*/ 7 h 104"/>
                <a:gd name="T36" fmla="*/ 80 w 196"/>
                <a:gd name="T37" fmla="*/ 7 h 104"/>
                <a:gd name="T38" fmla="*/ 82 w 196"/>
                <a:gd name="T39" fmla="*/ 10 h 104"/>
                <a:gd name="T40" fmla="*/ 87 w 196"/>
                <a:gd name="T41" fmla="*/ 10 h 104"/>
                <a:gd name="T42" fmla="*/ 93 w 196"/>
                <a:gd name="T43" fmla="*/ 16 h 104"/>
                <a:gd name="T44" fmla="*/ 81 w 196"/>
                <a:gd name="T45" fmla="*/ 19 h 104"/>
                <a:gd name="T46" fmla="*/ 68 w 196"/>
                <a:gd name="T47" fmla="*/ 21 h 104"/>
                <a:gd name="T48" fmla="*/ 50 w 196"/>
                <a:gd name="T49" fmla="*/ 37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6"/>
                <a:gd name="T76" fmla="*/ 0 h 104"/>
                <a:gd name="T77" fmla="*/ 196 w 196"/>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6" h="104">
                  <a:moveTo>
                    <a:pt x="106" y="70"/>
                  </a:moveTo>
                  <a:lnTo>
                    <a:pt x="93" y="75"/>
                  </a:lnTo>
                  <a:lnTo>
                    <a:pt x="79" y="83"/>
                  </a:lnTo>
                  <a:lnTo>
                    <a:pt x="67" y="104"/>
                  </a:lnTo>
                  <a:lnTo>
                    <a:pt x="59" y="104"/>
                  </a:lnTo>
                  <a:lnTo>
                    <a:pt x="56" y="91"/>
                  </a:lnTo>
                  <a:lnTo>
                    <a:pt x="45" y="88"/>
                  </a:lnTo>
                  <a:lnTo>
                    <a:pt x="45" y="71"/>
                  </a:lnTo>
                  <a:lnTo>
                    <a:pt x="19" y="67"/>
                  </a:lnTo>
                  <a:lnTo>
                    <a:pt x="0" y="52"/>
                  </a:lnTo>
                  <a:lnTo>
                    <a:pt x="19" y="23"/>
                  </a:lnTo>
                  <a:lnTo>
                    <a:pt x="40" y="5"/>
                  </a:lnTo>
                  <a:lnTo>
                    <a:pt x="45" y="5"/>
                  </a:lnTo>
                  <a:lnTo>
                    <a:pt x="74" y="1"/>
                  </a:lnTo>
                  <a:lnTo>
                    <a:pt x="104" y="0"/>
                  </a:lnTo>
                  <a:lnTo>
                    <a:pt x="130" y="0"/>
                  </a:lnTo>
                  <a:lnTo>
                    <a:pt x="154" y="0"/>
                  </a:lnTo>
                  <a:lnTo>
                    <a:pt x="175" y="14"/>
                  </a:lnTo>
                  <a:lnTo>
                    <a:pt x="169" y="13"/>
                  </a:lnTo>
                  <a:lnTo>
                    <a:pt x="173" y="19"/>
                  </a:lnTo>
                  <a:lnTo>
                    <a:pt x="183" y="19"/>
                  </a:lnTo>
                  <a:lnTo>
                    <a:pt x="196" y="31"/>
                  </a:lnTo>
                  <a:lnTo>
                    <a:pt x="170" y="36"/>
                  </a:lnTo>
                  <a:lnTo>
                    <a:pt x="144" y="40"/>
                  </a:lnTo>
                  <a:lnTo>
                    <a:pt x="106" y="7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0" name="Freeform 102"/>
            <p:cNvSpPr>
              <a:spLocks/>
            </p:cNvSpPr>
            <p:nvPr/>
          </p:nvSpPr>
          <p:spPr bwMode="gray">
            <a:xfrm>
              <a:off x="1829" y="2188"/>
              <a:ext cx="71" cy="79"/>
            </a:xfrm>
            <a:custGeom>
              <a:avLst/>
              <a:gdLst>
                <a:gd name="T0" fmla="*/ 28 w 148"/>
                <a:gd name="T1" fmla="*/ 20 h 151"/>
                <a:gd name="T2" fmla="*/ 22 w 148"/>
                <a:gd name="T3" fmla="*/ 23 h 151"/>
                <a:gd name="T4" fmla="*/ 15 w 148"/>
                <a:gd name="T5" fmla="*/ 27 h 151"/>
                <a:gd name="T6" fmla="*/ 9 w 148"/>
                <a:gd name="T7" fmla="*/ 38 h 151"/>
                <a:gd name="T8" fmla="*/ 5 w 148"/>
                <a:gd name="T9" fmla="*/ 38 h 151"/>
                <a:gd name="T10" fmla="*/ 0 w 148"/>
                <a:gd name="T11" fmla="*/ 40 h 151"/>
                <a:gd name="T12" fmla="*/ 13 w 148"/>
                <a:gd name="T13" fmla="*/ 57 h 151"/>
                <a:gd name="T14" fmla="*/ 27 w 148"/>
                <a:gd name="T15" fmla="*/ 75 h 151"/>
                <a:gd name="T16" fmla="*/ 48 w 148"/>
                <a:gd name="T17" fmla="*/ 79 h 151"/>
                <a:gd name="T18" fmla="*/ 58 w 148"/>
                <a:gd name="T19" fmla="*/ 77 h 151"/>
                <a:gd name="T20" fmla="*/ 57 w 148"/>
                <a:gd name="T21" fmla="*/ 65 h 151"/>
                <a:gd name="T22" fmla="*/ 58 w 148"/>
                <a:gd name="T23" fmla="*/ 55 h 151"/>
                <a:gd name="T24" fmla="*/ 61 w 148"/>
                <a:gd name="T25" fmla="*/ 44 h 151"/>
                <a:gd name="T26" fmla="*/ 62 w 148"/>
                <a:gd name="T27" fmla="*/ 48 h 151"/>
                <a:gd name="T28" fmla="*/ 64 w 148"/>
                <a:gd name="T29" fmla="*/ 33 h 151"/>
                <a:gd name="T30" fmla="*/ 66 w 148"/>
                <a:gd name="T31" fmla="*/ 18 h 151"/>
                <a:gd name="T32" fmla="*/ 67 w 148"/>
                <a:gd name="T33" fmla="*/ 4 h 151"/>
                <a:gd name="T34" fmla="*/ 71 w 148"/>
                <a:gd name="T35" fmla="*/ 0 h 151"/>
                <a:gd name="T36" fmla="*/ 59 w 148"/>
                <a:gd name="T37" fmla="*/ 3 h 151"/>
                <a:gd name="T38" fmla="*/ 46 w 148"/>
                <a:gd name="T39" fmla="*/ 5 h 151"/>
                <a:gd name="T40" fmla="*/ 28 w 148"/>
                <a:gd name="T41" fmla="*/ 20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151"/>
                <a:gd name="T65" fmla="*/ 148 w 148"/>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151">
                  <a:moveTo>
                    <a:pt x="58" y="39"/>
                  </a:moveTo>
                  <a:lnTo>
                    <a:pt x="45" y="44"/>
                  </a:lnTo>
                  <a:lnTo>
                    <a:pt x="31" y="52"/>
                  </a:lnTo>
                  <a:lnTo>
                    <a:pt x="19" y="73"/>
                  </a:lnTo>
                  <a:lnTo>
                    <a:pt x="11" y="73"/>
                  </a:lnTo>
                  <a:lnTo>
                    <a:pt x="0" y="76"/>
                  </a:lnTo>
                  <a:lnTo>
                    <a:pt x="27" y="109"/>
                  </a:lnTo>
                  <a:lnTo>
                    <a:pt x="56" y="143"/>
                  </a:lnTo>
                  <a:lnTo>
                    <a:pt x="101" y="151"/>
                  </a:lnTo>
                  <a:lnTo>
                    <a:pt x="121" y="148"/>
                  </a:lnTo>
                  <a:lnTo>
                    <a:pt x="119" y="124"/>
                  </a:lnTo>
                  <a:lnTo>
                    <a:pt x="121" y="106"/>
                  </a:lnTo>
                  <a:lnTo>
                    <a:pt x="127" y="84"/>
                  </a:lnTo>
                  <a:lnTo>
                    <a:pt x="130" y="91"/>
                  </a:lnTo>
                  <a:lnTo>
                    <a:pt x="133" y="63"/>
                  </a:lnTo>
                  <a:lnTo>
                    <a:pt x="138" y="34"/>
                  </a:lnTo>
                  <a:lnTo>
                    <a:pt x="140" y="8"/>
                  </a:lnTo>
                  <a:lnTo>
                    <a:pt x="148" y="0"/>
                  </a:lnTo>
                  <a:lnTo>
                    <a:pt x="122" y="5"/>
                  </a:lnTo>
                  <a:lnTo>
                    <a:pt x="96" y="9"/>
                  </a:lnTo>
                  <a:lnTo>
                    <a:pt x="58" y="3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1" name="Freeform 103"/>
            <p:cNvSpPr>
              <a:spLocks/>
            </p:cNvSpPr>
            <p:nvPr/>
          </p:nvSpPr>
          <p:spPr bwMode="gray">
            <a:xfrm>
              <a:off x="1811" y="2123"/>
              <a:ext cx="21" cy="48"/>
            </a:xfrm>
            <a:custGeom>
              <a:avLst/>
              <a:gdLst>
                <a:gd name="T0" fmla="*/ 12 w 44"/>
                <a:gd name="T1" fmla="*/ 40 h 93"/>
                <a:gd name="T2" fmla="*/ 5 w 44"/>
                <a:gd name="T3" fmla="*/ 48 h 93"/>
                <a:gd name="T4" fmla="*/ 0 w 44"/>
                <a:gd name="T5" fmla="*/ 48 h 93"/>
                <a:gd name="T6" fmla="*/ 3 w 44"/>
                <a:gd name="T7" fmla="*/ 30 h 93"/>
                <a:gd name="T8" fmla="*/ 6 w 44"/>
                <a:gd name="T9" fmla="*/ 13 h 93"/>
                <a:gd name="T10" fmla="*/ 20 w 44"/>
                <a:gd name="T11" fmla="*/ 0 h 93"/>
                <a:gd name="T12" fmla="*/ 21 w 44"/>
                <a:gd name="T13" fmla="*/ 3 h 93"/>
                <a:gd name="T14" fmla="*/ 16 w 44"/>
                <a:gd name="T15" fmla="*/ 21 h 93"/>
                <a:gd name="T16" fmla="*/ 12 w 44"/>
                <a:gd name="T17" fmla="*/ 4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93"/>
                <a:gd name="T29" fmla="*/ 44 w 44"/>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93">
                  <a:moveTo>
                    <a:pt x="26" y="77"/>
                  </a:moveTo>
                  <a:lnTo>
                    <a:pt x="10" y="93"/>
                  </a:lnTo>
                  <a:lnTo>
                    <a:pt x="0" y="93"/>
                  </a:lnTo>
                  <a:lnTo>
                    <a:pt x="7" y="59"/>
                  </a:lnTo>
                  <a:lnTo>
                    <a:pt x="12" y="25"/>
                  </a:lnTo>
                  <a:lnTo>
                    <a:pt x="41" y="0"/>
                  </a:lnTo>
                  <a:lnTo>
                    <a:pt x="44" y="5"/>
                  </a:lnTo>
                  <a:lnTo>
                    <a:pt x="34" y="41"/>
                  </a:lnTo>
                  <a:lnTo>
                    <a:pt x="26" y="7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2" name="Freeform 104"/>
            <p:cNvSpPr>
              <a:spLocks/>
            </p:cNvSpPr>
            <p:nvPr/>
          </p:nvSpPr>
          <p:spPr bwMode="gray">
            <a:xfrm>
              <a:off x="1765" y="2136"/>
              <a:ext cx="60" cy="74"/>
            </a:xfrm>
            <a:custGeom>
              <a:avLst/>
              <a:gdLst>
                <a:gd name="T0" fmla="*/ 6 w 130"/>
                <a:gd name="T1" fmla="*/ 66 h 146"/>
                <a:gd name="T2" fmla="*/ 0 w 130"/>
                <a:gd name="T3" fmla="*/ 59 h 146"/>
                <a:gd name="T4" fmla="*/ 1 w 130"/>
                <a:gd name="T5" fmla="*/ 46 h 146"/>
                <a:gd name="T6" fmla="*/ 10 w 130"/>
                <a:gd name="T7" fmla="*/ 32 h 146"/>
                <a:gd name="T8" fmla="*/ 30 w 130"/>
                <a:gd name="T9" fmla="*/ 29 h 146"/>
                <a:gd name="T10" fmla="*/ 19 w 130"/>
                <a:gd name="T11" fmla="*/ 11 h 146"/>
                <a:gd name="T12" fmla="*/ 24 w 130"/>
                <a:gd name="T13" fmla="*/ 10 h 146"/>
                <a:gd name="T14" fmla="*/ 24 w 130"/>
                <a:gd name="T15" fmla="*/ 0 h 146"/>
                <a:gd name="T16" fmla="*/ 38 w 130"/>
                <a:gd name="T17" fmla="*/ 0 h 146"/>
                <a:gd name="T18" fmla="*/ 51 w 130"/>
                <a:gd name="T19" fmla="*/ 0 h 146"/>
                <a:gd name="T20" fmla="*/ 49 w 130"/>
                <a:gd name="T21" fmla="*/ 17 h 146"/>
                <a:gd name="T22" fmla="*/ 46 w 130"/>
                <a:gd name="T23" fmla="*/ 34 h 146"/>
                <a:gd name="T24" fmla="*/ 50 w 130"/>
                <a:gd name="T25" fmla="*/ 34 h 146"/>
                <a:gd name="T26" fmla="*/ 55 w 130"/>
                <a:gd name="T27" fmla="*/ 35 h 146"/>
                <a:gd name="T28" fmla="*/ 60 w 130"/>
                <a:gd name="T29" fmla="*/ 38 h 146"/>
                <a:gd name="T30" fmla="*/ 50 w 130"/>
                <a:gd name="T31" fmla="*/ 47 h 146"/>
                <a:gd name="T32" fmla="*/ 42 w 130"/>
                <a:gd name="T33" fmla="*/ 62 h 146"/>
                <a:gd name="T34" fmla="*/ 30 w 130"/>
                <a:gd name="T35" fmla="*/ 74 h 146"/>
                <a:gd name="T36" fmla="*/ 18 w 130"/>
                <a:gd name="T37" fmla="*/ 70 h 146"/>
                <a:gd name="T38" fmla="*/ 6 w 130"/>
                <a:gd name="T39" fmla="*/ 6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0"/>
                <a:gd name="T61" fmla="*/ 0 h 146"/>
                <a:gd name="T62" fmla="*/ 130 w 130"/>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0" h="146">
                  <a:moveTo>
                    <a:pt x="13" y="130"/>
                  </a:moveTo>
                  <a:lnTo>
                    <a:pt x="0" y="117"/>
                  </a:lnTo>
                  <a:lnTo>
                    <a:pt x="3" y="91"/>
                  </a:lnTo>
                  <a:lnTo>
                    <a:pt x="22" y="63"/>
                  </a:lnTo>
                  <a:lnTo>
                    <a:pt x="64" y="57"/>
                  </a:lnTo>
                  <a:lnTo>
                    <a:pt x="42" y="22"/>
                  </a:lnTo>
                  <a:lnTo>
                    <a:pt x="51" y="19"/>
                  </a:lnTo>
                  <a:lnTo>
                    <a:pt x="53" y="0"/>
                  </a:lnTo>
                  <a:lnTo>
                    <a:pt x="82" y="0"/>
                  </a:lnTo>
                  <a:lnTo>
                    <a:pt x="111" y="0"/>
                  </a:lnTo>
                  <a:lnTo>
                    <a:pt x="106" y="34"/>
                  </a:lnTo>
                  <a:lnTo>
                    <a:pt x="99" y="68"/>
                  </a:lnTo>
                  <a:lnTo>
                    <a:pt x="109" y="68"/>
                  </a:lnTo>
                  <a:lnTo>
                    <a:pt x="120" y="70"/>
                  </a:lnTo>
                  <a:lnTo>
                    <a:pt x="130" y="75"/>
                  </a:lnTo>
                  <a:lnTo>
                    <a:pt x="109" y="93"/>
                  </a:lnTo>
                  <a:lnTo>
                    <a:pt x="90" y="122"/>
                  </a:lnTo>
                  <a:lnTo>
                    <a:pt x="64" y="146"/>
                  </a:lnTo>
                  <a:lnTo>
                    <a:pt x="38" y="138"/>
                  </a:lnTo>
                  <a:lnTo>
                    <a:pt x="13" y="13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3" name="Freeform 105"/>
            <p:cNvSpPr>
              <a:spLocks/>
            </p:cNvSpPr>
            <p:nvPr/>
          </p:nvSpPr>
          <p:spPr bwMode="gray">
            <a:xfrm>
              <a:off x="1976" y="2123"/>
              <a:ext cx="33" cy="13"/>
            </a:xfrm>
            <a:custGeom>
              <a:avLst/>
              <a:gdLst>
                <a:gd name="T0" fmla="*/ 13 w 65"/>
                <a:gd name="T1" fmla="*/ 0 h 25"/>
                <a:gd name="T2" fmla="*/ 0 w 65"/>
                <a:gd name="T3" fmla="*/ 5 h 25"/>
                <a:gd name="T4" fmla="*/ 18 w 65"/>
                <a:gd name="T5" fmla="*/ 13 h 25"/>
                <a:gd name="T6" fmla="*/ 33 w 65"/>
                <a:gd name="T7" fmla="*/ 11 h 25"/>
                <a:gd name="T8" fmla="*/ 13 w 65"/>
                <a:gd name="T9" fmla="*/ 0 h 25"/>
                <a:gd name="T10" fmla="*/ 0 60000 65536"/>
                <a:gd name="T11" fmla="*/ 0 60000 65536"/>
                <a:gd name="T12" fmla="*/ 0 60000 65536"/>
                <a:gd name="T13" fmla="*/ 0 60000 65536"/>
                <a:gd name="T14" fmla="*/ 0 60000 65536"/>
                <a:gd name="T15" fmla="*/ 0 w 65"/>
                <a:gd name="T16" fmla="*/ 0 h 25"/>
                <a:gd name="T17" fmla="*/ 65 w 65"/>
                <a:gd name="T18" fmla="*/ 25 h 25"/>
              </a:gdLst>
              <a:ahLst/>
              <a:cxnLst>
                <a:cxn ang="T10">
                  <a:pos x="T0" y="T1"/>
                </a:cxn>
                <a:cxn ang="T11">
                  <a:pos x="T2" y="T3"/>
                </a:cxn>
                <a:cxn ang="T12">
                  <a:pos x="T4" y="T5"/>
                </a:cxn>
                <a:cxn ang="T13">
                  <a:pos x="T6" y="T7"/>
                </a:cxn>
                <a:cxn ang="T14">
                  <a:pos x="T8" y="T9"/>
                </a:cxn>
              </a:cxnLst>
              <a:rect l="T15" t="T16" r="T17" b="T18"/>
              <a:pathLst>
                <a:path w="65" h="25">
                  <a:moveTo>
                    <a:pt x="25" y="0"/>
                  </a:moveTo>
                  <a:lnTo>
                    <a:pt x="0" y="10"/>
                  </a:lnTo>
                  <a:lnTo>
                    <a:pt x="35" y="25"/>
                  </a:lnTo>
                  <a:lnTo>
                    <a:pt x="65" y="21"/>
                  </a:lnTo>
                  <a:lnTo>
                    <a:pt x="25"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4" name="Freeform 106"/>
            <p:cNvSpPr>
              <a:spLocks/>
            </p:cNvSpPr>
            <p:nvPr/>
          </p:nvSpPr>
          <p:spPr bwMode="gray">
            <a:xfrm>
              <a:off x="2142" y="2122"/>
              <a:ext cx="24" cy="9"/>
            </a:xfrm>
            <a:custGeom>
              <a:avLst/>
              <a:gdLst>
                <a:gd name="T0" fmla="*/ 24 w 48"/>
                <a:gd name="T1" fmla="*/ 5 h 19"/>
                <a:gd name="T2" fmla="*/ 23 w 48"/>
                <a:gd name="T3" fmla="*/ 6 h 19"/>
                <a:gd name="T4" fmla="*/ 6 w 48"/>
                <a:gd name="T5" fmla="*/ 9 h 19"/>
                <a:gd name="T6" fmla="*/ 0 w 48"/>
                <a:gd name="T7" fmla="*/ 7 h 19"/>
                <a:gd name="T8" fmla="*/ 2 w 48"/>
                <a:gd name="T9" fmla="*/ 0 h 19"/>
                <a:gd name="T10" fmla="*/ 24 w 48"/>
                <a:gd name="T11" fmla="*/ 5 h 19"/>
                <a:gd name="T12" fmla="*/ 0 60000 65536"/>
                <a:gd name="T13" fmla="*/ 0 60000 65536"/>
                <a:gd name="T14" fmla="*/ 0 60000 65536"/>
                <a:gd name="T15" fmla="*/ 0 60000 65536"/>
                <a:gd name="T16" fmla="*/ 0 60000 65536"/>
                <a:gd name="T17" fmla="*/ 0 60000 65536"/>
                <a:gd name="T18" fmla="*/ 0 w 48"/>
                <a:gd name="T19" fmla="*/ 0 h 19"/>
                <a:gd name="T20" fmla="*/ 48 w 4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8" h="19">
                  <a:moveTo>
                    <a:pt x="48" y="11"/>
                  </a:moveTo>
                  <a:lnTo>
                    <a:pt x="45" y="13"/>
                  </a:lnTo>
                  <a:lnTo>
                    <a:pt x="13" y="19"/>
                  </a:lnTo>
                  <a:lnTo>
                    <a:pt x="0" y="14"/>
                  </a:lnTo>
                  <a:lnTo>
                    <a:pt x="4" y="0"/>
                  </a:lnTo>
                  <a:lnTo>
                    <a:pt x="48" y="1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5" name="Freeform 107"/>
            <p:cNvSpPr>
              <a:spLocks/>
            </p:cNvSpPr>
            <p:nvPr/>
          </p:nvSpPr>
          <p:spPr bwMode="gray">
            <a:xfrm>
              <a:off x="1463" y="1862"/>
              <a:ext cx="397" cy="334"/>
            </a:xfrm>
            <a:custGeom>
              <a:avLst/>
              <a:gdLst>
                <a:gd name="T0" fmla="*/ 50 w 831"/>
                <a:gd name="T1" fmla="*/ 161 h 654"/>
                <a:gd name="T2" fmla="*/ 32 w 831"/>
                <a:gd name="T3" fmla="*/ 117 h 654"/>
                <a:gd name="T4" fmla="*/ 12 w 831"/>
                <a:gd name="T5" fmla="*/ 98 h 654"/>
                <a:gd name="T6" fmla="*/ 20 w 831"/>
                <a:gd name="T7" fmla="*/ 73 h 654"/>
                <a:gd name="T8" fmla="*/ 1 w 831"/>
                <a:gd name="T9" fmla="*/ 25 h 654"/>
                <a:gd name="T10" fmla="*/ 34 w 831"/>
                <a:gd name="T11" fmla="*/ 0 h 654"/>
                <a:gd name="T12" fmla="*/ 68 w 831"/>
                <a:gd name="T13" fmla="*/ 18 h 654"/>
                <a:gd name="T14" fmla="*/ 120 w 831"/>
                <a:gd name="T15" fmla="*/ 25 h 654"/>
                <a:gd name="T16" fmla="*/ 160 w 831"/>
                <a:gd name="T17" fmla="*/ 34 h 654"/>
                <a:gd name="T18" fmla="*/ 182 w 831"/>
                <a:gd name="T19" fmla="*/ 67 h 654"/>
                <a:gd name="T20" fmla="*/ 219 w 831"/>
                <a:gd name="T21" fmla="*/ 73 h 654"/>
                <a:gd name="T22" fmla="*/ 240 w 831"/>
                <a:gd name="T23" fmla="*/ 120 h 654"/>
                <a:gd name="T24" fmla="*/ 240 w 831"/>
                <a:gd name="T25" fmla="*/ 173 h 654"/>
                <a:gd name="T26" fmla="*/ 248 w 831"/>
                <a:gd name="T27" fmla="*/ 231 h 654"/>
                <a:gd name="T28" fmla="*/ 258 w 831"/>
                <a:gd name="T29" fmla="*/ 256 h 654"/>
                <a:gd name="T30" fmla="*/ 303 w 831"/>
                <a:gd name="T31" fmla="*/ 261 h 654"/>
                <a:gd name="T32" fmla="*/ 324 w 831"/>
                <a:gd name="T33" fmla="*/ 256 h 654"/>
                <a:gd name="T34" fmla="*/ 343 w 831"/>
                <a:gd name="T35" fmla="*/ 218 h 654"/>
                <a:gd name="T36" fmla="*/ 386 w 831"/>
                <a:gd name="T37" fmla="*/ 206 h 654"/>
                <a:gd name="T38" fmla="*/ 397 w 831"/>
                <a:gd name="T39" fmla="*/ 212 h 654"/>
                <a:gd name="T40" fmla="*/ 381 w 831"/>
                <a:gd name="T41" fmla="*/ 244 h 654"/>
                <a:gd name="T42" fmla="*/ 371 w 831"/>
                <a:gd name="T43" fmla="*/ 256 h 654"/>
                <a:gd name="T44" fmla="*/ 340 w 831"/>
                <a:gd name="T45" fmla="*/ 274 h 654"/>
                <a:gd name="T46" fmla="*/ 321 w 831"/>
                <a:gd name="T47" fmla="*/ 285 h 654"/>
                <a:gd name="T48" fmla="*/ 302 w 831"/>
                <a:gd name="T49" fmla="*/ 321 h 654"/>
                <a:gd name="T50" fmla="*/ 272 w 831"/>
                <a:gd name="T51" fmla="*/ 302 h 654"/>
                <a:gd name="T52" fmla="*/ 262 w 831"/>
                <a:gd name="T53" fmla="*/ 302 h 654"/>
                <a:gd name="T54" fmla="*/ 236 w 831"/>
                <a:gd name="T55" fmla="*/ 313 h 654"/>
                <a:gd name="T56" fmla="*/ 187 w 831"/>
                <a:gd name="T57" fmla="*/ 288 h 654"/>
                <a:gd name="T58" fmla="*/ 150 w 831"/>
                <a:gd name="T59" fmla="*/ 266 h 654"/>
                <a:gd name="T60" fmla="*/ 119 w 831"/>
                <a:gd name="T61" fmla="*/ 237 h 654"/>
                <a:gd name="T62" fmla="*/ 120 w 831"/>
                <a:gd name="T63" fmla="*/ 217 h 654"/>
                <a:gd name="T64" fmla="*/ 114 w 831"/>
                <a:gd name="T65" fmla="*/ 177 h 654"/>
                <a:gd name="T66" fmla="*/ 100 w 831"/>
                <a:gd name="T67" fmla="*/ 153 h 654"/>
                <a:gd name="T68" fmla="*/ 93 w 831"/>
                <a:gd name="T69" fmla="*/ 139 h 654"/>
                <a:gd name="T70" fmla="*/ 79 w 831"/>
                <a:gd name="T71" fmla="*/ 128 h 654"/>
                <a:gd name="T72" fmla="*/ 68 w 831"/>
                <a:gd name="T73" fmla="*/ 92 h 654"/>
                <a:gd name="T74" fmla="*/ 53 w 831"/>
                <a:gd name="T75" fmla="*/ 63 h 654"/>
                <a:gd name="T76" fmla="*/ 38 w 831"/>
                <a:gd name="T77" fmla="*/ 21 h 654"/>
                <a:gd name="T78" fmla="*/ 23 w 831"/>
                <a:gd name="T79" fmla="*/ 53 h 654"/>
                <a:gd name="T80" fmla="*/ 42 w 831"/>
                <a:gd name="T81" fmla="*/ 97 h 654"/>
                <a:gd name="T82" fmla="*/ 51 w 831"/>
                <a:gd name="T83" fmla="*/ 129 h 654"/>
                <a:gd name="T84" fmla="*/ 66 w 831"/>
                <a:gd name="T85" fmla="*/ 165 h 65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31"/>
                <a:gd name="T130" fmla="*/ 0 h 654"/>
                <a:gd name="T131" fmla="*/ 831 w 831"/>
                <a:gd name="T132" fmla="*/ 654 h 65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31" h="654">
                  <a:moveTo>
                    <a:pt x="143" y="341"/>
                  </a:moveTo>
                  <a:lnTo>
                    <a:pt x="122" y="349"/>
                  </a:lnTo>
                  <a:lnTo>
                    <a:pt x="104" y="315"/>
                  </a:lnTo>
                  <a:lnTo>
                    <a:pt x="74" y="284"/>
                  </a:lnTo>
                  <a:lnTo>
                    <a:pt x="79" y="256"/>
                  </a:lnTo>
                  <a:lnTo>
                    <a:pt x="67" y="229"/>
                  </a:lnTo>
                  <a:lnTo>
                    <a:pt x="58" y="209"/>
                  </a:lnTo>
                  <a:lnTo>
                    <a:pt x="40" y="207"/>
                  </a:lnTo>
                  <a:lnTo>
                    <a:pt x="26" y="191"/>
                  </a:lnTo>
                  <a:lnTo>
                    <a:pt x="11" y="175"/>
                  </a:lnTo>
                  <a:lnTo>
                    <a:pt x="35" y="178"/>
                  </a:lnTo>
                  <a:lnTo>
                    <a:pt x="42" y="142"/>
                  </a:lnTo>
                  <a:lnTo>
                    <a:pt x="24" y="118"/>
                  </a:lnTo>
                  <a:lnTo>
                    <a:pt x="8" y="93"/>
                  </a:lnTo>
                  <a:lnTo>
                    <a:pt x="3" y="49"/>
                  </a:lnTo>
                  <a:lnTo>
                    <a:pt x="0" y="4"/>
                  </a:lnTo>
                  <a:lnTo>
                    <a:pt x="35" y="2"/>
                  </a:lnTo>
                  <a:lnTo>
                    <a:pt x="72" y="0"/>
                  </a:lnTo>
                  <a:lnTo>
                    <a:pt x="95" y="12"/>
                  </a:lnTo>
                  <a:lnTo>
                    <a:pt x="119" y="23"/>
                  </a:lnTo>
                  <a:lnTo>
                    <a:pt x="143" y="36"/>
                  </a:lnTo>
                  <a:lnTo>
                    <a:pt x="167" y="48"/>
                  </a:lnTo>
                  <a:lnTo>
                    <a:pt x="209" y="48"/>
                  </a:lnTo>
                  <a:lnTo>
                    <a:pt x="252" y="48"/>
                  </a:lnTo>
                  <a:lnTo>
                    <a:pt x="257" y="31"/>
                  </a:lnTo>
                  <a:lnTo>
                    <a:pt x="308" y="31"/>
                  </a:lnTo>
                  <a:lnTo>
                    <a:pt x="334" y="66"/>
                  </a:lnTo>
                  <a:lnTo>
                    <a:pt x="344" y="103"/>
                  </a:lnTo>
                  <a:lnTo>
                    <a:pt x="361" y="118"/>
                  </a:lnTo>
                  <a:lnTo>
                    <a:pt x="381" y="132"/>
                  </a:lnTo>
                  <a:lnTo>
                    <a:pt x="402" y="105"/>
                  </a:lnTo>
                  <a:lnTo>
                    <a:pt x="443" y="110"/>
                  </a:lnTo>
                  <a:lnTo>
                    <a:pt x="458" y="142"/>
                  </a:lnTo>
                  <a:lnTo>
                    <a:pt x="471" y="176"/>
                  </a:lnTo>
                  <a:lnTo>
                    <a:pt x="482" y="219"/>
                  </a:lnTo>
                  <a:lnTo>
                    <a:pt x="503" y="235"/>
                  </a:lnTo>
                  <a:lnTo>
                    <a:pt x="538" y="242"/>
                  </a:lnTo>
                  <a:lnTo>
                    <a:pt x="519" y="290"/>
                  </a:lnTo>
                  <a:lnTo>
                    <a:pt x="503" y="338"/>
                  </a:lnTo>
                  <a:lnTo>
                    <a:pt x="496" y="387"/>
                  </a:lnTo>
                  <a:lnTo>
                    <a:pt x="508" y="421"/>
                  </a:lnTo>
                  <a:lnTo>
                    <a:pt x="519" y="453"/>
                  </a:lnTo>
                  <a:lnTo>
                    <a:pt x="527" y="478"/>
                  </a:lnTo>
                  <a:lnTo>
                    <a:pt x="537" y="501"/>
                  </a:lnTo>
                  <a:lnTo>
                    <a:pt x="540" y="502"/>
                  </a:lnTo>
                  <a:lnTo>
                    <a:pt x="574" y="519"/>
                  </a:lnTo>
                  <a:lnTo>
                    <a:pt x="601" y="517"/>
                  </a:lnTo>
                  <a:lnTo>
                    <a:pt x="635" y="511"/>
                  </a:lnTo>
                  <a:lnTo>
                    <a:pt x="656" y="509"/>
                  </a:lnTo>
                  <a:lnTo>
                    <a:pt x="670" y="512"/>
                  </a:lnTo>
                  <a:lnTo>
                    <a:pt x="678" y="502"/>
                  </a:lnTo>
                  <a:lnTo>
                    <a:pt x="676" y="497"/>
                  </a:lnTo>
                  <a:lnTo>
                    <a:pt x="701" y="470"/>
                  </a:lnTo>
                  <a:lnTo>
                    <a:pt x="717" y="427"/>
                  </a:lnTo>
                  <a:lnTo>
                    <a:pt x="749" y="409"/>
                  </a:lnTo>
                  <a:lnTo>
                    <a:pt x="779" y="406"/>
                  </a:lnTo>
                  <a:lnTo>
                    <a:pt x="808" y="403"/>
                  </a:lnTo>
                  <a:lnTo>
                    <a:pt x="816" y="401"/>
                  </a:lnTo>
                  <a:lnTo>
                    <a:pt x="827" y="409"/>
                  </a:lnTo>
                  <a:lnTo>
                    <a:pt x="831" y="416"/>
                  </a:lnTo>
                  <a:lnTo>
                    <a:pt x="802" y="460"/>
                  </a:lnTo>
                  <a:lnTo>
                    <a:pt x="795" y="473"/>
                  </a:lnTo>
                  <a:lnTo>
                    <a:pt x="797" y="478"/>
                  </a:lnTo>
                  <a:lnTo>
                    <a:pt x="795" y="481"/>
                  </a:lnTo>
                  <a:lnTo>
                    <a:pt x="781" y="517"/>
                  </a:lnTo>
                  <a:lnTo>
                    <a:pt x="776" y="502"/>
                  </a:lnTo>
                  <a:lnTo>
                    <a:pt x="770" y="512"/>
                  </a:lnTo>
                  <a:lnTo>
                    <a:pt x="741" y="537"/>
                  </a:lnTo>
                  <a:lnTo>
                    <a:pt x="712" y="537"/>
                  </a:lnTo>
                  <a:lnTo>
                    <a:pt x="683" y="537"/>
                  </a:lnTo>
                  <a:lnTo>
                    <a:pt x="681" y="556"/>
                  </a:lnTo>
                  <a:lnTo>
                    <a:pt x="672" y="559"/>
                  </a:lnTo>
                  <a:lnTo>
                    <a:pt x="694" y="594"/>
                  </a:lnTo>
                  <a:lnTo>
                    <a:pt x="652" y="600"/>
                  </a:lnTo>
                  <a:lnTo>
                    <a:pt x="633" y="628"/>
                  </a:lnTo>
                  <a:lnTo>
                    <a:pt x="630" y="654"/>
                  </a:lnTo>
                  <a:lnTo>
                    <a:pt x="599" y="623"/>
                  </a:lnTo>
                  <a:lnTo>
                    <a:pt x="570" y="592"/>
                  </a:lnTo>
                  <a:lnTo>
                    <a:pt x="583" y="602"/>
                  </a:lnTo>
                  <a:lnTo>
                    <a:pt x="564" y="592"/>
                  </a:lnTo>
                  <a:lnTo>
                    <a:pt x="549" y="592"/>
                  </a:lnTo>
                  <a:lnTo>
                    <a:pt x="556" y="594"/>
                  </a:lnTo>
                  <a:lnTo>
                    <a:pt x="525" y="603"/>
                  </a:lnTo>
                  <a:lnTo>
                    <a:pt x="495" y="612"/>
                  </a:lnTo>
                  <a:lnTo>
                    <a:pt x="461" y="595"/>
                  </a:lnTo>
                  <a:lnTo>
                    <a:pt x="426" y="579"/>
                  </a:lnTo>
                  <a:lnTo>
                    <a:pt x="392" y="563"/>
                  </a:lnTo>
                  <a:lnTo>
                    <a:pt x="357" y="546"/>
                  </a:lnTo>
                  <a:lnTo>
                    <a:pt x="337" y="533"/>
                  </a:lnTo>
                  <a:lnTo>
                    <a:pt x="315" y="520"/>
                  </a:lnTo>
                  <a:lnTo>
                    <a:pt x="292" y="509"/>
                  </a:lnTo>
                  <a:lnTo>
                    <a:pt x="270" y="486"/>
                  </a:lnTo>
                  <a:lnTo>
                    <a:pt x="249" y="465"/>
                  </a:lnTo>
                  <a:lnTo>
                    <a:pt x="244" y="440"/>
                  </a:lnTo>
                  <a:lnTo>
                    <a:pt x="257" y="434"/>
                  </a:lnTo>
                  <a:lnTo>
                    <a:pt x="252" y="424"/>
                  </a:lnTo>
                  <a:lnTo>
                    <a:pt x="260" y="403"/>
                  </a:lnTo>
                  <a:lnTo>
                    <a:pt x="249" y="374"/>
                  </a:lnTo>
                  <a:lnTo>
                    <a:pt x="239" y="346"/>
                  </a:lnTo>
                  <a:lnTo>
                    <a:pt x="220" y="320"/>
                  </a:lnTo>
                  <a:lnTo>
                    <a:pt x="202" y="295"/>
                  </a:lnTo>
                  <a:lnTo>
                    <a:pt x="210" y="299"/>
                  </a:lnTo>
                  <a:lnTo>
                    <a:pt x="198" y="281"/>
                  </a:lnTo>
                  <a:lnTo>
                    <a:pt x="191" y="274"/>
                  </a:lnTo>
                  <a:lnTo>
                    <a:pt x="194" y="273"/>
                  </a:lnTo>
                  <a:lnTo>
                    <a:pt x="172" y="260"/>
                  </a:lnTo>
                  <a:lnTo>
                    <a:pt x="177" y="251"/>
                  </a:lnTo>
                  <a:lnTo>
                    <a:pt x="165" y="250"/>
                  </a:lnTo>
                  <a:lnTo>
                    <a:pt x="173" y="229"/>
                  </a:lnTo>
                  <a:lnTo>
                    <a:pt x="162" y="215"/>
                  </a:lnTo>
                  <a:lnTo>
                    <a:pt x="143" y="181"/>
                  </a:lnTo>
                  <a:lnTo>
                    <a:pt x="143" y="171"/>
                  </a:lnTo>
                  <a:lnTo>
                    <a:pt x="122" y="155"/>
                  </a:lnTo>
                  <a:lnTo>
                    <a:pt x="111" y="124"/>
                  </a:lnTo>
                  <a:lnTo>
                    <a:pt x="99" y="93"/>
                  </a:lnTo>
                  <a:lnTo>
                    <a:pt x="99" y="51"/>
                  </a:lnTo>
                  <a:lnTo>
                    <a:pt x="79" y="41"/>
                  </a:lnTo>
                  <a:lnTo>
                    <a:pt x="56" y="26"/>
                  </a:lnTo>
                  <a:lnTo>
                    <a:pt x="51" y="66"/>
                  </a:lnTo>
                  <a:lnTo>
                    <a:pt x="48" y="103"/>
                  </a:lnTo>
                  <a:lnTo>
                    <a:pt x="64" y="132"/>
                  </a:lnTo>
                  <a:lnTo>
                    <a:pt x="80" y="163"/>
                  </a:lnTo>
                  <a:lnTo>
                    <a:pt x="88" y="189"/>
                  </a:lnTo>
                  <a:lnTo>
                    <a:pt x="98" y="215"/>
                  </a:lnTo>
                  <a:lnTo>
                    <a:pt x="101" y="211"/>
                  </a:lnTo>
                  <a:lnTo>
                    <a:pt x="106" y="253"/>
                  </a:lnTo>
                  <a:lnTo>
                    <a:pt x="112" y="295"/>
                  </a:lnTo>
                  <a:lnTo>
                    <a:pt x="124" y="304"/>
                  </a:lnTo>
                  <a:lnTo>
                    <a:pt x="138" y="323"/>
                  </a:lnTo>
                  <a:lnTo>
                    <a:pt x="143" y="34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6" name="Freeform 108"/>
            <p:cNvSpPr>
              <a:spLocks/>
            </p:cNvSpPr>
            <p:nvPr/>
          </p:nvSpPr>
          <p:spPr bwMode="gray">
            <a:xfrm>
              <a:off x="3309" y="2778"/>
              <a:ext cx="199" cy="220"/>
            </a:xfrm>
            <a:custGeom>
              <a:avLst/>
              <a:gdLst>
                <a:gd name="T0" fmla="*/ 118 w 420"/>
                <a:gd name="T1" fmla="*/ 144 h 429"/>
                <a:gd name="T2" fmla="*/ 119 w 420"/>
                <a:gd name="T3" fmla="*/ 118 h 429"/>
                <a:gd name="T4" fmla="*/ 119 w 420"/>
                <a:gd name="T5" fmla="*/ 93 h 429"/>
                <a:gd name="T6" fmla="*/ 134 w 420"/>
                <a:gd name="T7" fmla="*/ 93 h 429"/>
                <a:gd name="T8" fmla="*/ 135 w 420"/>
                <a:gd name="T9" fmla="*/ 76 h 429"/>
                <a:gd name="T10" fmla="*/ 135 w 420"/>
                <a:gd name="T11" fmla="*/ 58 h 429"/>
                <a:gd name="T12" fmla="*/ 136 w 420"/>
                <a:gd name="T13" fmla="*/ 42 h 429"/>
                <a:gd name="T14" fmla="*/ 136 w 420"/>
                <a:gd name="T15" fmla="*/ 24 h 429"/>
                <a:gd name="T16" fmla="*/ 153 w 420"/>
                <a:gd name="T17" fmla="*/ 23 h 429"/>
                <a:gd name="T18" fmla="*/ 171 w 420"/>
                <a:gd name="T19" fmla="*/ 20 h 429"/>
                <a:gd name="T20" fmla="*/ 176 w 420"/>
                <a:gd name="T21" fmla="*/ 27 h 429"/>
                <a:gd name="T22" fmla="*/ 187 w 420"/>
                <a:gd name="T23" fmla="*/ 19 h 429"/>
                <a:gd name="T24" fmla="*/ 199 w 420"/>
                <a:gd name="T25" fmla="*/ 15 h 429"/>
                <a:gd name="T26" fmla="*/ 183 w 420"/>
                <a:gd name="T27" fmla="*/ 9 h 429"/>
                <a:gd name="T28" fmla="*/ 173 w 420"/>
                <a:gd name="T29" fmla="*/ 12 h 429"/>
                <a:gd name="T30" fmla="*/ 151 w 420"/>
                <a:gd name="T31" fmla="*/ 15 h 429"/>
                <a:gd name="T32" fmla="*/ 128 w 420"/>
                <a:gd name="T33" fmla="*/ 17 h 429"/>
                <a:gd name="T34" fmla="*/ 114 w 420"/>
                <a:gd name="T35" fmla="*/ 14 h 429"/>
                <a:gd name="T36" fmla="*/ 100 w 420"/>
                <a:gd name="T37" fmla="*/ 11 h 429"/>
                <a:gd name="T38" fmla="*/ 98 w 420"/>
                <a:gd name="T39" fmla="*/ 8 h 429"/>
                <a:gd name="T40" fmla="*/ 81 w 420"/>
                <a:gd name="T41" fmla="*/ 7 h 429"/>
                <a:gd name="T42" fmla="*/ 64 w 420"/>
                <a:gd name="T43" fmla="*/ 6 h 429"/>
                <a:gd name="T44" fmla="*/ 47 w 420"/>
                <a:gd name="T45" fmla="*/ 6 h 429"/>
                <a:gd name="T46" fmla="*/ 30 w 420"/>
                <a:gd name="T47" fmla="*/ 5 h 429"/>
                <a:gd name="T48" fmla="*/ 18 w 420"/>
                <a:gd name="T49" fmla="*/ 0 h 429"/>
                <a:gd name="T50" fmla="*/ 1 w 420"/>
                <a:gd name="T51" fmla="*/ 5 h 429"/>
                <a:gd name="T52" fmla="*/ 0 w 420"/>
                <a:gd name="T53" fmla="*/ 15 h 429"/>
                <a:gd name="T54" fmla="*/ 10 w 420"/>
                <a:gd name="T55" fmla="*/ 37 h 429"/>
                <a:gd name="T56" fmla="*/ 20 w 420"/>
                <a:gd name="T57" fmla="*/ 60 h 429"/>
                <a:gd name="T58" fmla="*/ 30 w 420"/>
                <a:gd name="T59" fmla="*/ 83 h 429"/>
                <a:gd name="T60" fmla="*/ 40 w 420"/>
                <a:gd name="T61" fmla="*/ 105 h 429"/>
                <a:gd name="T62" fmla="*/ 41 w 420"/>
                <a:gd name="T63" fmla="*/ 114 h 429"/>
                <a:gd name="T64" fmla="*/ 38 w 420"/>
                <a:gd name="T65" fmla="*/ 114 h 429"/>
                <a:gd name="T66" fmla="*/ 40 w 420"/>
                <a:gd name="T67" fmla="*/ 133 h 429"/>
                <a:gd name="T68" fmla="*/ 43 w 420"/>
                <a:gd name="T69" fmla="*/ 151 h 429"/>
                <a:gd name="T70" fmla="*/ 46 w 420"/>
                <a:gd name="T71" fmla="*/ 171 h 429"/>
                <a:gd name="T72" fmla="*/ 48 w 420"/>
                <a:gd name="T73" fmla="*/ 190 h 429"/>
                <a:gd name="T74" fmla="*/ 56 w 420"/>
                <a:gd name="T75" fmla="*/ 202 h 429"/>
                <a:gd name="T76" fmla="*/ 65 w 420"/>
                <a:gd name="T77" fmla="*/ 215 h 429"/>
                <a:gd name="T78" fmla="*/ 72 w 420"/>
                <a:gd name="T79" fmla="*/ 205 h 429"/>
                <a:gd name="T80" fmla="*/ 78 w 420"/>
                <a:gd name="T81" fmla="*/ 216 h 429"/>
                <a:gd name="T82" fmla="*/ 100 w 420"/>
                <a:gd name="T83" fmla="*/ 220 h 429"/>
                <a:gd name="T84" fmla="*/ 112 w 420"/>
                <a:gd name="T85" fmla="*/ 213 h 429"/>
                <a:gd name="T86" fmla="*/ 114 w 420"/>
                <a:gd name="T87" fmla="*/ 196 h 429"/>
                <a:gd name="T88" fmla="*/ 115 w 420"/>
                <a:gd name="T89" fmla="*/ 179 h 429"/>
                <a:gd name="T90" fmla="*/ 117 w 420"/>
                <a:gd name="T91" fmla="*/ 162 h 429"/>
                <a:gd name="T92" fmla="*/ 118 w 420"/>
                <a:gd name="T93" fmla="*/ 144 h 4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20"/>
                <a:gd name="T142" fmla="*/ 0 h 429"/>
                <a:gd name="T143" fmla="*/ 420 w 420"/>
                <a:gd name="T144" fmla="*/ 429 h 42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20" h="429">
                  <a:moveTo>
                    <a:pt x="249" y="280"/>
                  </a:moveTo>
                  <a:lnTo>
                    <a:pt x="251" y="231"/>
                  </a:lnTo>
                  <a:lnTo>
                    <a:pt x="252" y="181"/>
                  </a:lnTo>
                  <a:lnTo>
                    <a:pt x="283" y="181"/>
                  </a:lnTo>
                  <a:lnTo>
                    <a:pt x="285" y="148"/>
                  </a:lnTo>
                  <a:lnTo>
                    <a:pt x="285" y="114"/>
                  </a:lnTo>
                  <a:lnTo>
                    <a:pt x="286" y="81"/>
                  </a:lnTo>
                  <a:lnTo>
                    <a:pt x="288" y="47"/>
                  </a:lnTo>
                  <a:lnTo>
                    <a:pt x="323" y="44"/>
                  </a:lnTo>
                  <a:lnTo>
                    <a:pt x="360" y="39"/>
                  </a:lnTo>
                  <a:lnTo>
                    <a:pt x="371" y="52"/>
                  </a:lnTo>
                  <a:lnTo>
                    <a:pt x="395" y="37"/>
                  </a:lnTo>
                  <a:lnTo>
                    <a:pt x="420" y="29"/>
                  </a:lnTo>
                  <a:lnTo>
                    <a:pt x="386" y="18"/>
                  </a:lnTo>
                  <a:lnTo>
                    <a:pt x="365" y="23"/>
                  </a:lnTo>
                  <a:lnTo>
                    <a:pt x="318" y="29"/>
                  </a:lnTo>
                  <a:lnTo>
                    <a:pt x="270" y="34"/>
                  </a:lnTo>
                  <a:lnTo>
                    <a:pt x="241" y="28"/>
                  </a:lnTo>
                  <a:lnTo>
                    <a:pt x="212" y="21"/>
                  </a:lnTo>
                  <a:lnTo>
                    <a:pt x="207" y="15"/>
                  </a:lnTo>
                  <a:lnTo>
                    <a:pt x="171" y="13"/>
                  </a:lnTo>
                  <a:lnTo>
                    <a:pt x="135" y="11"/>
                  </a:lnTo>
                  <a:lnTo>
                    <a:pt x="100" y="11"/>
                  </a:lnTo>
                  <a:lnTo>
                    <a:pt x="63" y="10"/>
                  </a:lnTo>
                  <a:lnTo>
                    <a:pt x="39" y="0"/>
                  </a:lnTo>
                  <a:lnTo>
                    <a:pt x="2" y="10"/>
                  </a:lnTo>
                  <a:lnTo>
                    <a:pt x="0" y="29"/>
                  </a:lnTo>
                  <a:lnTo>
                    <a:pt x="21" y="73"/>
                  </a:lnTo>
                  <a:lnTo>
                    <a:pt x="42" y="117"/>
                  </a:lnTo>
                  <a:lnTo>
                    <a:pt x="63" y="161"/>
                  </a:lnTo>
                  <a:lnTo>
                    <a:pt x="84" y="205"/>
                  </a:lnTo>
                  <a:lnTo>
                    <a:pt x="87" y="223"/>
                  </a:lnTo>
                  <a:lnTo>
                    <a:pt x="81" y="222"/>
                  </a:lnTo>
                  <a:lnTo>
                    <a:pt x="85" y="259"/>
                  </a:lnTo>
                  <a:lnTo>
                    <a:pt x="90" y="295"/>
                  </a:lnTo>
                  <a:lnTo>
                    <a:pt x="97" y="333"/>
                  </a:lnTo>
                  <a:lnTo>
                    <a:pt x="101" y="370"/>
                  </a:lnTo>
                  <a:lnTo>
                    <a:pt x="119" y="394"/>
                  </a:lnTo>
                  <a:lnTo>
                    <a:pt x="137" y="419"/>
                  </a:lnTo>
                  <a:lnTo>
                    <a:pt x="153" y="399"/>
                  </a:lnTo>
                  <a:lnTo>
                    <a:pt x="164" y="422"/>
                  </a:lnTo>
                  <a:lnTo>
                    <a:pt x="211" y="429"/>
                  </a:lnTo>
                  <a:lnTo>
                    <a:pt x="236" y="416"/>
                  </a:lnTo>
                  <a:lnTo>
                    <a:pt x="240" y="383"/>
                  </a:lnTo>
                  <a:lnTo>
                    <a:pt x="243" y="349"/>
                  </a:lnTo>
                  <a:lnTo>
                    <a:pt x="246" y="315"/>
                  </a:lnTo>
                  <a:lnTo>
                    <a:pt x="249" y="28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7" name="Freeform 109"/>
            <p:cNvSpPr>
              <a:spLocks/>
            </p:cNvSpPr>
            <p:nvPr/>
          </p:nvSpPr>
          <p:spPr bwMode="gray">
            <a:xfrm>
              <a:off x="3427" y="2795"/>
              <a:ext cx="138" cy="165"/>
            </a:xfrm>
            <a:custGeom>
              <a:avLst/>
              <a:gdLst>
                <a:gd name="T0" fmla="*/ 0 w 290"/>
                <a:gd name="T1" fmla="*/ 127 h 326"/>
                <a:gd name="T2" fmla="*/ 1 w 290"/>
                <a:gd name="T3" fmla="*/ 102 h 326"/>
                <a:gd name="T4" fmla="*/ 1 w 290"/>
                <a:gd name="T5" fmla="*/ 77 h 326"/>
                <a:gd name="T6" fmla="*/ 16 w 290"/>
                <a:gd name="T7" fmla="*/ 77 h 326"/>
                <a:gd name="T8" fmla="*/ 17 w 290"/>
                <a:gd name="T9" fmla="*/ 60 h 326"/>
                <a:gd name="T10" fmla="*/ 17 w 290"/>
                <a:gd name="T11" fmla="*/ 43 h 326"/>
                <a:gd name="T12" fmla="*/ 18 w 290"/>
                <a:gd name="T13" fmla="*/ 26 h 326"/>
                <a:gd name="T14" fmla="*/ 19 w 290"/>
                <a:gd name="T15" fmla="*/ 9 h 326"/>
                <a:gd name="T16" fmla="*/ 35 w 290"/>
                <a:gd name="T17" fmla="*/ 8 h 326"/>
                <a:gd name="T18" fmla="*/ 53 w 290"/>
                <a:gd name="T19" fmla="*/ 5 h 326"/>
                <a:gd name="T20" fmla="*/ 58 w 290"/>
                <a:gd name="T21" fmla="*/ 12 h 326"/>
                <a:gd name="T22" fmla="*/ 69 w 290"/>
                <a:gd name="T23" fmla="*/ 4 h 326"/>
                <a:gd name="T24" fmla="*/ 81 w 290"/>
                <a:gd name="T25" fmla="*/ 0 h 326"/>
                <a:gd name="T26" fmla="*/ 90 w 290"/>
                <a:gd name="T27" fmla="*/ 18 h 326"/>
                <a:gd name="T28" fmla="*/ 99 w 290"/>
                <a:gd name="T29" fmla="*/ 35 h 326"/>
                <a:gd name="T30" fmla="*/ 109 w 290"/>
                <a:gd name="T31" fmla="*/ 45 h 326"/>
                <a:gd name="T32" fmla="*/ 112 w 290"/>
                <a:gd name="T33" fmla="*/ 49 h 326"/>
                <a:gd name="T34" fmla="*/ 116 w 290"/>
                <a:gd name="T35" fmla="*/ 54 h 326"/>
                <a:gd name="T36" fmla="*/ 121 w 290"/>
                <a:gd name="T37" fmla="*/ 69 h 326"/>
                <a:gd name="T38" fmla="*/ 134 w 290"/>
                <a:gd name="T39" fmla="*/ 76 h 326"/>
                <a:gd name="T40" fmla="*/ 138 w 290"/>
                <a:gd name="T41" fmla="*/ 79 h 326"/>
                <a:gd name="T42" fmla="*/ 137 w 290"/>
                <a:gd name="T43" fmla="*/ 80 h 326"/>
                <a:gd name="T44" fmla="*/ 117 w 290"/>
                <a:gd name="T45" fmla="*/ 94 h 326"/>
                <a:gd name="T46" fmla="*/ 103 w 290"/>
                <a:gd name="T47" fmla="*/ 108 h 326"/>
                <a:gd name="T48" fmla="*/ 94 w 290"/>
                <a:gd name="T49" fmla="*/ 124 h 326"/>
                <a:gd name="T50" fmla="*/ 86 w 290"/>
                <a:gd name="T51" fmla="*/ 131 h 326"/>
                <a:gd name="T52" fmla="*/ 78 w 290"/>
                <a:gd name="T53" fmla="*/ 145 h 326"/>
                <a:gd name="T54" fmla="*/ 55 w 290"/>
                <a:gd name="T55" fmla="*/ 142 h 326"/>
                <a:gd name="T56" fmla="*/ 43 w 290"/>
                <a:gd name="T57" fmla="*/ 138 h 326"/>
                <a:gd name="T58" fmla="*/ 36 w 290"/>
                <a:gd name="T59" fmla="*/ 149 h 326"/>
                <a:gd name="T60" fmla="*/ 29 w 290"/>
                <a:gd name="T61" fmla="*/ 162 h 326"/>
                <a:gd name="T62" fmla="*/ 12 w 290"/>
                <a:gd name="T63" fmla="*/ 165 h 326"/>
                <a:gd name="T64" fmla="*/ 7 w 290"/>
                <a:gd name="T65" fmla="*/ 162 h 326"/>
                <a:gd name="T66" fmla="*/ 10 w 290"/>
                <a:gd name="T67" fmla="*/ 145 h 326"/>
                <a:gd name="T68" fmla="*/ 0 w 290"/>
                <a:gd name="T69" fmla="*/ 127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326"/>
                <a:gd name="T107" fmla="*/ 290 w 290"/>
                <a:gd name="T108" fmla="*/ 326 h 3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326">
                  <a:moveTo>
                    <a:pt x="0" y="251"/>
                  </a:moveTo>
                  <a:lnTo>
                    <a:pt x="2" y="202"/>
                  </a:lnTo>
                  <a:lnTo>
                    <a:pt x="3" y="152"/>
                  </a:lnTo>
                  <a:lnTo>
                    <a:pt x="34" y="152"/>
                  </a:lnTo>
                  <a:lnTo>
                    <a:pt x="36" y="119"/>
                  </a:lnTo>
                  <a:lnTo>
                    <a:pt x="36" y="85"/>
                  </a:lnTo>
                  <a:lnTo>
                    <a:pt x="37" y="52"/>
                  </a:lnTo>
                  <a:lnTo>
                    <a:pt x="39" y="18"/>
                  </a:lnTo>
                  <a:lnTo>
                    <a:pt x="74" y="15"/>
                  </a:lnTo>
                  <a:lnTo>
                    <a:pt x="111" y="10"/>
                  </a:lnTo>
                  <a:lnTo>
                    <a:pt x="122" y="23"/>
                  </a:lnTo>
                  <a:lnTo>
                    <a:pt x="146" y="8"/>
                  </a:lnTo>
                  <a:lnTo>
                    <a:pt x="171" y="0"/>
                  </a:lnTo>
                  <a:lnTo>
                    <a:pt x="190" y="35"/>
                  </a:lnTo>
                  <a:lnTo>
                    <a:pt x="208" y="70"/>
                  </a:lnTo>
                  <a:lnTo>
                    <a:pt x="230" y="88"/>
                  </a:lnTo>
                  <a:lnTo>
                    <a:pt x="235" y="96"/>
                  </a:lnTo>
                  <a:lnTo>
                    <a:pt x="243" y="106"/>
                  </a:lnTo>
                  <a:lnTo>
                    <a:pt x="254" y="137"/>
                  </a:lnTo>
                  <a:lnTo>
                    <a:pt x="281" y="150"/>
                  </a:lnTo>
                  <a:lnTo>
                    <a:pt x="290" y="157"/>
                  </a:lnTo>
                  <a:lnTo>
                    <a:pt x="288" y="158"/>
                  </a:lnTo>
                  <a:lnTo>
                    <a:pt x="246" y="186"/>
                  </a:lnTo>
                  <a:lnTo>
                    <a:pt x="216" y="214"/>
                  </a:lnTo>
                  <a:lnTo>
                    <a:pt x="198" y="245"/>
                  </a:lnTo>
                  <a:lnTo>
                    <a:pt x="180" y="258"/>
                  </a:lnTo>
                  <a:lnTo>
                    <a:pt x="163" y="287"/>
                  </a:lnTo>
                  <a:lnTo>
                    <a:pt x="116" y="281"/>
                  </a:lnTo>
                  <a:lnTo>
                    <a:pt x="90" y="273"/>
                  </a:lnTo>
                  <a:lnTo>
                    <a:pt x="76" y="295"/>
                  </a:lnTo>
                  <a:lnTo>
                    <a:pt x="60" y="320"/>
                  </a:lnTo>
                  <a:lnTo>
                    <a:pt x="26" y="326"/>
                  </a:lnTo>
                  <a:lnTo>
                    <a:pt x="15" y="321"/>
                  </a:lnTo>
                  <a:lnTo>
                    <a:pt x="21" y="286"/>
                  </a:lnTo>
                  <a:lnTo>
                    <a:pt x="0" y="25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8" name="Freeform 110"/>
            <p:cNvSpPr>
              <a:spLocks/>
            </p:cNvSpPr>
            <p:nvPr/>
          </p:nvSpPr>
          <p:spPr bwMode="gray">
            <a:xfrm>
              <a:off x="3526" y="2994"/>
              <a:ext cx="34" cy="38"/>
            </a:xfrm>
            <a:custGeom>
              <a:avLst/>
              <a:gdLst>
                <a:gd name="T0" fmla="*/ 15 w 69"/>
                <a:gd name="T1" fmla="*/ 5 h 71"/>
                <a:gd name="T2" fmla="*/ 0 w 69"/>
                <a:gd name="T3" fmla="*/ 21 h 71"/>
                <a:gd name="T4" fmla="*/ 11 w 69"/>
                <a:gd name="T5" fmla="*/ 38 h 71"/>
                <a:gd name="T6" fmla="*/ 17 w 69"/>
                <a:gd name="T7" fmla="*/ 33 h 71"/>
                <a:gd name="T8" fmla="*/ 31 w 69"/>
                <a:gd name="T9" fmla="*/ 21 h 71"/>
                <a:gd name="T10" fmla="*/ 34 w 69"/>
                <a:gd name="T11" fmla="*/ 9 h 71"/>
                <a:gd name="T12" fmla="*/ 21 w 69"/>
                <a:gd name="T13" fmla="*/ 0 h 71"/>
                <a:gd name="T14" fmla="*/ 15 w 69"/>
                <a:gd name="T15" fmla="*/ 5 h 7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71"/>
                <a:gd name="T26" fmla="*/ 69 w 69"/>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71">
                  <a:moveTo>
                    <a:pt x="30" y="9"/>
                  </a:moveTo>
                  <a:lnTo>
                    <a:pt x="0" y="40"/>
                  </a:lnTo>
                  <a:lnTo>
                    <a:pt x="22" y="71"/>
                  </a:lnTo>
                  <a:lnTo>
                    <a:pt x="34" y="61"/>
                  </a:lnTo>
                  <a:lnTo>
                    <a:pt x="63" y="39"/>
                  </a:lnTo>
                  <a:lnTo>
                    <a:pt x="69" y="16"/>
                  </a:lnTo>
                  <a:lnTo>
                    <a:pt x="43" y="0"/>
                  </a:lnTo>
                  <a:lnTo>
                    <a:pt x="30" y="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89" name="Freeform 111"/>
            <p:cNvSpPr>
              <a:spLocks/>
            </p:cNvSpPr>
            <p:nvPr/>
          </p:nvSpPr>
          <p:spPr bwMode="gray">
            <a:xfrm>
              <a:off x="3771" y="2688"/>
              <a:ext cx="113" cy="249"/>
            </a:xfrm>
            <a:custGeom>
              <a:avLst/>
              <a:gdLst>
                <a:gd name="T0" fmla="*/ 42 w 240"/>
                <a:gd name="T1" fmla="*/ 71 h 488"/>
                <a:gd name="T2" fmla="*/ 36 w 240"/>
                <a:gd name="T3" fmla="*/ 71 h 488"/>
                <a:gd name="T4" fmla="*/ 23 w 240"/>
                <a:gd name="T5" fmla="*/ 79 h 488"/>
                <a:gd name="T6" fmla="*/ 19 w 240"/>
                <a:gd name="T7" fmla="*/ 93 h 488"/>
                <a:gd name="T8" fmla="*/ 15 w 240"/>
                <a:gd name="T9" fmla="*/ 108 h 488"/>
                <a:gd name="T10" fmla="*/ 17 w 240"/>
                <a:gd name="T11" fmla="*/ 128 h 488"/>
                <a:gd name="T12" fmla="*/ 20 w 240"/>
                <a:gd name="T13" fmla="*/ 146 h 488"/>
                <a:gd name="T14" fmla="*/ 12 w 240"/>
                <a:gd name="T15" fmla="*/ 158 h 488"/>
                <a:gd name="T16" fmla="*/ 5 w 240"/>
                <a:gd name="T17" fmla="*/ 170 h 488"/>
                <a:gd name="T18" fmla="*/ 0 w 240"/>
                <a:gd name="T19" fmla="*/ 195 h 488"/>
                <a:gd name="T20" fmla="*/ 4 w 240"/>
                <a:gd name="T21" fmla="*/ 215 h 488"/>
                <a:gd name="T22" fmla="*/ 9 w 240"/>
                <a:gd name="T23" fmla="*/ 240 h 488"/>
                <a:gd name="T24" fmla="*/ 28 w 240"/>
                <a:gd name="T25" fmla="*/ 249 h 488"/>
                <a:gd name="T26" fmla="*/ 41 w 240"/>
                <a:gd name="T27" fmla="*/ 241 h 488"/>
                <a:gd name="T28" fmla="*/ 54 w 240"/>
                <a:gd name="T29" fmla="*/ 234 h 488"/>
                <a:gd name="T30" fmla="*/ 59 w 240"/>
                <a:gd name="T31" fmla="*/ 217 h 488"/>
                <a:gd name="T32" fmla="*/ 65 w 240"/>
                <a:gd name="T33" fmla="*/ 201 h 488"/>
                <a:gd name="T34" fmla="*/ 70 w 240"/>
                <a:gd name="T35" fmla="*/ 184 h 488"/>
                <a:gd name="T36" fmla="*/ 75 w 240"/>
                <a:gd name="T37" fmla="*/ 167 h 488"/>
                <a:gd name="T38" fmla="*/ 81 w 240"/>
                <a:gd name="T39" fmla="*/ 150 h 488"/>
                <a:gd name="T40" fmla="*/ 86 w 240"/>
                <a:gd name="T41" fmla="*/ 133 h 488"/>
                <a:gd name="T42" fmla="*/ 91 w 240"/>
                <a:gd name="T43" fmla="*/ 117 h 488"/>
                <a:gd name="T44" fmla="*/ 96 w 240"/>
                <a:gd name="T45" fmla="*/ 100 h 488"/>
                <a:gd name="T46" fmla="*/ 102 w 240"/>
                <a:gd name="T47" fmla="*/ 88 h 488"/>
                <a:gd name="T48" fmla="*/ 102 w 240"/>
                <a:gd name="T49" fmla="*/ 63 h 488"/>
                <a:gd name="T50" fmla="*/ 110 w 240"/>
                <a:gd name="T51" fmla="*/ 70 h 488"/>
                <a:gd name="T52" fmla="*/ 113 w 240"/>
                <a:gd name="T53" fmla="*/ 60 h 488"/>
                <a:gd name="T54" fmla="*/ 108 w 240"/>
                <a:gd name="T55" fmla="*/ 37 h 488"/>
                <a:gd name="T56" fmla="*/ 104 w 240"/>
                <a:gd name="T57" fmla="*/ 13 h 488"/>
                <a:gd name="T58" fmla="*/ 99 w 240"/>
                <a:gd name="T59" fmla="*/ 1 h 488"/>
                <a:gd name="T60" fmla="*/ 96 w 240"/>
                <a:gd name="T61" fmla="*/ 0 h 488"/>
                <a:gd name="T62" fmla="*/ 92 w 240"/>
                <a:gd name="T63" fmla="*/ 6 h 488"/>
                <a:gd name="T64" fmla="*/ 89 w 240"/>
                <a:gd name="T65" fmla="*/ 25 h 488"/>
                <a:gd name="T66" fmla="*/ 83 w 240"/>
                <a:gd name="T67" fmla="*/ 29 h 488"/>
                <a:gd name="T68" fmla="*/ 81 w 240"/>
                <a:gd name="T69" fmla="*/ 31 h 488"/>
                <a:gd name="T70" fmla="*/ 76 w 240"/>
                <a:gd name="T71" fmla="*/ 29 h 488"/>
                <a:gd name="T72" fmla="*/ 78 w 240"/>
                <a:gd name="T73" fmla="*/ 38 h 488"/>
                <a:gd name="T74" fmla="*/ 74 w 240"/>
                <a:gd name="T75" fmla="*/ 46 h 488"/>
                <a:gd name="T76" fmla="*/ 76 w 240"/>
                <a:gd name="T77" fmla="*/ 47 h 488"/>
                <a:gd name="T78" fmla="*/ 68 w 240"/>
                <a:gd name="T79" fmla="*/ 54 h 488"/>
                <a:gd name="T80" fmla="*/ 69 w 240"/>
                <a:gd name="T81" fmla="*/ 47 h 488"/>
                <a:gd name="T82" fmla="*/ 65 w 240"/>
                <a:gd name="T83" fmla="*/ 61 h 488"/>
                <a:gd name="T84" fmla="*/ 61 w 240"/>
                <a:gd name="T85" fmla="*/ 62 h 488"/>
                <a:gd name="T86" fmla="*/ 58 w 240"/>
                <a:gd name="T87" fmla="*/ 60 h 488"/>
                <a:gd name="T88" fmla="*/ 52 w 240"/>
                <a:gd name="T89" fmla="*/ 70 h 488"/>
                <a:gd name="T90" fmla="*/ 42 w 240"/>
                <a:gd name="T91" fmla="*/ 71 h 4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0"/>
                <a:gd name="T139" fmla="*/ 0 h 488"/>
                <a:gd name="T140" fmla="*/ 240 w 240"/>
                <a:gd name="T141" fmla="*/ 488 h 4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0" h="488">
                  <a:moveTo>
                    <a:pt x="89" y="139"/>
                  </a:moveTo>
                  <a:lnTo>
                    <a:pt x="76" y="140"/>
                  </a:lnTo>
                  <a:lnTo>
                    <a:pt x="48" y="155"/>
                  </a:lnTo>
                  <a:lnTo>
                    <a:pt x="40" y="183"/>
                  </a:lnTo>
                  <a:lnTo>
                    <a:pt x="32" y="212"/>
                  </a:lnTo>
                  <a:lnTo>
                    <a:pt x="37" y="250"/>
                  </a:lnTo>
                  <a:lnTo>
                    <a:pt x="42" y="286"/>
                  </a:lnTo>
                  <a:lnTo>
                    <a:pt x="26" y="310"/>
                  </a:lnTo>
                  <a:lnTo>
                    <a:pt x="10" y="334"/>
                  </a:lnTo>
                  <a:lnTo>
                    <a:pt x="0" y="383"/>
                  </a:lnTo>
                  <a:lnTo>
                    <a:pt x="8" y="422"/>
                  </a:lnTo>
                  <a:lnTo>
                    <a:pt x="19" y="470"/>
                  </a:lnTo>
                  <a:lnTo>
                    <a:pt x="60" y="488"/>
                  </a:lnTo>
                  <a:lnTo>
                    <a:pt x="87" y="473"/>
                  </a:lnTo>
                  <a:lnTo>
                    <a:pt x="114" y="458"/>
                  </a:lnTo>
                  <a:lnTo>
                    <a:pt x="126" y="426"/>
                  </a:lnTo>
                  <a:lnTo>
                    <a:pt x="137" y="393"/>
                  </a:lnTo>
                  <a:lnTo>
                    <a:pt x="148" y="361"/>
                  </a:lnTo>
                  <a:lnTo>
                    <a:pt x="159" y="328"/>
                  </a:lnTo>
                  <a:lnTo>
                    <a:pt x="171" y="294"/>
                  </a:lnTo>
                  <a:lnTo>
                    <a:pt x="182" y="261"/>
                  </a:lnTo>
                  <a:lnTo>
                    <a:pt x="193" y="229"/>
                  </a:lnTo>
                  <a:lnTo>
                    <a:pt x="203" y="196"/>
                  </a:lnTo>
                  <a:lnTo>
                    <a:pt x="216" y="173"/>
                  </a:lnTo>
                  <a:lnTo>
                    <a:pt x="216" y="123"/>
                  </a:lnTo>
                  <a:lnTo>
                    <a:pt x="233" y="137"/>
                  </a:lnTo>
                  <a:lnTo>
                    <a:pt x="240" y="118"/>
                  </a:lnTo>
                  <a:lnTo>
                    <a:pt x="230" y="72"/>
                  </a:lnTo>
                  <a:lnTo>
                    <a:pt x="220" y="26"/>
                  </a:lnTo>
                  <a:lnTo>
                    <a:pt x="211" y="2"/>
                  </a:lnTo>
                  <a:lnTo>
                    <a:pt x="204" y="0"/>
                  </a:lnTo>
                  <a:lnTo>
                    <a:pt x="195" y="12"/>
                  </a:lnTo>
                  <a:lnTo>
                    <a:pt x="188" y="49"/>
                  </a:lnTo>
                  <a:lnTo>
                    <a:pt x="177" y="56"/>
                  </a:lnTo>
                  <a:lnTo>
                    <a:pt x="172" y="61"/>
                  </a:lnTo>
                  <a:lnTo>
                    <a:pt x="162" y="56"/>
                  </a:lnTo>
                  <a:lnTo>
                    <a:pt x="166" y="75"/>
                  </a:lnTo>
                  <a:lnTo>
                    <a:pt x="158" y="90"/>
                  </a:lnTo>
                  <a:lnTo>
                    <a:pt x="161" y="93"/>
                  </a:lnTo>
                  <a:lnTo>
                    <a:pt x="145" y="105"/>
                  </a:lnTo>
                  <a:lnTo>
                    <a:pt x="146" y="93"/>
                  </a:lnTo>
                  <a:lnTo>
                    <a:pt x="137" y="119"/>
                  </a:lnTo>
                  <a:lnTo>
                    <a:pt x="130" y="121"/>
                  </a:lnTo>
                  <a:lnTo>
                    <a:pt x="124" y="118"/>
                  </a:lnTo>
                  <a:lnTo>
                    <a:pt x="111" y="137"/>
                  </a:lnTo>
                  <a:lnTo>
                    <a:pt x="89" y="13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0" name="Freeform 112"/>
            <p:cNvSpPr>
              <a:spLocks/>
            </p:cNvSpPr>
            <p:nvPr/>
          </p:nvSpPr>
          <p:spPr bwMode="gray">
            <a:xfrm>
              <a:off x="3623" y="2638"/>
              <a:ext cx="47" cy="144"/>
            </a:xfrm>
            <a:custGeom>
              <a:avLst/>
              <a:gdLst>
                <a:gd name="T0" fmla="*/ 27 w 96"/>
                <a:gd name="T1" fmla="*/ 101 h 279"/>
                <a:gd name="T2" fmla="*/ 21 w 96"/>
                <a:gd name="T3" fmla="*/ 120 h 279"/>
                <a:gd name="T4" fmla="*/ 28 w 96"/>
                <a:gd name="T5" fmla="*/ 132 h 279"/>
                <a:gd name="T6" fmla="*/ 35 w 96"/>
                <a:gd name="T7" fmla="*/ 144 h 279"/>
                <a:gd name="T8" fmla="*/ 34 w 96"/>
                <a:gd name="T9" fmla="*/ 133 h 279"/>
                <a:gd name="T10" fmla="*/ 43 w 96"/>
                <a:gd name="T11" fmla="*/ 125 h 279"/>
                <a:gd name="T12" fmla="*/ 45 w 96"/>
                <a:gd name="T13" fmla="*/ 111 h 279"/>
                <a:gd name="T14" fmla="*/ 47 w 96"/>
                <a:gd name="T15" fmla="*/ 98 h 279"/>
                <a:gd name="T16" fmla="*/ 38 w 96"/>
                <a:gd name="T17" fmla="*/ 87 h 279"/>
                <a:gd name="T18" fmla="*/ 29 w 96"/>
                <a:gd name="T19" fmla="*/ 76 h 279"/>
                <a:gd name="T20" fmla="*/ 26 w 96"/>
                <a:gd name="T21" fmla="*/ 57 h 279"/>
                <a:gd name="T22" fmla="*/ 29 w 96"/>
                <a:gd name="T23" fmla="*/ 44 h 279"/>
                <a:gd name="T24" fmla="*/ 35 w 96"/>
                <a:gd name="T25" fmla="*/ 40 h 279"/>
                <a:gd name="T26" fmla="*/ 31 w 96"/>
                <a:gd name="T27" fmla="*/ 25 h 279"/>
                <a:gd name="T28" fmla="*/ 26 w 96"/>
                <a:gd name="T29" fmla="*/ 6 h 279"/>
                <a:gd name="T30" fmla="*/ 21 w 96"/>
                <a:gd name="T31" fmla="*/ 2 h 279"/>
                <a:gd name="T32" fmla="*/ 5 w 96"/>
                <a:gd name="T33" fmla="*/ 0 h 279"/>
                <a:gd name="T34" fmla="*/ 5 w 96"/>
                <a:gd name="T35" fmla="*/ 4 h 279"/>
                <a:gd name="T36" fmla="*/ 15 w 96"/>
                <a:gd name="T37" fmla="*/ 20 h 279"/>
                <a:gd name="T38" fmla="*/ 11 w 96"/>
                <a:gd name="T39" fmla="*/ 26 h 279"/>
                <a:gd name="T40" fmla="*/ 11 w 96"/>
                <a:gd name="T41" fmla="*/ 40 h 279"/>
                <a:gd name="T42" fmla="*/ 10 w 96"/>
                <a:gd name="T43" fmla="*/ 55 h 279"/>
                <a:gd name="T44" fmla="*/ 8 w 96"/>
                <a:gd name="T45" fmla="*/ 60 h 279"/>
                <a:gd name="T46" fmla="*/ 0 w 96"/>
                <a:gd name="T47" fmla="*/ 77 h 279"/>
                <a:gd name="T48" fmla="*/ 6 w 96"/>
                <a:gd name="T49" fmla="*/ 86 h 279"/>
                <a:gd name="T50" fmla="*/ 11 w 96"/>
                <a:gd name="T51" fmla="*/ 93 h 279"/>
                <a:gd name="T52" fmla="*/ 21 w 96"/>
                <a:gd name="T53" fmla="*/ 94 h 279"/>
                <a:gd name="T54" fmla="*/ 27 w 96"/>
                <a:gd name="T55" fmla="*/ 101 h 27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
                <a:gd name="T85" fmla="*/ 0 h 279"/>
                <a:gd name="T86" fmla="*/ 96 w 96"/>
                <a:gd name="T87" fmla="*/ 279 h 27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 h="279">
                  <a:moveTo>
                    <a:pt x="55" y="196"/>
                  </a:moveTo>
                  <a:lnTo>
                    <a:pt x="43" y="232"/>
                  </a:lnTo>
                  <a:lnTo>
                    <a:pt x="58" y="256"/>
                  </a:lnTo>
                  <a:lnTo>
                    <a:pt x="72" y="279"/>
                  </a:lnTo>
                  <a:lnTo>
                    <a:pt x="69" y="258"/>
                  </a:lnTo>
                  <a:lnTo>
                    <a:pt x="87" y="243"/>
                  </a:lnTo>
                  <a:lnTo>
                    <a:pt x="92" y="215"/>
                  </a:lnTo>
                  <a:lnTo>
                    <a:pt x="96" y="189"/>
                  </a:lnTo>
                  <a:lnTo>
                    <a:pt x="77" y="168"/>
                  </a:lnTo>
                  <a:lnTo>
                    <a:pt x="59" y="147"/>
                  </a:lnTo>
                  <a:lnTo>
                    <a:pt x="53" y="111"/>
                  </a:lnTo>
                  <a:lnTo>
                    <a:pt x="59" y="85"/>
                  </a:lnTo>
                  <a:lnTo>
                    <a:pt x="71" y="78"/>
                  </a:lnTo>
                  <a:lnTo>
                    <a:pt x="63" y="49"/>
                  </a:lnTo>
                  <a:lnTo>
                    <a:pt x="53" y="12"/>
                  </a:lnTo>
                  <a:lnTo>
                    <a:pt x="42" y="3"/>
                  </a:lnTo>
                  <a:lnTo>
                    <a:pt x="10" y="0"/>
                  </a:lnTo>
                  <a:lnTo>
                    <a:pt x="11" y="8"/>
                  </a:lnTo>
                  <a:lnTo>
                    <a:pt x="31" y="38"/>
                  </a:lnTo>
                  <a:lnTo>
                    <a:pt x="23" y="51"/>
                  </a:lnTo>
                  <a:lnTo>
                    <a:pt x="23" y="78"/>
                  </a:lnTo>
                  <a:lnTo>
                    <a:pt x="21" y="106"/>
                  </a:lnTo>
                  <a:lnTo>
                    <a:pt x="16" y="116"/>
                  </a:lnTo>
                  <a:lnTo>
                    <a:pt x="0" y="150"/>
                  </a:lnTo>
                  <a:lnTo>
                    <a:pt x="13" y="166"/>
                  </a:lnTo>
                  <a:lnTo>
                    <a:pt x="23" y="181"/>
                  </a:lnTo>
                  <a:lnTo>
                    <a:pt x="43" y="183"/>
                  </a:lnTo>
                  <a:lnTo>
                    <a:pt x="55" y="19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1" name="Freeform 113"/>
            <p:cNvSpPr>
              <a:spLocks/>
            </p:cNvSpPr>
            <p:nvPr/>
          </p:nvSpPr>
          <p:spPr bwMode="gray">
            <a:xfrm>
              <a:off x="3584" y="2658"/>
              <a:ext cx="158" cy="304"/>
            </a:xfrm>
            <a:custGeom>
              <a:avLst/>
              <a:gdLst>
                <a:gd name="T0" fmla="*/ 63 w 331"/>
                <a:gd name="T1" fmla="*/ 177 h 592"/>
                <a:gd name="T2" fmla="*/ 69 w 331"/>
                <a:gd name="T3" fmla="*/ 171 h 592"/>
                <a:gd name="T4" fmla="*/ 97 w 331"/>
                <a:gd name="T5" fmla="*/ 140 h 592"/>
                <a:gd name="T6" fmla="*/ 124 w 331"/>
                <a:gd name="T7" fmla="*/ 122 h 592"/>
                <a:gd name="T8" fmla="*/ 154 w 331"/>
                <a:gd name="T9" fmla="*/ 87 h 592"/>
                <a:gd name="T10" fmla="*/ 156 w 331"/>
                <a:gd name="T11" fmla="*/ 74 h 592"/>
                <a:gd name="T12" fmla="*/ 156 w 331"/>
                <a:gd name="T13" fmla="*/ 38 h 592"/>
                <a:gd name="T14" fmla="*/ 157 w 331"/>
                <a:gd name="T15" fmla="*/ 0 h 592"/>
                <a:gd name="T16" fmla="*/ 140 w 331"/>
                <a:gd name="T17" fmla="*/ 9 h 592"/>
                <a:gd name="T18" fmla="*/ 116 w 331"/>
                <a:gd name="T19" fmla="*/ 17 h 592"/>
                <a:gd name="T20" fmla="*/ 88 w 331"/>
                <a:gd name="T21" fmla="*/ 18 h 592"/>
                <a:gd name="T22" fmla="*/ 73 w 331"/>
                <a:gd name="T23" fmla="*/ 20 h 592"/>
                <a:gd name="T24" fmla="*/ 64 w 331"/>
                <a:gd name="T25" fmla="*/ 37 h 592"/>
                <a:gd name="T26" fmla="*/ 76 w 331"/>
                <a:gd name="T27" fmla="*/ 66 h 592"/>
                <a:gd name="T28" fmla="*/ 83 w 331"/>
                <a:gd name="T29" fmla="*/ 90 h 592"/>
                <a:gd name="T30" fmla="*/ 72 w 331"/>
                <a:gd name="T31" fmla="*/ 112 h 592"/>
                <a:gd name="T32" fmla="*/ 67 w 331"/>
                <a:gd name="T33" fmla="*/ 111 h 592"/>
                <a:gd name="T34" fmla="*/ 65 w 331"/>
                <a:gd name="T35" fmla="*/ 81 h 592"/>
                <a:gd name="T36" fmla="*/ 50 w 331"/>
                <a:gd name="T37" fmla="*/ 73 h 592"/>
                <a:gd name="T38" fmla="*/ 34 w 331"/>
                <a:gd name="T39" fmla="*/ 70 h 592"/>
                <a:gd name="T40" fmla="*/ 11 w 331"/>
                <a:gd name="T41" fmla="*/ 81 h 592"/>
                <a:gd name="T42" fmla="*/ 3 w 331"/>
                <a:gd name="T43" fmla="*/ 96 h 592"/>
                <a:gd name="T44" fmla="*/ 10 w 331"/>
                <a:gd name="T45" fmla="*/ 102 h 592"/>
                <a:gd name="T46" fmla="*/ 39 w 331"/>
                <a:gd name="T47" fmla="*/ 116 h 592"/>
                <a:gd name="T48" fmla="*/ 36 w 331"/>
                <a:gd name="T49" fmla="*/ 154 h 592"/>
                <a:gd name="T50" fmla="*/ 32 w 331"/>
                <a:gd name="T51" fmla="*/ 187 h 592"/>
                <a:gd name="T52" fmla="*/ 20 w 331"/>
                <a:gd name="T53" fmla="*/ 211 h 592"/>
                <a:gd name="T54" fmla="*/ 14 w 331"/>
                <a:gd name="T55" fmla="*/ 235 h 592"/>
                <a:gd name="T56" fmla="*/ 17 w 331"/>
                <a:gd name="T57" fmla="*/ 267 h 592"/>
                <a:gd name="T58" fmla="*/ 19 w 331"/>
                <a:gd name="T59" fmla="*/ 303 h 592"/>
                <a:gd name="T60" fmla="*/ 30 w 331"/>
                <a:gd name="T61" fmla="*/ 292 h 592"/>
                <a:gd name="T62" fmla="*/ 44 w 331"/>
                <a:gd name="T63" fmla="*/ 271 h 592"/>
                <a:gd name="T64" fmla="*/ 69 w 331"/>
                <a:gd name="T65" fmla="*/ 255 h 592"/>
                <a:gd name="T66" fmla="*/ 71 w 331"/>
                <a:gd name="T67" fmla="*/ 232 h 592"/>
                <a:gd name="T68" fmla="*/ 70 w 331"/>
                <a:gd name="T69" fmla="*/ 221 h 592"/>
                <a:gd name="T70" fmla="*/ 65 w 331"/>
                <a:gd name="T71" fmla="*/ 189 h 5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1"/>
                <a:gd name="T109" fmla="*/ 0 h 592"/>
                <a:gd name="T110" fmla="*/ 331 w 331"/>
                <a:gd name="T111" fmla="*/ 592 h 59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1" h="592">
                  <a:moveTo>
                    <a:pt x="137" y="369"/>
                  </a:moveTo>
                  <a:lnTo>
                    <a:pt x="133" y="344"/>
                  </a:lnTo>
                  <a:lnTo>
                    <a:pt x="132" y="334"/>
                  </a:lnTo>
                  <a:lnTo>
                    <a:pt x="145" y="333"/>
                  </a:lnTo>
                  <a:lnTo>
                    <a:pt x="182" y="303"/>
                  </a:lnTo>
                  <a:lnTo>
                    <a:pt x="204" y="272"/>
                  </a:lnTo>
                  <a:lnTo>
                    <a:pt x="231" y="256"/>
                  </a:lnTo>
                  <a:lnTo>
                    <a:pt x="259" y="238"/>
                  </a:lnTo>
                  <a:lnTo>
                    <a:pt x="297" y="214"/>
                  </a:lnTo>
                  <a:lnTo>
                    <a:pt x="323" y="170"/>
                  </a:lnTo>
                  <a:lnTo>
                    <a:pt x="331" y="140"/>
                  </a:lnTo>
                  <a:lnTo>
                    <a:pt x="326" y="144"/>
                  </a:lnTo>
                  <a:lnTo>
                    <a:pt x="323" y="92"/>
                  </a:lnTo>
                  <a:lnTo>
                    <a:pt x="326" y="74"/>
                  </a:lnTo>
                  <a:lnTo>
                    <a:pt x="326" y="23"/>
                  </a:lnTo>
                  <a:lnTo>
                    <a:pt x="328" y="0"/>
                  </a:lnTo>
                  <a:lnTo>
                    <a:pt x="325" y="0"/>
                  </a:lnTo>
                  <a:lnTo>
                    <a:pt x="293" y="17"/>
                  </a:lnTo>
                  <a:lnTo>
                    <a:pt x="260" y="33"/>
                  </a:lnTo>
                  <a:lnTo>
                    <a:pt x="243" y="33"/>
                  </a:lnTo>
                  <a:lnTo>
                    <a:pt x="220" y="43"/>
                  </a:lnTo>
                  <a:lnTo>
                    <a:pt x="185" y="36"/>
                  </a:lnTo>
                  <a:lnTo>
                    <a:pt x="167" y="39"/>
                  </a:lnTo>
                  <a:lnTo>
                    <a:pt x="153" y="39"/>
                  </a:lnTo>
                  <a:lnTo>
                    <a:pt x="141" y="46"/>
                  </a:lnTo>
                  <a:lnTo>
                    <a:pt x="135" y="72"/>
                  </a:lnTo>
                  <a:lnTo>
                    <a:pt x="141" y="108"/>
                  </a:lnTo>
                  <a:lnTo>
                    <a:pt x="159" y="129"/>
                  </a:lnTo>
                  <a:lnTo>
                    <a:pt x="178" y="150"/>
                  </a:lnTo>
                  <a:lnTo>
                    <a:pt x="174" y="176"/>
                  </a:lnTo>
                  <a:lnTo>
                    <a:pt x="169" y="204"/>
                  </a:lnTo>
                  <a:lnTo>
                    <a:pt x="151" y="219"/>
                  </a:lnTo>
                  <a:lnTo>
                    <a:pt x="154" y="240"/>
                  </a:lnTo>
                  <a:lnTo>
                    <a:pt x="140" y="217"/>
                  </a:lnTo>
                  <a:lnTo>
                    <a:pt x="125" y="193"/>
                  </a:lnTo>
                  <a:lnTo>
                    <a:pt x="137" y="157"/>
                  </a:lnTo>
                  <a:lnTo>
                    <a:pt x="125" y="144"/>
                  </a:lnTo>
                  <a:lnTo>
                    <a:pt x="105" y="142"/>
                  </a:lnTo>
                  <a:lnTo>
                    <a:pt x="95" y="127"/>
                  </a:lnTo>
                  <a:lnTo>
                    <a:pt x="72" y="137"/>
                  </a:lnTo>
                  <a:lnTo>
                    <a:pt x="48" y="147"/>
                  </a:lnTo>
                  <a:lnTo>
                    <a:pt x="24" y="157"/>
                  </a:lnTo>
                  <a:lnTo>
                    <a:pt x="0" y="167"/>
                  </a:lnTo>
                  <a:lnTo>
                    <a:pt x="7" y="186"/>
                  </a:lnTo>
                  <a:lnTo>
                    <a:pt x="5" y="199"/>
                  </a:lnTo>
                  <a:lnTo>
                    <a:pt x="21" y="199"/>
                  </a:lnTo>
                  <a:lnTo>
                    <a:pt x="52" y="212"/>
                  </a:lnTo>
                  <a:lnTo>
                    <a:pt x="82" y="225"/>
                  </a:lnTo>
                  <a:lnTo>
                    <a:pt x="82" y="269"/>
                  </a:lnTo>
                  <a:lnTo>
                    <a:pt x="76" y="300"/>
                  </a:lnTo>
                  <a:lnTo>
                    <a:pt x="79" y="333"/>
                  </a:lnTo>
                  <a:lnTo>
                    <a:pt x="68" y="364"/>
                  </a:lnTo>
                  <a:lnTo>
                    <a:pt x="61" y="393"/>
                  </a:lnTo>
                  <a:lnTo>
                    <a:pt x="42" y="411"/>
                  </a:lnTo>
                  <a:lnTo>
                    <a:pt x="23" y="431"/>
                  </a:lnTo>
                  <a:lnTo>
                    <a:pt x="29" y="457"/>
                  </a:lnTo>
                  <a:lnTo>
                    <a:pt x="34" y="483"/>
                  </a:lnTo>
                  <a:lnTo>
                    <a:pt x="35" y="520"/>
                  </a:lnTo>
                  <a:lnTo>
                    <a:pt x="35" y="559"/>
                  </a:lnTo>
                  <a:lnTo>
                    <a:pt x="39" y="590"/>
                  </a:lnTo>
                  <a:lnTo>
                    <a:pt x="61" y="592"/>
                  </a:lnTo>
                  <a:lnTo>
                    <a:pt x="63" y="568"/>
                  </a:lnTo>
                  <a:lnTo>
                    <a:pt x="55" y="559"/>
                  </a:lnTo>
                  <a:lnTo>
                    <a:pt x="92" y="528"/>
                  </a:lnTo>
                  <a:lnTo>
                    <a:pt x="117" y="514"/>
                  </a:lnTo>
                  <a:lnTo>
                    <a:pt x="145" y="497"/>
                  </a:lnTo>
                  <a:lnTo>
                    <a:pt x="145" y="483"/>
                  </a:lnTo>
                  <a:lnTo>
                    <a:pt x="148" y="452"/>
                  </a:lnTo>
                  <a:lnTo>
                    <a:pt x="153" y="419"/>
                  </a:lnTo>
                  <a:lnTo>
                    <a:pt x="146" y="431"/>
                  </a:lnTo>
                  <a:lnTo>
                    <a:pt x="141" y="400"/>
                  </a:lnTo>
                  <a:lnTo>
                    <a:pt x="137" y="36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2" name="Freeform 114"/>
            <p:cNvSpPr>
              <a:spLocks/>
            </p:cNvSpPr>
            <p:nvPr/>
          </p:nvSpPr>
          <p:spPr bwMode="gray">
            <a:xfrm>
              <a:off x="3374" y="2874"/>
              <a:ext cx="240" cy="234"/>
            </a:xfrm>
            <a:custGeom>
              <a:avLst/>
              <a:gdLst>
                <a:gd name="T0" fmla="*/ 54 w 501"/>
                <a:gd name="T1" fmla="*/ 48 h 455"/>
                <a:gd name="T2" fmla="*/ 52 w 501"/>
                <a:gd name="T3" fmla="*/ 66 h 455"/>
                <a:gd name="T4" fmla="*/ 51 w 501"/>
                <a:gd name="T5" fmla="*/ 83 h 455"/>
                <a:gd name="T6" fmla="*/ 49 w 501"/>
                <a:gd name="T7" fmla="*/ 101 h 455"/>
                <a:gd name="T8" fmla="*/ 47 w 501"/>
                <a:gd name="T9" fmla="*/ 118 h 455"/>
                <a:gd name="T10" fmla="*/ 35 w 501"/>
                <a:gd name="T11" fmla="*/ 124 h 455"/>
                <a:gd name="T12" fmla="*/ 13 w 501"/>
                <a:gd name="T13" fmla="*/ 121 h 455"/>
                <a:gd name="T14" fmla="*/ 8 w 501"/>
                <a:gd name="T15" fmla="*/ 109 h 455"/>
                <a:gd name="T16" fmla="*/ 0 w 501"/>
                <a:gd name="T17" fmla="*/ 119 h 455"/>
                <a:gd name="T18" fmla="*/ 6 w 501"/>
                <a:gd name="T19" fmla="*/ 137 h 455"/>
                <a:gd name="T20" fmla="*/ 11 w 501"/>
                <a:gd name="T21" fmla="*/ 154 h 455"/>
                <a:gd name="T22" fmla="*/ 18 w 501"/>
                <a:gd name="T23" fmla="*/ 171 h 455"/>
                <a:gd name="T24" fmla="*/ 24 w 501"/>
                <a:gd name="T25" fmla="*/ 188 h 455"/>
                <a:gd name="T26" fmla="*/ 18 w 501"/>
                <a:gd name="T27" fmla="*/ 196 h 455"/>
                <a:gd name="T28" fmla="*/ 19 w 501"/>
                <a:gd name="T29" fmla="*/ 205 h 455"/>
                <a:gd name="T30" fmla="*/ 24 w 501"/>
                <a:gd name="T31" fmla="*/ 224 h 455"/>
                <a:gd name="T32" fmla="*/ 28 w 501"/>
                <a:gd name="T33" fmla="*/ 223 h 455"/>
                <a:gd name="T34" fmla="*/ 35 w 501"/>
                <a:gd name="T35" fmla="*/ 229 h 455"/>
                <a:gd name="T36" fmla="*/ 46 w 501"/>
                <a:gd name="T37" fmla="*/ 234 h 455"/>
                <a:gd name="T38" fmla="*/ 61 w 501"/>
                <a:gd name="T39" fmla="*/ 228 h 455"/>
                <a:gd name="T40" fmla="*/ 75 w 501"/>
                <a:gd name="T41" fmla="*/ 223 h 455"/>
                <a:gd name="T42" fmla="*/ 91 w 501"/>
                <a:gd name="T43" fmla="*/ 222 h 455"/>
                <a:gd name="T44" fmla="*/ 106 w 501"/>
                <a:gd name="T45" fmla="*/ 222 h 455"/>
                <a:gd name="T46" fmla="*/ 126 w 501"/>
                <a:gd name="T47" fmla="*/ 219 h 455"/>
                <a:gd name="T48" fmla="*/ 136 w 501"/>
                <a:gd name="T49" fmla="*/ 215 h 455"/>
                <a:gd name="T50" fmla="*/ 151 w 501"/>
                <a:gd name="T51" fmla="*/ 206 h 455"/>
                <a:gd name="T52" fmla="*/ 167 w 501"/>
                <a:gd name="T53" fmla="*/ 195 h 455"/>
                <a:gd name="T54" fmla="*/ 176 w 501"/>
                <a:gd name="T55" fmla="*/ 185 h 455"/>
                <a:gd name="T56" fmla="*/ 185 w 501"/>
                <a:gd name="T57" fmla="*/ 174 h 455"/>
                <a:gd name="T58" fmla="*/ 194 w 501"/>
                <a:gd name="T59" fmla="*/ 163 h 455"/>
                <a:gd name="T60" fmla="*/ 205 w 501"/>
                <a:gd name="T61" fmla="*/ 152 h 455"/>
                <a:gd name="T62" fmla="*/ 216 w 501"/>
                <a:gd name="T63" fmla="*/ 138 h 455"/>
                <a:gd name="T64" fmla="*/ 226 w 501"/>
                <a:gd name="T65" fmla="*/ 123 h 455"/>
                <a:gd name="T66" fmla="*/ 233 w 501"/>
                <a:gd name="T67" fmla="*/ 105 h 455"/>
                <a:gd name="T68" fmla="*/ 240 w 501"/>
                <a:gd name="T69" fmla="*/ 87 h 455"/>
                <a:gd name="T70" fmla="*/ 229 w 501"/>
                <a:gd name="T71" fmla="*/ 86 h 455"/>
                <a:gd name="T72" fmla="*/ 226 w 501"/>
                <a:gd name="T73" fmla="*/ 95 h 455"/>
                <a:gd name="T74" fmla="*/ 212 w 501"/>
                <a:gd name="T75" fmla="*/ 89 h 455"/>
                <a:gd name="T76" fmla="*/ 213 w 501"/>
                <a:gd name="T77" fmla="*/ 76 h 455"/>
                <a:gd name="T78" fmla="*/ 220 w 501"/>
                <a:gd name="T79" fmla="*/ 66 h 455"/>
                <a:gd name="T80" fmla="*/ 228 w 501"/>
                <a:gd name="T81" fmla="*/ 70 h 455"/>
                <a:gd name="T82" fmla="*/ 228 w 501"/>
                <a:gd name="T83" fmla="*/ 50 h 455"/>
                <a:gd name="T84" fmla="*/ 227 w 501"/>
                <a:gd name="T85" fmla="*/ 31 h 455"/>
                <a:gd name="T86" fmla="*/ 225 w 501"/>
                <a:gd name="T87" fmla="*/ 18 h 455"/>
                <a:gd name="T88" fmla="*/ 222 w 501"/>
                <a:gd name="T89" fmla="*/ 5 h 455"/>
                <a:gd name="T90" fmla="*/ 208 w 501"/>
                <a:gd name="T91" fmla="*/ 3 h 455"/>
                <a:gd name="T92" fmla="*/ 193 w 501"/>
                <a:gd name="T93" fmla="*/ 0 h 455"/>
                <a:gd name="T94" fmla="*/ 192 w 501"/>
                <a:gd name="T95" fmla="*/ 0 h 455"/>
                <a:gd name="T96" fmla="*/ 171 w 501"/>
                <a:gd name="T97" fmla="*/ 14 h 455"/>
                <a:gd name="T98" fmla="*/ 157 w 501"/>
                <a:gd name="T99" fmla="*/ 29 h 455"/>
                <a:gd name="T100" fmla="*/ 149 w 501"/>
                <a:gd name="T101" fmla="*/ 45 h 455"/>
                <a:gd name="T102" fmla="*/ 140 w 501"/>
                <a:gd name="T103" fmla="*/ 51 h 455"/>
                <a:gd name="T104" fmla="*/ 132 w 501"/>
                <a:gd name="T105" fmla="*/ 66 h 455"/>
                <a:gd name="T106" fmla="*/ 109 w 501"/>
                <a:gd name="T107" fmla="*/ 63 h 455"/>
                <a:gd name="T108" fmla="*/ 97 w 501"/>
                <a:gd name="T109" fmla="*/ 59 h 455"/>
                <a:gd name="T110" fmla="*/ 90 w 501"/>
                <a:gd name="T111" fmla="*/ 70 h 455"/>
                <a:gd name="T112" fmla="*/ 82 w 501"/>
                <a:gd name="T113" fmla="*/ 83 h 455"/>
                <a:gd name="T114" fmla="*/ 66 w 501"/>
                <a:gd name="T115" fmla="*/ 86 h 455"/>
                <a:gd name="T116" fmla="*/ 61 w 501"/>
                <a:gd name="T117" fmla="*/ 84 h 455"/>
                <a:gd name="T118" fmla="*/ 64 w 501"/>
                <a:gd name="T119" fmla="*/ 66 h 455"/>
                <a:gd name="T120" fmla="*/ 54 w 501"/>
                <a:gd name="T121" fmla="*/ 48 h 4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01"/>
                <a:gd name="T184" fmla="*/ 0 h 455"/>
                <a:gd name="T185" fmla="*/ 501 w 501"/>
                <a:gd name="T186" fmla="*/ 455 h 4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01" h="455">
                  <a:moveTo>
                    <a:pt x="112" y="93"/>
                  </a:moveTo>
                  <a:lnTo>
                    <a:pt x="109" y="128"/>
                  </a:lnTo>
                  <a:lnTo>
                    <a:pt x="106" y="162"/>
                  </a:lnTo>
                  <a:lnTo>
                    <a:pt x="103" y="196"/>
                  </a:lnTo>
                  <a:lnTo>
                    <a:pt x="99" y="229"/>
                  </a:lnTo>
                  <a:lnTo>
                    <a:pt x="74" y="242"/>
                  </a:lnTo>
                  <a:lnTo>
                    <a:pt x="27" y="235"/>
                  </a:lnTo>
                  <a:lnTo>
                    <a:pt x="16" y="212"/>
                  </a:lnTo>
                  <a:lnTo>
                    <a:pt x="0" y="232"/>
                  </a:lnTo>
                  <a:lnTo>
                    <a:pt x="13" y="266"/>
                  </a:lnTo>
                  <a:lnTo>
                    <a:pt x="24" y="299"/>
                  </a:lnTo>
                  <a:lnTo>
                    <a:pt x="37" y="333"/>
                  </a:lnTo>
                  <a:lnTo>
                    <a:pt x="50" y="366"/>
                  </a:lnTo>
                  <a:lnTo>
                    <a:pt x="37" y="382"/>
                  </a:lnTo>
                  <a:lnTo>
                    <a:pt x="40" y="398"/>
                  </a:lnTo>
                  <a:lnTo>
                    <a:pt x="50" y="436"/>
                  </a:lnTo>
                  <a:lnTo>
                    <a:pt x="59" y="434"/>
                  </a:lnTo>
                  <a:lnTo>
                    <a:pt x="74" y="445"/>
                  </a:lnTo>
                  <a:lnTo>
                    <a:pt x="95" y="455"/>
                  </a:lnTo>
                  <a:lnTo>
                    <a:pt x="127" y="444"/>
                  </a:lnTo>
                  <a:lnTo>
                    <a:pt x="157" y="434"/>
                  </a:lnTo>
                  <a:lnTo>
                    <a:pt x="189" y="432"/>
                  </a:lnTo>
                  <a:lnTo>
                    <a:pt x="222" y="431"/>
                  </a:lnTo>
                  <a:lnTo>
                    <a:pt x="262" y="426"/>
                  </a:lnTo>
                  <a:lnTo>
                    <a:pt x="283" y="419"/>
                  </a:lnTo>
                  <a:lnTo>
                    <a:pt x="315" y="400"/>
                  </a:lnTo>
                  <a:lnTo>
                    <a:pt x="348" y="380"/>
                  </a:lnTo>
                  <a:lnTo>
                    <a:pt x="368" y="359"/>
                  </a:lnTo>
                  <a:lnTo>
                    <a:pt x="387" y="338"/>
                  </a:lnTo>
                  <a:lnTo>
                    <a:pt x="406" y="317"/>
                  </a:lnTo>
                  <a:lnTo>
                    <a:pt x="427" y="295"/>
                  </a:lnTo>
                  <a:lnTo>
                    <a:pt x="450" y="268"/>
                  </a:lnTo>
                  <a:lnTo>
                    <a:pt x="472" y="240"/>
                  </a:lnTo>
                  <a:lnTo>
                    <a:pt x="487" y="204"/>
                  </a:lnTo>
                  <a:lnTo>
                    <a:pt x="501" y="170"/>
                  </a:lnTo>
                  <a:lnTo>
                    <a:pt x="479" y="168"/>
                  </a:lnTo>
                  <a:lnTo>
                    <a:pt x="472" y="185"/>
                  </a:lnTo>
                  <a:lnTo>
                    <a:pt x="443" y="173"/>
                  </a:lnTo>
                  <a:lnTo>
                    <a:pt x="445" y="147"/>
                  </a:lnTo>
                  <a:lnTo>
                    <a:pt x="459" y="129"/>
                  </a:lnTo>
                  <a:lnTo>
                    <a:pt x="475" y="137"/>
                  </a:lnTo>
                  <a:lnTo>
                    <a:pt x="475" y="98"/>
                  </a:lnTo>
                  <a:lnTo>
                    <a:pt x="474" y="61"/>
                  </a:lnTo>
                  <a:lnTo>
                    <a:pt x="469" y="35"/>
                  </a:lnTo>
                  <a:lnTo>
                    <a:pt x="463" y="9"/>
                  </a:lnTo>
                  <a:lnTo>
                    <a:pt x="434" y="5"/>
                  </a:lnTo>
                  <a:lnTo>
                    <a:pt x="403" y="0"/>
                  </a:lnTo>
                  <a:lnTo>
                    <a:pt x="400" y="0"/>
                  </a:lnTo>
                  <a:lnTo>
                    <a:pt x="358" y="28"/>
                  </a:lnTo>
                  <a:lnTo>
                    <a:pt x="328" y="56"/>
                  </a:lnTo>
                  <a:lnTo>
                    <a:pt x="310" y="87"/>
                  </a:lnTo>
                  <a:lnTo>
                    <a:pt x="292" y="100"/>
                  </a:lnTo>
                  <a:lnTo>
                    <a:pt x="275" y="129"/>
                  </a:lnTo>
                  <a:lnTo>
                    <a:pt x="228" y="123"/>
                  </a:lnTo>
                  <a:lnTo>
                    <a:pt x="202" y="115"/>
                  </a:lnTo>
                  <a:lnTo>
                    <a:pt x="188" y="137"/>
                  </a:lnTo>
                  <a:lnTo>
                    <a:pt x="172" y="162"/>
                  </a:lnTo>
                  <a:lnTo>
                    <a:pt x="138" y="168"/>
                  </a:lnTo>
                  <a:lnTo>
                    <a:pt x="127" y="163"/>
                  </a:lnTo>
                  <a:lnTo>
                    <a:pt x="133" y="128"/>
                  </a:lnTo>
                  <a:lnTo>
                    <a:pt x="112" y="93"/>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3" name="Freeform 115"/>
            <p:cNvSpPr>
              <a:spLocks/>
            </p:cNvSpPr>
            <p:nvPr/>
          </p:nvSpPr>
          <p:spPr bwMode="gray">
            <a:xfrm>
              <a:off x="3526" y="2994"/>
              <a:ext cx="34" cy="38"/>
            </a:xfrm>
            <a:custGeom>
              <a:avLst/>
              <a:gdLst>
                <a:gd name="T0" fmla="*/ 15 w 69"/>
                <a:gd name="T1" fmla="*/ 5 h 71"/>
                <a:gd name="T2" fmla="*/ 0 w 69"/>
                <a:gd name="T3" fmla="*/ 21 h 71"/>
                <a:gd name="T4" fmla="*/ 11 w 69"/>
                <a:gd name="T5" fmla="*/ 38 h 71"/>
                <a:gd name="T6" fmla="*/ 17 w 69"/>
                <a:gd name="T7" fmla="*/ 33 h 71"/>
                <a:gd name="T8" fmla="*/ 31 w 69"/>
                <a:gd name="T9" fmla="*/ 21 h 71"/>
                <a:gd name="T10" fmla="*/ 34 w 69"/>
                <a:gd name="T11" fmla="*/ 9 h 71"/>
                <a:gd name="T12" fmla="*/ 21 w 69"/>
                <a:gd name="T13" fmla="*/ 0 h 71"/>
                <a:gd name="T14" fmla="*/ 15 w 69"/>
                <a:gd name="T15" fmla="*/ 5 h 7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71"/>
                <a:gd name="T26" fmla="*/ 69 w 69"/>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71">
                  <a:moveTo>
                    <a:pt x="30" y="9"/>
                  </a:moveTo>
                  <a:lnTo>
                    <a:pt x="0" y="40"/>
                  </a:lnTo>
                  <a:lnTo>
                    <a:pt x="22" y="71"/>
                  </a:lnTo>
                  <a:lnTo>
                    <a:pt x="34" y="61"/>
                  </a:lnTo>
                  <a:lnTo>
                    <a:pt x="63" y="39"/>
                  </a:lnTo>
                  <a:lnTo>
                    <a:pt x="69" y="16"/>
                  </a:lnTo>
                  <a:lnTo>
                    <a:pt x="43" y="0"/>
                  </a:lnTo>
                  <a:lnTo>
                    <a:pt x="30" y="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4" name="Freeform 116"/>
            <p:cNvSpPr>
              <a:spLocks/>
            </p:cNvSpPr>
            <p:nvPr/>
          </p:nvSpPr>
          <p:spPr bwMode="gray">
            <a:xfrm>
              <a:off x="3348" y="2885"/>
              <a:ext cx="2" cy="8"/>
            </a:xfrm>
            <a:custGeom>
              <a:avLst/>
              <a:gdLst>
                <a:gd name="T0" fmla="*/ 2 w 6"/>
                <a:gd name="T1" fmla="*/ 8 h 18"/>
                <a:gd name="T2" fmla="*/ 0 w 6"/>
                <a:gd name="T3" fmla="*/ 8 h 18"/>
                <a:gd name="T4" fmla="*/ 1 w 6"/>
                <a:gd name="T5" fmla="*/ 0 h 18"/>
                <a:gd name="T6" fmla="*/ 2 w 6"/>
                <a:gd name="T7" fmla="*/ 8 h 18"/>
                <a:gd name="T8" fmla="*/ 0 60000 65536"/>
                <a:gd name="T9" fmla="*/ 0 60000 65536"/>
                <a:gd name="T10" fmla="*/ 0 60000 65536"/>
                <a:gd name="T11" fmla="*/ 0 60000 65536"/>
                <a:gd name="T12" fmla="*/ 0 w 6"/>
                <a:gd name="T13" fmla="*/ 0 h 18"/>
                <a:gd name="T14" fmla="*/ 6 w 6"/>
                <a:gd name="T15" fmla="*/ 18 h 18"/>
              </a:gdLst>
              <a:ahLst/>
              <a:cxnLst>
                <a:cxn ang="T8">
                  <a:pos x="T0" y="T1"/>
                </a:cxn>
                <a:cxn ang="T9">
                  <a:pos x="T2" y="T3"/>
                </a:cxn>
                <a:cxn ang="T10">
                  <a:pos x="T4" y="T5"/>
                </a:cxn>
                <a:cxn ang="T11">
                  <a:pos x="T6" y="T7"/>
                </a:cxn>
              </a:cxnLst>
              <a:rect l="T12" t="T13" r="T14" b="T15"/>
              <a:pathLst>
                <a:path w="6" h="18">
                  <a:moveTo>
                    <a:pt x="6" y="18"/>
                  </a:moveTo>
                  <a:lnTo>
                    <a:pt x="0" y="17"/>
                  </a:lnTo>
                  <a:lnTo>
                    <a:pt x="3" y="0"/>
                  </a:lnTo>
                  <a:lnTo>
                    <a:pt x="6" y="1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5" name="Freeform 117"/>
            <p:cNvSpPr>
              <a:spLocks/>
            </p:cNvSpPr>
            <p:nvPr/>
          </p:nvSpPr>
          <p:spPr bwMode="gray">
            <a:xfrm>
              <a:off x="3585" y="2941"/>
              <a:ext cx="17" cy="27"/>
            </a:xfrm>
            <a:custGeom>
              <a:avLst/>
              <a:gdLst>
                <a:gd name="T0" fmla="*/ 8 w 36"/>
                <a:gd name="T1" fmla="*/ 0 h 56"/>
                <a:gd name="T2" fmla="*/ 1 w 36"/>
                <a:gd name="T3" fmla="*/ 9 h 56"/>
                <a:gd name="T4" fmla="*/ 0 w 36"/>
                <a:gd name="T5" fmla="*/ 21 h 56"/>
                <a:gd name="T6" fmla="*/ 14 w 36"/>
                <a:gd name="T7" fmla="*/ 27 h 56"/>
                <a:gd name="T8" fmla="*/ 17 w 36"/>
                <a:gd name="T9" fmla="*/ 19 h 56"/>
                <a:gd name="T10" fmla="*/ 15 w 36"/>
                <a:gd name="T11" fmla="*/ 4 h 56"/>
                <a:gd name="T12" fmla="*/ 8 w 36"/>
                <a:gd name="T13" fmla="*/ 0 h 56"/>
                <a:gd name="T14" fmla="*/ 0 60000 65536"/>
                <a:gd name="T15" fmla="*/ 0 60000 65536"/>
                <a:gd name="T16" fmla="*/ 0 60000 65536"/>
                <a:gd name="T17" fmla="*/ 0 60000 65536"/>
                <a:gd name="T18" fmla="*/ 0 60000 65536"/>
                <a:gd name="T19" fmla="*/ 0 60000 65536"/>
                <a:gd name="T20" fmla="*/ 0 60000 65536"/>
                <a:gd name="T21" fmla="*/ 0 w 36"/>
                <a:gd name="T22" fmla="*/ 0 h 56"/>
                <a:gd name="T23" fmla="*/ 36 w 3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6">
                  <a:moveTo>
                    <a:pt x="16" y="0"/>
                  </a:moveTo>
                  <a:lnTo>
                    <a:pt x="2" y="18"/>
                  </a:lnTo>
                  <a:lnTo>
                    <a:pt x="0" y="44"/>
                  </a:lnTo>
                  <a:lnTo>
                    <a:pt x="29" y="56"/>
                  </a:lnTo>
                  <a:lnTo>
                    <a:pt x="36" y="39"/>
                  </a:lnTo>
                  <a:lnTo>
                    <a:pt x="32" y="8"/>
                  </a:lnTo>
                  <a:lnTo>
                    <a:pt x="16"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6" name="Freeform 118"/>
            <p:cNvSpPr>
              <a:spLocks/>
            </p:cNvSpPr>
            <p:nvPr/>
          </p:nvSpPr>
          <p:spPr bwMode="gray">
            <a:xfrm>
              <a:off x="3309" y="2573"/>
              <a:ext cx="184" cy="223"/>
            </a:xfrm>
            <a:custGeom>
              <a:avLst/>
              <a:gdLst>
                <a:gd name="T0" fmla="*/ 184 w 385"/>
                <a:gd name="T1" fmla="*/ 131 h 437"/>
                <a:gd name="T2" fmla="*/ 168 w 385"/>
                <a:gd name="T3" fmla="*/ 132 h 437"/>
                <a:gd name="T4" fmla="*/ 153 w 385"/>
                <a:gd name="T5" fmla="*/ 132 h 437"/>
                <a:gd name="T6" fmla="*/ 153 w 385"/>
                <a:gd name="T7" fmla="*/ 146 h 437"/>
                <a:gd name="T8" fmla="*/ 153 w 385"/>
                <a:gd name="T9" fmla="*/ 162 h 437"/>
                <a:gd name="T10" fmla="*/ 153 w 385"/>
                <a:gd name="T11" fmla="*/ 176 h 437"/>
                <a:gd name="T12" fmla="*/ 152 w 385"/>
                <a:gd name="T13" fmla="*/ 191 h 437"/>
                <a:gd name="T14" fmla="*/ 162 w 385"/>
                <a:gd name="T15" fmla="*/ 204 h 437"/>
                <a:gd name="T16" fmla="*/ 173 w 385"/>
                <a:gd name="T17" fmla="*/ 217 h 437"/>
                <a:gd name="T18" fmla="*/ 151 w 385"/>
                <a:gd name="T19" fmla="*/ 220 h 437"/>
                <a:gd name="T20" fmla="*/ 128 w 385"/>
                <a:gd name="T21" fmla="*/ 223 h 437"/>
                <a:gd name="T22" fmla="*/ 114 w 385"/>
                <a:gd name="T23" fmla="*/ 220 h 437"/>
                <a:gd name="T24" fmla="*/ 100 w 385"/>
                <a:gd name="T25" fmla="*/ 216 h 437"/>
                <a:gd name="T26" fmla="*/ 98 w 385"/>
                <a:gd name="T27" fmla="*/ 213 h 437"/>
                <a:gd name="T28" fmla="*/ 81 w 385"/>
                <a:gd name="T29" fmla="*/ 212 h 437"/>
                <a:gd name="T30" fmla="*/ 64 w 385"/>
                <a:gd name="T31" fmla="*/ 211 h 437"/>
                <a:gd name="T32" fmla="*/ 47 w 385"/>
                <a:gd name="T33" fmla="*/ 211 h 437"/>
                <a:gd name="T34" fmla="*/ 29 w 385"/>
                <a:gd name="T35" fmla="*/ 211 h 437"/>
                <a:gd name="T36" fmla="*/ 18 w 385"/>
                <a:gd name="T37" fmla="*/ 206 h 437"/>
                <a:gd name="T38" fmla="*/ 0 w 385"/>
                <a:gd name="T39" fmla="*/ 211 h 437"/>
                <a:gd name="T40" fmla="*/ 1 w 385"/>
                <a:gd name="T41" fmla="*/ 195 h 437"/>
                <a:gd name="T42" fmla="*/ 2 w 385"/>
                <a:gd name="T43" fmla="*/ 181 h 437"/>
                <a:gd name="T44" fmla="*/ 9 w 385"/>
                <a:gd name="T45" fmla="*/ 157 h 437"/>
                <a:gd name="T46" fmla="*/ 16 w 385"/>
                <a:gd name="T47" fmla="*/ 135 h 437"/>
                <a:gd name="T48" fmla="*/ 24 w 385"/>
                <a:gd name="T49" fmla="*/ 122 h 437"/>
                <a:gd name="T50" fmla="*/ 32 w 385"/>
                <a:gd name="T51" fmla="*/ 110 h 437"/>
                <a:gd name="T52" fmla="*/ 28 w 385"/>
                <a:gd name="T53" fmla="*/ 86 h 437"/>
                <a:gd name="T54" fmla="*/ 24 w 385"/>
                <a:gd name="T55" fmla="*/ 72 h 437"/>
                <a:gd name="T56" fmla="*/ 21 w 385"/>
                <a:gd name="T57" fmla="*/ 58 h 437"/>
                <a:gd name="T58" fmla="*/ 26 w 385"/>
                <a:gd name="T59" fmla="*/ 48 h 437"/>
                <a:gd name="T60" fmla="*/ 18 w 385"/>
                <a:gd name="T61" fmla="*/ 26 h 437"/>
                <a:gd name="T62" fmla="*/ 11 w 385"/>
                <a:gd name="T63" fmla="*/ 5 h 437"/>
                <a:gd name="T64" fmla="*/ 23 w 385"/>
                <a:gd name="T65" fmla="*/ 0 h 437"/>
                <a:gd name="T66" fmla="*/ 36 w 385"/>
                <a:gd name="T67" fmla="*/ 1 h 437"/>
                <a:gd name="T68" fmla="*/ 49 w 385"/>
                <a:gd name="T69" fmla="*/ 1 h 437"/>
                <a:gd name="T70" fmla="*/ 61 w 385"/>
                <a:gd name="T71" fmla="*/ 2 h 437"/>
                <a:gd name="T72" fmla="*/ 75 w 385"/>
                <a:gd name="T73" fmla="*/ 3 h 437"/>
                <a:gd name="T74" fmla="*/ 81 w 385"/>
                <a:gd name="T75" fmla="*/ 20 h 437"/>
                <a:gd name="T76" fmla="*/ 86 w 385"/>
                <a:gd name="T77" fmla="*/ 38 h 437"/>
                <a:gd name="T78" fmla="*/ 97 w 385"/>
                <a:gd name="T79" fmla="*/ 42 h 437"/>
                <a:gd name="T80" fmla="*/ 115 w 385"/>
                <a:gd name="T81" fmla="*/ 38 h 437"/>
                <a:gd name="T82" fmla="*/ 118 w 385"/>
                <a:gd name="T83" fmla="*/ 21 h 437"/>
                <a:gd name="T84" fmla="*/ 133 w 385"/>
                <a:gd name="T85" fmla="*/ 22 h 437"/>
                <a:gd name="T86" fmla="*/ 133 w 385"/>
                <a:gd name="T87" fmla="*/ 27 h 437"/>
                <a:gd name="T88" fmla="*/ 153 w 385"/>
                <a:gd name="T89" fmla="*/ 29 h 437"/>
                <a:gd name="T90" fmla="*/ 153 w 385"/>
                <a:gd name="T91" fmla="*/ 51 h 437"/>
                <a:gd name="T92" fmla="*/ 153 w 385"/>
                <a:gd name="T93" fmla="*/ 72 h 437"/>
                <a:gd name="T94" fmla="*/ 159 w 385"/>
                <a:gd name="T95" fmla="*/ 91 h 437"/>
                <a:gd name="T96" fmla="*/ 159 w 385"/>
                <a:gd name="T97" fmla="*/ 98 h 437"/>
                <a:gd name="T98" fmla="*/ 171 w 385"/>
                <a:gd name="T99" fmla="*/ 96 h 437"/>
                <a:gd name="T100" fmla="*/ 184 w 385"/>
                <a:gd name="T101" fmla="*/ 92 h 437"/>
                <a:gd name="T102" fmla="*/ 184 w 385"/>
                <a:gd name="T103" fmla="*/ 112 h 437"/>
                <a:gd name="T104" fmla="*/ 184 w 385"/>
                <a:gd name="T105" fmla="*/ 131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85"/>
                <a:gd name="T160" fmla="*/ 0 h 437"/>
                <a:gd name="T161" fmla="*/ 385 w 385"/>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85" h="437">
                  <a:moveTo>
                    <a:pt x="384" y="256"/>
                  </a:moveTo>
                  <a:lnTo>
                    <a:pt x="352" y="258"/>
                  </a:lnTo>
                  <a:lnTo>
                    <a:pt x="321" y="258"/>
                  </a:lnTo>
                  <a:lnTo>
                    <a:pt x="321" y="287"/>
                  </a:lnTo>
                  <a:lnTo>
                    <a:pt x="320" y="317"/>
                  </a:lnTo>
                  <a:lnTo>
                    <a:pt x="320" y="344"/>
                  </a:lnTo>
                  <a:lnTo>
                    <a:pt x="318" y="374"/>
                  </a:lnTo>
                  <a:lnTo>
                    <a:pt x="340" y="400"/>
                  </a:lnTo>
                  <a:lnTo>
                    <a:pt x="363" y="426"/>
                  </a:lnTo>
                  <a:lnTo>
                    <a:pt x="316" y="432"/>
                  </a:lnTo>
                  <a:lnTo>
                    <a:pt x="268" y="437"/>
                  </a:lnTo>
                  <a:lnTo>
                    <a:pt x="239" y="431"/>
                  </a:lnTo>
                  <a:lnTo>
                    <a:pt x="210" y="424"/>
                  </a:lnTo>
                  <a:lnTo>
                    <a:pt x="205" y="418"/>
                  </a:lnTo>
                  <a:lnTo>
                    <a:pt x="169" y="416"/>
                  </a:lnTo>
                  <a:lnTo>
                    <a:pt x="133" y="414"/>
                  </a:lnTo>
                  <a:lnTo>
                    <a:pt x="98" y="414"/>
                  </a:lnTo>
                  <a:lnTo>
                    <a:pt x="61" y="413"/>
                  </a:lnTo>
                  <a:lnTo>
                    <a:pt x="37" y="403"/>
                  </a:lnTo>
                  <a:lnTo>
                    <a:pt x="0" y="413"/>
                  </a:lnTo>
                  <a:lnTo>
                    <a:pt x="3" y="383"/>
                  </a:lnTo>
                  <a:lnTo>
                    <a:pt x="5" y="354"/>
                  </a:lnTo>
                  <a:lnTo>
                    <a:pt x="19" y="308"/>
                  </a:lnTo>
                  <a:lnTo>
                    <a:pt x="34" y="264"/>
                  </a:lnTo>
                  <a:lnTo>
                    <a:pt x="50" y="240"/>
                  </a:lnTo>
                  <a:lnTo>
                    <a:pt x="66" y="216"/>
                  </a:lnTo>
                  <a:lnTo>
                    <a:pt x="59" y="168"/>
                  </a:lnTo>
                  <a:lnTo>
                    <a:pt x="51" y="141"/>
                  </a:lnTo>
                  <a:lnTo>
                    <a:pt x="43" y="113"/>
                  </a:lnTo>
                  <a:lnTo>
                    <a:pt x="54" y="95"/>
                  </a:lnTo>
                  <a:lnTo>
                    <a:pt x="38" y="51"/>
                  </a:lnTo>
                  <a:lnTo>
                    <a:pt x="22" y="9"/>
                  </a:lnTo>
                  <a:lnTo>
                    <a:pt x="48" y="0"/>
                  </a:lnTo>
                  <a:lnTo>
                    <a:pt x="75" y="2"/>
                  </a:lnTo>
                  <a:lnTo>
                    <a:pt x="103" y="2"/>
                  </a:lnTo>
                  <a:lnTo>
                    <a:pt x="128" y="4"/>
                  </a:lnTo>
                  <a:lnTo>
                    <a:pt x="156" y="5"/>
                  </a:lnTo>
                  <a:lnTo>
                    <a:pt x="169" y="39"/>
                  </a:lnTo>
                  <a:lnTo>
                    <a:pt x="180" y="74"/>
                  </a:lnTo>
                  <a:lnTo>
                    <a:pt x="202" y="82"/>
                  </a:lnTo>
                  <a:lnTo>
                    <a:pt x="241" y="74"/>
                  </a:lnTo>
                  <a:lnTo>
                    <a:pt x="247" y="41"/>
                  </a:lnTo>
                  <a:lnTo>
                    <a:pt x="279" y="44"/>
                  </a:lnTo>
                  <a:lnTo>
                    <a:pt x="279" y="53"/>
                  </a:lnTo>
                  <a:lnTo>
                    <a:pt x="320" y="57"/>
                  </a:lnTo>
                  <a:lnTo>
                    <a:pt x="321" y="100"/>
                  </a:lnTo>
                  <a:lnTo>
                    <a:pt x="321" y="141"/>
                  </a:lnTo>
                  <a:lnTo>
                    <a:pt x="332" y="178"/>
                  </a:lnTo>
                  <a:lnTo>
                    <a:pt x="332" y="193"/>
                  </a:lnTo>
                  <a:lnTo>
                    <a:pt x="358" y="188"/>
                  </a:lnTo>
                  <a:lnTo>
                    <a:pt x="385" y="181"/>
                  </a:lnTo>
                  <a:lnTo>
                    <a:pt x="384" y="219"/>
                  </a:lnTo>
                  <a:lnTo>
                    <a:pt x="384" y="25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7" name="Freeform 119"/>
            <p:cNvSpPr>
              <a:spLocks/>
            </p:cNvSpPr>
            <p:nvPr/>
          </p:nvSpPr>
          <p:spPr bwMode="gray">
            <a:xfrm>
              <a:off x="3316" y="2547"/>
              <a:ext cx="15" cy="25"/>
            </a:xfrm>
            <a:custGeom>
              <a:avLst/>
              <a:gdLst>
                <a:gd name="T0" fmla="*/ 2 w 32"/>
                <a:gd name="T1" fmla="*/ 25 h 47"/>
                <a:gd name="T2" fmla="*/ 0 w 32"/>
                <a:gd name="T3" fmla="*/ 10 h 47"/>
                <a:gd name="T4" fmla="*/ 10 w 32"/>
                <a:gd name="T5" fmla="*/ 0 h 47"/>
                <a:gd name="T6" fmla="*/ 15 w 32"/>
                <a:gd name="T7" fmla="*/ 3 h 47"/>
                <a:gd name="T8" fmla="*/ 8 w 32"/>
                <a:gd name="T9" fmla="*/ 9 h 47"/>
                <a:gd name="T10" fmla="*/ 7 w 32"/>
                <a:gd name="T11" fmla="*/ 24 h 47"/>
                <a:gd name="T12" fmla="*/ 2 w 32"/>
                <a:gd name="T13" fmla="*/ 25 h 47"/>
                <a:gd name="T14" fmla="*/ 0 60000 65536"/>
                <a:gd name="T15" fmla="*/ 0 60000 65536"/>
                <a:gd name="T16" fmla="*/ 0 60000 65536"/>
                <a:gd name="T17" fmla="*/ 0 60000 65536"/>
                <a:gd name="T18" fmla="*/ 0 60000 65536"/>
                <a:gd name="T19" fmla="*/ 0 60000 65536"/>
                <a:gd name="T20" fmla="*/ 0 60000 65536"/>
                <a:gd name="T21" fmla="*/ 0 w 32"/>
                <a:gd name="T22" fmla="*/ 0 h 47"/>
                <a:gd name="T23" fmla="*/ 32 w 32"/>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7">
                  <a:moveTo>
                    <a:pt x="4" y="47"/>
                  </a:moveTo>
                  <a:lnTo>
                    <a:pt x="0" y="19"/>
                  </a:lnTo>
                  <a:lnTo>
                    <a:pt x="21" y="0"/>
                  </a:lnTo>
                  <a:lnTo>
                    <a:pt x="32" y="6"/>
                  </a:lnTo>
                  <a:lnTo>
                    <a:pt x="17" y="16"/>
                  </a:lnTo>
                  <a:lnTo>
                    <a:pt x="14" y="45"/>
                  </a:lnTo>
                  <a:lnTo>
                    <a:pt x="4" y="4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8" name="Freeform 120"/>
            <p:cNvSpPr>
              <a:spLocks/>
            </p:cNvSpPr>
            <p:nvPr/>
          </p:nvSpPr>
          <p:spPr bwMode="gray">
            <a:xfrm>
              <a:off x="3278" y="2423"/>
              <a:ext cx="27" cy="23"/>
            </a:xfrm>
            <a:custGeom>
              <a:avLst/>
              <a:gdLst>
                <a:gd name="T0" fmla="*/ 5 w 60"/>
                <a:gd name="T1" fmla="*/ 23 h 49"/>
                <a:gd name="T2" fmla="*/ 0 w 60"/>
                <a:gd name="T3" fmla="*/ 21 h 49"/>
                <a:gd name="T4" fmla="*/ 1 w 60"/>
                <a:gd name="T5" fmla="*/ 15 h 49"/>
                <a:gd name="T6" fmla="*/ 5 w 60"/>
                <a:gd name="T7" fmla="*/ 0 h 49"/>
                <a:gd name="T8" fmla="*/ 15 w 60"/>
                <a:gd name="T9" fmla="*/ 1 h 49"/>
                <a:gd name="T10" fmla="*/ 26 w 60"/>
                <a:gd name="T11" fmla="*/ 3 h 49"/>
                <a:gd name="T12" fmla="*/ 27 w 60"/>
                <a:gd name="T13" fmla="*/ 23 h 49"/>
                <a:gd name="T14" fmla="*/ 15 w 60"/>
                <a:gd name="T15" fmla="*/ 23 h 49"/>
                <a:gd name="T16" fmla="*/ 5 w 60"/>
                <a:gd name="T17" fmla="*/ 23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10" y="49"/>
                  </a:moveTo>
                  <a:lnTo>
                    <a:pt x="0" y="44"/>
                  </a:lnTo>
                  <a:lnTo>
                    <a:pt x="3" y="31"/>
                  </a:lnTo>
                  <a:lnTo>
                    <a:pt x="12" y="0"/>
                  </a:lnTo>
                  <a:lnTo>
                    <a:pt x="34" y="3"/>
                  </a:lnTo>
                  <a:lnTo>
                    <a:pt x="58" y="6"/>
                  </a:lnTo>
                  <a:lnTo>
                    <a:pt x="60" y="49"/>
                  </a:lnTo>
                  <a:lnTo>
                    <a:pt x="34" y="49"/>
                  </a:lnTo>
                  <a:lnTo>
                    <a:pt x="10" y="4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99" name="Freeform 121"/>
            <p:cNvSpPr>
              <a:spLocks/>
            </p:cNvSpPr>
            <p:nvPr/>
          </p:nvSpPr>
          <p:spPr bwMode="gray">
            <a:xfrm>
              <a:off x="3267" y="2424"/>
              <a:ext cx="85" cy="114"/>
            </a:xfrm>
            <a:custGeom>
              <a:avLst/>
              <a:gdLst>
                <a:gd name="T0" fmla="*/ 15 w 179"/>
                <a:gd name="T1" fmla="*/ 21 h 222"/>
                <a:gd name="T2" fmla="*/ 12 w 179"/>
                <a:gd name="T3" fmla="*/ 29 h 222"/>
                <a:gd name="T4" fmla="*/ 8 w 179"/>
                <a:gd name="T5" fmla="*/ 29 h 222"/>
                <a:gd name="T6" fmla="*/ 18 w 179"/>
                <a:gd name="T7" fmla="*/ 37 h 222"/>
                <a:gd name="T8" fmla="*/ 9 w 179"/>
                <a:gd name="T9" fmla="*/ 36 h 222"/>
                <a:gd name="T10" fmla="*/ 4 w 179"/>
                <a:gd name="T11" fmla="*/ 54 h 222"/>
                <a:gd name="T12" fmla="*/ 0 w 179"/>
                <a:gd name="T13" fmla="*/ 54 h 222"/>
                <a:gd name="T14" fmla="*/ 6 w 179"/>
                <a:gd name="T15" fmla="*/ 66 h 222"/>
                <a:gd name="T16" fmla="*/ 9 w 179"/>
                <a:gd name="T17" fmla="*/ 70 h 222"/>
                <a:gd name="T18" fmla="*/ 4 w 179"/>
                <a:gd name="T19" fmla="*/ 65 h 222"/>
                <a:gd name="T20" fmla="*/ 11 w 179"/>
                <a:gd name="T21" fmla="*/ 77 h 222"/>
                <a:gd name="T22" fmla="*/ 9 w 179"/>
                <a:gd name="T23" fmla="*/ 77 h 222"/>
                <a:gd name="T24" fmla="*/ 18 w 179"/>
                <a:gd name="T25" fmla="*/ 88 h 222"/>
                <a:gd name="T26" fmla="*/ 16 w 179"/>
                <a:gd name="T27" fmla="*/ 86 h 222"/>
                <a:gd name="T28" fmla="*/ 25 w 179"/>
                <a:gd name="T29" fmla="*/ 101 h 222"/>
                <a:gd name="T30" fmla="*/ 35 w 179"/>
                <a:gd name="T31" fmla="*/ 114 h 222"/>
                <a:gd name="T32" fmla="*/ 40 w 179"/>
                <a:gd name="T33" fmla="*/ 106 h 222"/>
                <a:gd name="T34" fmla="*/ 44 w 179"/>
                <a:gd name="T35" fmla="*/ 108 h 222"/>
                <a:gd name="T36" fmla="*/ 47 w 179"/>
                <a:gd name="T37" fmla="*/ 105 h 222"/>
                <a:gd name="T38" fmla="*/ 44 w 179"/>
                <a:gd name="T39" fmla="*/ 97 h 222"/>
                <a:gd name="T40" fmla="*/ 42 w 179"/>
                <a:gd name="T41" fmla="*/ 92 h 222"/>
                <a:gd name="T42" fmla="*/ 41 w 179"/>
                <a:gd name="T43" fmla="*/ 86 h 222"/>
                <a:gd name="T44" fmla="*/ 55 w 179"/>
                <a:gd name="T45" fmla="*/ 85 h 222"/>
                <a:gd name="T46" fmla="*/ 57 w 179"/>
                <a:gd name="T47" fmla="*/ 74 h 222"/>
                <a:gd name="T48" fmla="*/ 65 w 179"/>
                <a:gd name="T49" fmla="*/ 85 h 222"/>
                <a:gd name="T50" fmla="*/ 74 w 179"/>
                <a:gd name="T51" fmla="*/ 81 h 222"/>
                <a:gd name="T52" fmla="*/ 76 w 179"/>
                <a:gd name="T53" fmla="*/ 86 h 222"/>
                <a:gd name="T54" fmla="*/ 81 w 179"/>
                <a:gd name="T55" fmla="*/ 81 h 222"/>
                <a:gd name="T56" fmla="*/ 85 w 179"/>
                <a:gd name="T57" fmla="*/ 55 h 222"/>
                <a:gd name="T58" fmla="*/ 76 w 179"/>
                <a:gd name="T59" fmla="*/ 40 h 222"/>
                <a:gd name="T60" fmla="*/ 84 w 179"/>
                <a:gd name="T61" fmla="*/ 29 h 222"/>
                <a:gd name="T62" fmla="*/ 82 w 179"/>
                <a:gd name="T63" fmla="*/ 16 h 222"/>
                <a:gd name="T64" fmla="*/ 66 w 179"/>
                <a:gd name="T65" fmla="*/ 17 h 222"/>
                <a:gd name="T66" fmla="*/ 67 w 179"/>
                <a:gd name="T67" fmla="*/ 0 h 222"/>
                <a:gd name="T68" fmla="*/ 53 w 179"/>
                <a:gd name="T69" fmla="*/ 0 h 222"/>
                <a:gd name="T70" fmla="*/ 38 w 179"/>
                <a:gd name="T71" fmla="*/ 0 h 222"/>
                <a:gd name="T72" fmla="*/ 38 w 179"/>
                <a:gd name="T73" fmla="*/ 22 h 222"/>
                <a:gd name="T74" fmla="*/ 26 w 179"/>
                <a:gd name="T75" fmla="*/ 22 h 222"/>
                <a:gd name="T76" fmla="*/ 15 w 179"/>
                <a:gd name="T77" fmla="*/ 22 h 222"/>
                <a:gd name="T78" fmla="*/ 15 w 179"/>
                <a:gd name="T79" fmla="*/ 21 h 2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9"/>
                <a:gd name="T121" fmla="*/ 0 h 222"/>
                <a:gd name="T122" fmla="*/ 179 w 179"/>
                <a:gd name="T123" fmla="*/ 222 h 2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9" h="222">
                  <a:moveTo>
                    <a:pt x="31" y="41"/>
                  </a:moveTo>
                  <a:lnTo>
                    <a:pt x="26" y="56"/>
                  </a:lnTo>
                  <a:lnTo>
                    <a:pt x="16" y="56"/>
                  </a:lnTo>
                  <a:lnTo>
                    <a:pt x="37" y="72"/>
                  </a:lnTo>
                  <a:lnTo>
                    <a:pt x="18" y="70"/>
                  </a:lnTo>
                  <a:lnTo>
                    <a:pt x="8" y="105"/>
                  </a:lnTo>
                  <a:lnTo>
                    <a:pt x="0" y="105"/>
                  </a:lnTo>
                  <a:lnTo>
                    <a:pt x="13" y="129"/>
                  </a:lnTo>
                  <a:lnTo>
                    <a:pt x="20" y="136"/>
                  </a:lnTo>
                  <a:lnTo>
                    <a:pt x="8" y="127"/>
                  </a:lnTo>
                  <a:lnTo>
                    <a:pt x="23" y="149"/>
                  </a:lnTo>
                  <a:lnTo>
                    <a:pt x="18" y="149"/>
                  </a:lnTo>
                  <a:lnTo>
                    <a:pt x="37" y="171"/>
                  </a:lnTo>
                  <a:lnTo>
                    <a:pt x="33" y="168"/>
                  </a:lnTo>
                  <a:lnTo>
                    <a:pt x="53" y="196"/>
                  </a:lnTo>
                  <a:lnTo>
                    <a:pt x="74" y="222"/>
                  </a:lnTo>
                  <a:lnTo>
                    <a:pt x="84" y="206"/>
                  </a:lnTo>
                  <a:lnTo>
                    <a:pt x="92" y="211"/>
                  </a:lnTo>
                  <a:lnTo>
                    <a:pt x="98" y="204"/>
                  </a:lnTo>
                  <a:lnTo>
                    <a:pt x="92" y="189"/>
                  </a:lnTo>
                  <a:lnTo>
                    <a:pt x="89" y="180"/>
                  </a:lnTo>
                  <a:lnTo>
                    <a:pt x="87" y="168"/>
                  </a:lnTo>
                  <a:lnTo>
                    <a:pt x="116" y="166"/>
                  </a:lnTo>
                  <a:lnTo>
                    <a:pt x="119" y="144"/>
                  </a:lnTo>
                  <a:lnTo>
                    <a:pt x="137" y="165"/>
                  </a:lnTo>
                  <a:lnTo>
                    <a:pt x="155" y="157"/>
                  </a:lnTo>
                  <a:lnTo>
                    <a:pt x="159" y="168"/>
                  </a:lnTo>
                  <a:lnTo>
                    <a:pt x="171" y="158"/>
                  </a:lnTo>
                  <a:lnTo>
                    <a:pt x="179" y="108"/>
                  </a:lnTo>
                  <a:lnTo>
                    <a:pt x="161" y="77"/>
                  </a:lnTo>
                  <a:lnTo>
                    <a:pt x="176" y="56"/>
                  </a:lnTo>
                  <a:lnTo>
                    <a:pt x="172" y="31"/>
                  </a:lnTo>
                  <a:lnTo>
                    <a:pt x="139" y="34"/>
                  </a:lnTo>
                  <a:lnTo>
                    <a:pt x="142" y="0"/>
                  </a:lnTo>
                  <a:lnTo>
                    <a:pt x="111" y="0"/>
                  </a:lnTo>
                  <a:lnTo>
                    <a:pt x="79" y="0"/>
                  </a:lnTo>
                  <a:lnTo>
                    <a:pt x="81" y="43"/>
                  </a:lnTo>
                  <a:lnTo>
                    <a:pt x="55" y="43"/>
                  </a:lnTo>
                  <a:lnTo>
                    <a:pt x="31" y="43"/>
                  </a:lnTo>
                  <a:lnTo>
                    <a:pt x="31" y="4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0" name="Freeform 122"/>
            <p:cNvSpPr>
              <a:spLocks/>
            </p:cNvSpPr>
            <p:nvPr/>
          </p:nvSpPr>
          <p:spPr bwMode="gray">
            <a:xfrm>
              <a:off x="3576" y="2482"/>
              <a:ext cx="162" cy="199"/>
            </a:xfrm>
            <a:custGeom>
              <a:avLst/>
              <a:gdLst>
                <a:gd name="T0" fmla="*/ 124 w 341"/>
                <a:gd name="T1" fmla="*/ 44 h 387"/>
                <a:gd name="T2" fmla="*/ 122 w 341"/>
                <a:gd name="T3" fmla="*/ 38 h 387"/>
                <a:gd name="T4" fmla="*/ 108 w 341"/>
                <a:gd name="T5" fmla="*/ 28 h 387"/>
                <a:gd name="T6" fmla="*/ 95 w 341"/>
                <a:gd name="T7" fmla="*/ 19 h 387"/>
                <a:gd name="T8" fmla="*/ 82 w 341"/>
                <a:gd name="T9" fmla="*/ 9 h 387"/>
                <a:gd name="T10" fmla="*/ 68 w 341"/>
                <a:gd name="T11" fmla="*/ 0 h 387"/>
                <a:gd name="T12" fmla="*/ 55 w 341"/>
                <a:gd name="T13" fmla="*/ 1 h 387"/>
                <a:gd name="T14" fmla="*/ 42 w 341"/>
                <a:gd name="T15" fmla="*/ 1 h 387"/>
                <a:gd name="T16" fmla="*/ 29 w 341"/>
                <a:gd name="T17" fmla="*/ 1 h 387"/>
                <a:gd name="T18" fmla="*/ 16 w 341"/>
                <a:gd name="T19" fmla="*/ 2 h 387"/>
                <a:gd name="T20" fmla="*/ 21 w 341"/>
                <a:gd name="T21" fmla="*/ 25 h 387"/>
                <a:gd name="T22" fmla="*/ 18 w 341"/>
                <a:gd name="T23" fmla="*/ 26 h 387"/>
                <a:gd name="T24" fmla="*/ 18 w 341"/>
                <a:gd name="T25" fmla="*/ 35 h 387"/>
                <a:gd name="T26" fmla="*/ 21 w 341"/>
                <a:gd name="T27" fmla="*/ 41 h 387"/>
                <a:gd name="T28" fmla="*/ 12 w 341"/>
                <a:gd name="T29" fmla="*/ 53 h 387"/>
                <a:gd name="T30" fmla="*/ 4 w 341"/>
                <a:gd name="T31" fmla="*/ 65 h 387"/>
                <a:gd name="T32" fmla="*/ 0 w 341"/>
                <a:gd name="T33" fmla="*/ 65 h 387"/>
                <a:gd name="T34" fmla="*/ 1 w 341"/>
                <a:gd name="T35" fmla="*/ 78 h 387"/>
                <a:gd name="T36" fmla="*/ 1 w 341"/>
                <a:gd name="T37" fmla="*/ 92 h 387"/>
                <a:gd name="T38" fmla="*/ 6 w 341"/>
                <a:gd name="T39" fmla="*/ 107 h 387"/>
                <a:gd name="T40" fmla="*/ 13 w 341"/>
                <a:gd name="T41" fmla="*/ 121 h 387"/>
                <a:gd name="T42" fmla="*/ 19 w 341"/>
                <a:gd name="T43" fmla="*/ 134 h 387"/>
                <a:gd name="T44" fmla="*/ 20 w 341"/>
                <a:gd name="T45" fmla="*/ 137 h 387"/>
                <a:gd name="T46" fmla="*/ 36 w 341"/>
                <a:gd name="T47" fmla="*/ 147 h 387"/>
                <a:gd name="T48" fmla="*/ 51 w 341"/>
                <a:gd name="T49" fmla="*/ 157 h 387"/>
                <a:gd name="T50" fmla="*/ 67 w 341"/>
                <a:gd name="T51" fmla="*/ 158 h 387"/>
                <a:gd name="T52" fmla="*/ 72 w 341"/>
                <a:gd name="T53" fmla="*/ 163 h 387"/>
                <a:gd name="T54" fmla="*/ 76 w 341"/>
                <a:gd name="T55" fmla="*/ 182 h 387"/>
                <a:gd name="T56" fmla="*/ 80 w 341"/>
                <a:gd name="T57" fmla="*/ 197 h 387"/>
                <a:gd name="T58" fmla="*/ 87 w 341"/>
                <a:gd name="T59" fmla="*/ 197 h 387"/>
                <a:gd name="T60" fmla="*/ 95 w 341"/>
                <a:gd name="T61" fmla="*/ 195 h 387"/>
                <a:gd name="T62" fmla="*/ 112 w 341"/>
                <a:gd name="T63" fmla="*/ 199 h 387"/>
                <a:gd name="T64" fmla="*/ 123 w 341"/>
                <a:gd name="T65" fmla="*/ 194 h 387"/>
                <a:gd name="T66" fmla="*/ 131 w 341"/>
                <a:gd name="T67" fmla="*/ 194 h 387"/>
                <a:gd name="T68" fmla="*/ 147 w 341"/>
                <a:gd name="T69" fmla="*/ 186 h 387"/>
                <a:gd name="T70" fmla="*/ 162 w 341"/>
                <a:gd name="T71" fmla="*/ 177 h 387"/>
                <a:gd name="T72" fmla="*/ 152 w 341"/>
                <a:gd name="T73" fmla="*/ 165 h 387"/>
                <a:gd name="T74" fmla="*/ 150 w 341"/>
                <a:gd name="T75" fmla="*/ 148 h 387"/>
                <a:gd name="T76" fmla="*/ 147 w 341"/>
                <a:gd name="T77" fmla="*/ 133 h 387"/>
                <a:gd name="T78" fmla="*/ 147 w 341"/>
                <a:gd name="T79" fmla="*/ 126 h 387"/>
                <a:gd name="T80" fmla="*/ 150 w 341"/>
                <a:gd name="T81" fmla="*/ 109 h 387"/>
                <a:gd name="T82" fmla="*/ 140 w 341"/>
                <a:gd name="T83" fmla="*/ 93 h 387"/>
                <a:gd name="T84" fmla="*/ 146 w 341"/>
                <a:gd name="T85" fmla="*/ 69 h 387"/>
                <a:gd name="T86" fmla="*/ 135 w 341"/>
                <a:gd name="T87" fmla="*/ 57 h 387"/>
                <a:gd name="T88" fmla="*/ 124 w 341"/>
                <a:gd name="T89" fmla="*/ 44 h 3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387"/>
                <a:gd name="T137" fmla="*/ 341 w 341"/>
                <a:gd name="T138" fmla="*/ 387 h 3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387">
                  <a:moveTo>
                    <a:pt x="260" y="85"/>
                  </a:moveTo>
                  <a:lnTo>
                    <a:pt x="257" y="74"/>
                  </a:lnTo>
                  <a:lnTo>
                    <a:pt x="228" y="54"/>
                  </a:lnTo>
                  <a:lnTo>
                    <a:pt x="201" y="36"/>
                  </a:lnTo>
                  <a:lnTo>
                    <a:pt x="172" y="18"/>
                  </a:lnTo>
                  <a:lnTo>
                    <a:pt x="143" y="0"/>
                  </a:lnTo>
                  <a:lnTo>
                    <a:pt x="116" y="2"/>
                  </a:lnTo>
                  <a:lnTo>
                    <a:pt x="88" y="2"/>
                  </a:lnTo>
                  <a:lnTo>
                    <a:pt x="61" y="2"/>
                  </a:lnTo>
                  <a:lnTo>
                    <a:pt x="34" y="4"/>
                  </a:lnTo>
                  <a:lnTo>
                    <a:pt x="45" y="48"/>
                  </a:lnTo>
                  <a:lnTo>
                    <a:pt x="37" y="51"/>
                  </a:lnTo>
                  <a:lnTo>
                    <a:pt x="37" y="69"/>
                  </a:lnTo>
                  <a:lnTo>
                    <a:pt x="45" y="80"/>
                  </a:lnTo>
                  <a:lnTo>
                    <a:pt x="26" y="103"/>
                  </a:lnTo>
                  <a:lnTo>
                    <a:pt x="8" y="126"/>
                  </a:lnTo>
                  <a:lnTo>
                    <a:pt x="0" y="126"/>
                  </a:lnTo>
                  <a:lnTo>
                    <a:pt x="2" y="152"/>
                  </a:lnTo>
                  <a:lnTo>
                    <a:pt x="3" y="178"/>
                  </a:lnTo>
                  <a:lnTo>
                    <a:pt x="13" y="209"/>
                  </a:lnTo>
                  <a:lnTo>
                    <a:pt x="27" y="235"/>
                  </a:lnTo>
                  <a:lnTo>
                    <a:pt x="40" y="261"/>
                  </a:lnTo>
                  <a:lnTo>
                    <a:pt x="42" y="266"/>
                  </a:lnTo>
                  <a:lnTo>
                    <a:pt x="76" y="286"/>
                  </a:lnTo>
                  <a:lnTo>
                    <a:pt x="108" y="305"/>
                  </a:lnTo>
                  <a:lnTo>
                    <a:pt x="140" y="308"/>
                  </a:lnTo>
                  <a:lnTo>
                    <a:pt x="151" y="317"/>
                  </a:lnTo>
                  <a:lnTo>
                    <a:pt x="161" y="354"/>
                  </a:lnTo>
                  <a:lnTo>
                    <a:pt x="169" y="383"/>
                  </a:lnTo>
                  <a:lnTo>
                    <a:pt x="183" y="383"/>
                  </a:lnTo>
                  <a:lnTo>
                    <a:pt x="201" y="380"/>
                  </a:lnTo>
                  <a:lnTo>
                    <a:pt x="236" y="387"/>
                  </a:lnTo>
                  <a:lnTo>
                    <a:pt x="259" y="377"/>
                  </a:lnTo>
                  <a:lnTo>
                    <a:pt x="276" y="377"/>
                  </a:lnTo>
                  <a:lnTo>
                    <a:pt x="309" y="361"/>
                  </a:lnTo>
                  <a:lnTo>
                    <a:pt x="341" y="344"/>
                  </a:lnTo>
                  <a:lnTo>
                    <a:pt x="321" y="321"/>
                  </a:lnTo>
                  <a:lnTo>
                    <a:pt x="315" y="287"/>
                  </a:lnTo>
                  <a:lnTo>
                    <a:pt x="310" y="258"/>
                  </a:lnTo>
                  <a:lnTo>
                    <a:pt x="309" y="246"/>
                  </a:lnTo>
                  <a:lnTo>
                    <a:pt x="315" y="212"/>
                  </a:lnTo>
                  <a:lnTo>
                    <a:pt x="294" y="181"/>
                  </a:lnTo>
                  <a:lnTo>
                    <a:pt x="307" y="134"/>
                  </a:lnTo>
                  <a:lnTo>
                    <a:pt x="284" y="110"/>
                  </a:lnTo>
                  <a:lnTo>
                    <a:pt x="260" y="8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1" name="Freeform 123"/>
            <p:cNvSpPr>
              <a:spLocks/>
            </p:cNvSpPr>
            <p:nvPr/>
          </p:nvSpPr>
          <p:spPr bwMode="gray">
            <a:xfrm>
              <a:off x="3579" y="2387"/>
              <a:ext cx="81" cy="104"/>
            </a:xfrm>
            <a:custGeom>
              <a:avLst/>
              <a:gdLst>
                <a:gd name="T0" fmla="*/ 72 w 171"/>
                <a:gd name="T1" fmla="*/ 15 h 204"/>
                <a:gd name="T2" fmla="*/ 66 w 171"/>
                <a:gd name="T3" fmla="*/ 0 h 204"/>
                <a:gd name="T4" fmla="*/ 58 w 171"/>
                <a:gd name="T5" fmla="*/ 9 h 204"/>
                <a:gd name="T6" fmla="*/ 41 w 171"/>
                <a:gd name="T7" fmla="*/ 9 h 204"/>
                <a:gd name="T8" fmla="*/ 35 w 171"/>
                <a:gd name="T9" fmla="*/ 12 h 204"/>
                <a:gd name="T10" fmla="*/ 31 w 171"/>
                <a:gd name="T11" fmla="*/ 10 h 204"/>
                <a:gd name="T12" fmla="*/ 20 w 171"/>
                <a:gd name="T13" fmla="*/ 10 h 204"/>
                <a:gd name="T14" fmla="*/ 19 w 171"/>
                <a:gd name="T15" fmla="*/ 14 h 204"/>
                <a:gd name="T16" fmla="*/ 18 w 171"/>
                <a:gd name="T17" fmla="*/ 30 h 204"/>
                <a:gd name="T18" fmla="*/ 25 w 171"/>
                <a:gd name="T19" fmla="*/ 38 h 204"/>
                <a:gd name="T20" fmla="*/ 16 w 171"/>
                <a:gd name="T21" fmla="*/ 50 h 204"/>
                <a:gd name="T22" fmla="*/ 6 w 171"/>
                <a:gd name="T23" fmla="*/ 62 h 204"/>
                <a:gd name="T24" fmla="*/ 3 w 171"/>
                <a:gd name="T25" fmla="*/ 83 h 204"/>
                <a:gd name="T26" fmla="*/ 0 w 171"/>
                <a:gd name="T27" fmla="*/ 104 h 204"/>
                <a:gd name="T28" fmla="*/ 5 w 171"/>
                <a:gd name="T29" fmla="*/ 104 h 204"/>
                <a:gd name="T30" fmla="*/ 13 w 171"/>
                <a:gd name="T31" fmla="*/ 98 h 204"/>
                <a:gd name="T32" fmla="*/ 26 w 171"/>
                <a:gd name="T33" fmla="*/ 97 h 204"/>
                <a:gd name="T34" fmla="*/ 39 w 171"/>
                <a:gd name="T35" fmla="*/ 97 h 204"/>
                <a:gd name="T36" fmla="*/ 52 w 171"/>
                <a:gd name="T37" fmla="*/ 97 h 204"/>
                <a:gd name="T38" fmla="*/ 65 w 171"/>
                <a:gd name="T39" fmla="*/ 96 h 204"/>
                <a:gd name="T40" fmla="*/ 65 w 171"/>
                <a:gd name="T41" fmla="*/ 76 h 204"/>
                <a:gd name="T42" fmla="*/ 75 w 171"/>
                <a:gd name="T43" fmla="*/ 58 h 204"/>
                <a:gd name="T44" fmla="*/ 81 w 171"/>
                <a:gd name="T45" fmla="*/ 43 h 204"/>
                <a:gd name="T46" fmla="*/ 76 w 171"/>
                <a:gd name="T47" fmla="*/ 29 h 204"/>
                <a:gd name="T48" fmla="*/ 72 w 171"/>
                <a:gd name="T49" fmla="*/ 15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204"/>
                <a:gd name="T77" fmla="*/ 171 w 171"/>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204">
                  <a:moveTo>
                    <a:pt x="151" y="30"/>
                  </a:moveTo>
                  <a:lnTo>
                    <a:pt x="139" y="0"/>
                  </a:lnTo>
                  <a:lnTo>
                    <a:pt x="123" y="18"/>
                  </a:lnTo>
                  <a:lnTo>
                    <a:pt x="87" y="18"/>
                  </a:lnTo>
                  <a:lnTo>
                    <a:pt x="74" y="23"/>
                  </a:lnTo>
                  <a:lnTo>
                    <a:pt x="66" y="20"/>
                  </a:lnTo>
                  <a:lnTo>
                    <a:pt x="42" y="20"/>
                  </a:lnTo>
                  <a:lnTo>
                    <a:pt x="41" y="28"/>
                  </a:lnTo>
                  <a:lnTo>
                    <a:pt x="37" y="59"/>
                  </a:lnTo>
                  <a:lnTo>
                    <a:pt x="53" y="75"/>
                  </a:lnTo>
                  <a:lnTo>
                    <a:pt x="34" y="98"/>
                  </a:lnTo>
                  <a:lnTo>
                    <a:pt x="13" y="122"/>
                  </a:lnTo>
                  <a:lnTo>
                    <a:pt x="7" y="163"/>
                  </a:lnTo>
                  <a:lnTo>
                    <a:pt x="0" y="204"/>
                  </a:lnTo>
                  <a:lnTo>
                    <a:pt x="10" y="204"/>
                  </a:lnTo>
                  <a:lnTo>
                    <a:pt x="28" y="193"/>
                  </a:lnTo>
                  <a:lnTo>
                    <a:pt x="55" y="191"/>
                  </a:lnTo>
                  <a:lnTo>
                    <a:pt x="82" y="191"/>
                  </a:lnTo>
                  <a:lnTo>
                    <a:pt x="110" y="191"/>
                  </a:lnTo>
                  <a:lnTo>
                    <a:pt x="137" y="189"/>
                  </a:lnTo>
                  <a:lnTo>
                    <a:pt x="137" y="150"/>
                  </a:lnTo>
                  <a:lnTo>
                    <a:pt x="158" y="114"/>
                  </a:lnTo>
                  <a:lnTo>
                    <a:pt x="171" y="85"/>
                  </a:lnTo>
                  <a:lnTo>
                    <a:pt x="161" y="57"/>
                  </a:lnTo>
                  <a:lnTo>
                    <a:pt x="151" y="3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2" name="Freeform 124"/>
            <p:cNvSpPr>
              <a:spLocks/>
            </p:cNvSpPr>
            <p:nvPr/>
          </p:nvSpPr>
          <p:spPr bwMode="gray">
            <a:xfrm>
              <a:off x="3318" y="2368"/>
              <a:ext cx="286" cy="344"/>
            </a:xfrm>
            <a:custGeom>
              <a:avLst/>
              <a:gdLst>
                <a:gd name="T0" fmla="*/ 254 w 601"/>
                <a:gd name="T1" fmla="*/ 136 h 676"/>
                <a:gd name="T2" fmla="*/ 252 w 601"/>
                <a:gd name="T3" fmla="*/ 147 h 676"/>
                <a:gd name="T4" fmla="*/ 253 w 601"/>
                <a:gd name="T5" fmla="*/ 149 h 676"/>
                <a:gd name="T6" fmla="*/ 258 w 601"/>
                <a:gd name="T7" fmla="*/ 179 h 676"/>
                <a:gd name="T8" fmla="*/ 259 w 601"/>
                <a:gd name="T9" fmla="*/ 206 h 676"/>
                <a:gd name="T10" fmla="*/ 271 w 601"/>
                <a:gd name="T11" fmla="*/ 235 h 676"/>
                <a:gd name="T12" fmla="*/ 263 w 601"/>
                <a:gd name="T13" fmla="*/ 251 h 676"/>
                <a:gd name="T14" fmla="*/ 241 w 601"/>
                <a:gd name="T15" fmla="*/ 268 h 676"/>
                <a:gd name="T16" fmla="*/ 243 w 601"/>
                <a:gd name="T17" fmla="*/ 299 h 676"/>
                <a:gd name="T18" fmla="*/ 256 w 601"/>
                <a:gd name="T19" fmla="*/ 327 h 676"/>
                <a:gd name="T20" fmla="*/ 258 w 601"/>
                <a:gd name="T21" fmla="*/ 344 h 676"/>
                <a:gd name="T22" fmla="*/ 248 w 601"/>
                <a:gd name="T23" fmla="*/ 342 h 676"/>
                <a:gd name="T24" fmla="*/ 227 w 601"/>
                <a:gd name="T25" fmla="*/ 318 h 676"/>
                <a:gd name="T26" fmla="*/ 214 w 601"/>
                <a:gd name="T27" fmla="*/ 318 h 676"/>
                <a:gd name="T28" fmla="*/ 193 w 601"/>
                <a:gd name="T29" fmla="*/ 304 h 676"/>
                <a:gd name="T30" fmla="*/ 175 w 601"/>
                <a:gd name="T31" fmla="*/ 297 h 676"/>
                <a:gd name="T32" fmla="*/ 150 w 601"/>
                <a:gd name="T33" fmla="*/ 303 h 676"/>
                <a:gd name="T34" fmla="*/ 145 w 601"/>
                <a:gd name="T35" fmla="*/ 276 h 676"/>
                <a:gd name="T36" fmla="*/ 144 w 601"/>
                <a:gd name="T37" fmla="*/ 234 h 676"/>
                <a:gd name="T38" fmla="*/ 125 w 601"/>
                <a:gd name="T39" fmla="*/ 227 h 676"/>
                <a:gd name="T40" fmla="*/ 107 w 601"/>
                <a:gd name="T41" fmla="*/ 242 h 676"/>
                <a:gd name="T42" fmla="*/ 78 w 601"/>
                <a:gd name="T43" fmla="*/ 242 h 676"/>
                <a:gd name="T44" fmla="*/ 66 w 601"/>
                <a:gd name="T45" fmla="*/ 207 h 676"/>
                <a:gd name="T46" fmla="*/ 41 w 601"/>
                <a:gd name="T47" fmla="*/ 206 h 676"/>
                <a:gd name="T48" fmla="*/ 15 w 601"/>
                <a:gd name="T49" fmla="*/ 205 h 676"/>
                <a:gd name="T50" fmla="*/ 0 w 601"/>
                <a:gd name="T51" fmla="*/ 203 h 676"/>
                <a:gd name="T52" fmla="*/ 6 w 601"/>
                <a:gd name="T53" fmla="*/ 187 h 676"/>
                <a:gd name="T54" fmla="*/ 21 w 601"/>
                <a:gd name="T55" fmla="*/ 185 h 676"/>
                <a:gd name="T56" fmla="*/ 35 w 601"/>
                <a:gd name="T57" fmla="*/ 178 h 676"/>
                <a:gd name="T58" fmla="*/ 48 w 601"/>
                <a:gd name="T59" fmla="*/ 175 h 676"/>
                <a:gd name="T60" fmla="*/ 60 w 601"/>
                <a:gd name="T61" fmla="*/ 149 h 676"/>
                <a:gd name="T62" fmla="*/ 73 w 601"/>
                <a:gd name="T63" fmla="*/ 119 h 676"/>
                <a:gd name="T64" fmla="*/ 86 w 601"/>
                <a:gd name="T65" fmla="*/ 90 h 676"/>
                <a:gd name="T66" fmla="*/ 90 w 601"/>
                <a:gd name="T67" fmla="*/ 63 h 676"/>
                <a:gd name="T68" fmla="*/ 97 w 601"/>
                <a:gd name="T69" fmla="*/ 33 h 676"/>
                <a:gd name="T70" fmla="*/ 108 w 601"/>
                <a:gd name="T71" fmla="*/ 3 h 676"/>
                <a:gd name="T72" fmla="*/ 138 w 601"/>
                <a:gd name="T73" fmla="*/ 16 h 676"/>
                <a:gd name="T74" fmla="*/ 158 w 601"/>
                <a:gd name="T75" fmla="*/ 10 h 676"/>
                <a:gd name="T76" fmla="*/ 181 w 601"/>
                <a:gd name="T77" fmla="*/ 5 h 676"/>
                <a:gd name="T78" fmla="*/ 197 w 601"/>
                <a:gd name="T79" fmla="*/ 0 h 676"/>
                <a:gd name="T80" fmla="*/ 220 w 601"/>
                <a:gd name="T81" fmla="*/ 3 h 676"/>
                <a:gd name="T82" fmla="*/ 232 w 601"/>
                <a:gd name="T83" fmla="*/ 9 h 676"/>
                <a:gd name="T84" fmla="*/ 253 w 601"/>
                <a:gd name="T85" fmla="*/ 16 h 676"/>
                <a:gd name="T86" fmla="*/ 269 w 601"/>
                <a:gd name="T87" fmla="*/ 22 h 676"/>
                <a:gd name="T88" fmla="*/ 278 w 601"/>
                <a:gd name="T89" fmla="*/ 49 h 676"/>
                <a:gd name="T90" fmla="*/ 277 w 601"/>
                <a:gd name="T91" fmla="*/ 69 h 676"/>
                <a:gd name="T92" fmla="*/ 264 w 601"/>
                <a:gd name="T93" fmla="*/ 102 h 6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01"/>
                <a:gd name="T142" fmla="*/ 0 h 676"/>
                <a:gd name="T143" fmla="*/ 601 w 601"/>
                <a:gd name="T144" fmla="*/ 676 h 6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01" h="676">
                  <a:moveTo>
                    <a:pt x="548" y="241"/>
                  </a:moveTo>
                  <a:lnTo>
                    <a:pt x="534" y="267"/>
                  </a:lnTo>
                  <a:lnTo>
                    <a:pt x="528" y="288"/>
                  </a:lnTo>
                  <a:lnTo>
                    <a:pt x="529" y="288"/>
                  </a:lnTo>
                  <a:lnTo>
                    <a:pt x="529" y="290"/>
                  </a:lnTo>
                  <a:lnTo>
                    <a:pt x="531" y="292"/>
                  </a:lnTo>
                  <a:lnTo>
                    <a:pt x="537" y="323"/>
                  </a:lnTo>
                  <a:lnTo>
                    <a:pt x="542" y="352"/>
                  </a:lnTo>
                  <a:lnTo>
                    <a:pt x="544" y="378"/>
                  </a:lnTo>
                  <a:lnTo>
                    <a:pt x="545" y="404"/>
                  </a:lnTo>
                  <a:lnTo>
                    <a:pt x="555" y="435"/>
                  </a:lnTo>
                  <a:lnTo>
                    <a:pt x="569" y="461"/>
                  </a:lnTo>
                  <a:lnTo>
                    <a:pt x="582" y="487"/>
                  </a:lnTo>
                  <a:lnTo>
                    <a:pt x="553" y="494"/>
                  </a:lnTo>
                  <a:lnTo>
                    <a:pt x="524" y="500"/>
                  </a:lnTo>
                  <a:lnTo>
                    <a:pt x="507" y="526"/>
                  </a:lnTo>
                  <a:lnTo>
                    <a:pt x="513" y="557"/>
                  </a:lnTo>
                  <a:lnTo>
                    <a:pt x="511" y="588"/>
                  </a:lnTo>
                  <a:lnTo>
                    <a:pt x="508" y="619"/>
                  </a:lnTo>
                  <a:lnTo>
                    <a:pt x="539" y="642"/>
                  </a:lnTo>
                  <a:lnTo>
                    <a:pt x="548" y="631"/>
                  </a:lnTo>
                  <a:lnTo>
                    <a:pt x="542" y="676"/>
                  </a:lnTo>
                  <a:lnTo>
                    <a:pt x="534" y="673"/>
                  </a:lnTo>
                  <a:lnTo>
                    <a:pt x="521" y="673"/>
                  </a:lnTo>
                  <a:lnTo>
                    <a:pt x="495" y="639"/>
                  </a:lnTo>
                  <a:lnTo>
                    <a:pt x="476" y="624"/>
                  </a:lnTo>
                  <a:lnTo>
                    <a:pt x="463" y="609"/>
                  </a:lnTo>
                  <a:lnTo>
                    <a:pt x="450" y="624"/>
                  </a:lnTo>
                  <a:lnTo>
                    <a:pt x="409" y="608"/>
                  </a:lnTo>
                  <a:lnTo>
                    <a:pt x="405" y="598"/>
                  </a:lnTo>
                  <a:lnTo>
                    <a:pt x="380" y="601"/>
                  </a:lnTo>
                  <a:lnTo>
                    <a:pt x="368" y="583"/>
                  </a:lnTo>
                  <a:lnTo>
                    <a:pt x="341" y="590"/>
                  </a:lnTo>
                  <a:lnTo>
                    <a:pt x="315" y="595"/>
                  </a:lnTo>
                  <a:lnTo>
                    <a:pt x="315" y="580"/>
                  </a:lnTo>
                  <a:lnTo>
                    <a:pt x="304" y="543"/>
                  </a:lnTo>
                  <a:lnTo>
                    <a:pt x="304" y="502"/>
                  </a:lnTo>
                  <a:lnTo>
                    <a:pt x="303" y="459"/>
                  </a:lnTo>
                  <a:lnTo>
                    <a:pt x="262" y="455"/>
                  </a:lnTo>
                  <a:lnTo>
                    <a:pt x="262" y="446"/>
                  </a:lnTo>
                  <a:lnTo>
                    <a:pt x="230" y="443"/>
                  </a:lnTo>
                  <a:lnTo>
                    <a:pt x="224" y="476"/>
                  </a:lnTo>
                  <a:lnTo>
                    <a:pt x="185" y="484"/>
                  </a:lnTo>
                  <a:lnTo>
                    <a:pt x="163" y="476"/>
                  </a:lnTo>
                  <a:lnTo>
                    <a:pt x="152" y="441"/>
                  </a:lnTo>
                  <a:lnTo>
                    <a:pt x="139" y="407"/>
                  </a:lnTo>
                  <a:lnTo>
                    <a:pt x="111" y="406"/>
                  </a:lnTo>
                  <a:lnTo>
                    <a:pt x="86" y="404"/>
                  </a:lnTo>
                  <a:lnTo>
                    <a:pt x="58" y="404"/>
                  </a:lnTo>
                  <a:lnTo>
                    <a:pt x="31" y="402"/>
                  </a:lnTo>
                  <a:lnTo>
                    <a:pt x="5" y="406"/>
                  </a:lnTo>
                  <a:lnTo>
                    <a:pt x="0" y="399"/>
                  </a:lnTo>
                  <a:lnTo>
                    <a:pt x="10" y="397"/>
                  </a:lnTo>
                  <a:lnTo>
                    <a:pt x="13" y="368"/>
                  </a:lnTo>
                  <a:lnTo>
                    <a:pt x="28" y="358"/>
                  </a:lnTo>
                  <a:lnTo>
                    <a:pt x="44" y="363"/>
                  </a:lnTo>
                  <a:lnTo>
                    <a:pt x="53" y="352"/>
                  </a:lnTo>
                  <a:lnTo>
                    <a:pt x="73" y="350"/>
                  </a:lnTo>
                  <a:lnTo>
                    <a:pt x="76" y="367"/>
                  </a:lnTo>
                  <a:lnTo>
                    <a:pt x="100" y="344"/>
                  </a:lnTo>
                  <a:lnTo>
                    <a:pt x="123" y="319"/>
                  </a:lnTo>
                  <a:lnTo>
                    <a:pt x="127" y="292"/>
                  </a:lnTo>
                  <a:lnTo>
                    <a:pt x="132" y="264"/>
                  </a:lnTo>
                  <a:lnTo>
                    <a:pt x="153" y="234"/>
                  </a:lnTo>
                  <a:lnTo>
                    <a:pt x="176" y="205"/>
                  </a:lnTo>
                  <a:lnTo>
                    <a:pt x="180" y="177"/>
                  </a:lnTo>
                  <a:lnTo>
                    <a:pt x="185" y="150"/>
                  </a:lnTo>
                  <a:lnTo>
                    <a:pt x="190" y="124"/>
                  </a:lnTo>
                  <a:lnTo>
                    <a:pt x="195" y="96"/>
                  </a:lnTo>
                  <a:lnTo>
                    <a:pt x="203" y="65"/>
                  </a:lnTo>
                  <a:lnTo>
                    <a:pt x="201" y="37"/>
                  </a:lnTo>
                  <a:lnTo>
                    <a:pt x="227" y="5"/>
                  </a:lnTo>
                  <a:lnTo>
                    <a:pt x="259" y="24"/>
                  </a:lnTo>
                  <a:lnTo>
                    <a:pt x="290" y="32"/>
                  </a:lnTo>
                  <a:lnTo>
                    <a:pt x="319" y="41"/>
                  </a:lnTo>
                  <a:lnTo>
                    <a:pt x="333" y="19"/>
                  </a:lnTo>
                  <a:lnTo>
                    <a:pt x="348" y="21"/>
                  </a:lnTo>
                  <a:lnTo>
                    <a:pt x="380" y="10"/>
                  </a:lnTo>
                  <a:lnTo>
                    <a:pt x="402" y="10"/>
                  </a:lnTo>
                  <a:lnTo>
                    <a:pt x="413" y="0"/>
                  </a:lnTo>
                  <a:lnTo>
                    <a:pt x="439" y="1"/>
                  </a:lnTo>
                  <a:lnTo>
                    <a:pt x="463" y="5"/>
                  </a:lnTo>
                  <a:lnTo>
                    <a:pt x="479" y="10"/>
                  </a:lnTo>
                  <a:lnTo>
                    <a:pt x="487" y="18"/>
                  </a:lnTo>
                  <a:lnTo>
                    <a:pt x="513" y="32"/>
                  </a:lnTo>
                  <a:lnTo>
                    <a:pt x="531" y="31"/>
                  </a:lnTo>
                  <a:lnTo>
                    <a:pt x="544" y="21"/>
                  </a:lnTo>
                  <a:lnTo>
                    <a:pt x="566" y="44"/>
                  </a:lnTo>
                  <a:lnTo>
                    <a:pt x="589" y="65"/>
                  </a:lnTo>
                  <a:lnTo>
                    <a:pt x="585" y="96"/>
                  </a:lnTo>
                  <a:lnTo>
                    <a:pt x="601" y="112"/>
                  </a:lnTo>
                  <a:lnTo>
                    <a:pt x="582" y="135"/>
                  </a:lnTo>
                  <a:lnTo>
                    <a:pt x="561" y="159"/>
                  </a:lnTo>
                  <a:lnTo>
                    <a:pt x="555" y="200"/>
                  </a:lnTo>
                  <a:lnTo>
                    <a:pt x="548" y="24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3" name="Freeform 125"/>
            <p:cNvSpPr>
              <a:spLocks/>
            </p:cNvSpPr>
            <p:nvPr/>
          </p:nvSpPr>
          <p:spPr bwMode="gray">
            <a:xfrm>
              <a:off x="3461" y="2616"/>
              <a:ext cx="176" cy="183"/>
            </a:xfrm>
            <a:custGeom>
              <a:avLst/>
              <a:gdLst>
                <a:gd name="T0" fmla="*/ 31 w 370"/>
                <a:gd name="T1" fmla="*/ 88 h 357"/>
                <a:gd name="T2" fmla="*/ 16 w 370"/>
                <a:gd name="T3" fmla="*/ 89 h 357"/>
                <a:gd name="T4" fmla="*/ 1 w 370"/>
                <a:gd name="T5" fmla="*/ 89 h 357"/>
                <a:gd name="T6" fmla="*/ 1 w 370"/>
                <a:gd name="T7" fmla="*/ 104 h 357"/>
                <a:gd name="T8" fmla="*/ 1 w 370"/>
                <a:gd name="T9" fmla="*/ 119 h 357"/>
                <a:gd name="T10" fmla="*/ 1 w 370"/>
                <a:gd name="T11" fmla="*/ 133 h 357"/>
                <a:gd name="T12" fmla="*/ 0 w 370"/>
                <a:gd name="T13" fmla="*/ 148 h 357"/>
                <a:gd name="T14" fmla="*/ 10 w 370"/>
                <a:gd name="T15" fmla="*/ 161 h 357"/>
                <a:gd name="T16" fmla="*/ 21 w 370"/>
                <a:gd name="T17" fmla="*/ 175 h 357"/>
                <a:gd name="T18" fmla="*/ 31 w 370"/>
                <a:gd name="T19" fmla="*/ 172 h 357"/>
                <a:gd name="T20" fmla="*/ 48 w 370"/>
                <a:gd name="T21" fmla="*/ 178 h 357"/>
                <a:gd name="T22" fmla="*/ 69 w 370"/>
                <a:gd name="T23" fmla="*/ 183 h 357"/>
                <a:gd name="T24" fmla="*/ 83 w 370"/>
                <a:gd name="T25" fmla="*/ 170 h 357"/>
                <a:gd name="T26" fmla="*/ 98 w 370"/>
                <a:gd name="T27" fmla="*/ 155 h 357"/>
                <a:gd name="T28" fmla="*/ 103 w 370"/>
                <a:gd name="T29" fmla="*/ 144 h 357"/>
                <a:gd name="T30" fmla="*/ 114 w 370"/>
                <a:gd name="T31" fmla="*/ 141 h 357"/>
                <a:gd name="T32" fmla="*/ 126 w 370"/>
                <a:gd name="T33" fmla="*/ 138 h 357"/>
                <a:gd name="T34" fmla="*/ 122 w 370"/>
                <a:gd name="T35" fmla="*/ 128 h 357"/>
                <a:gd name="T36" fmla="*/ 134 w 370"/>
                <a:gd name="T37" fmla="*/ 123 h 357"/>
                <a:gd name="T38" fmla="*/ 145 w 370"/>
                <a:gd name="T39" fmla="*/ 118 h 357"/>
                <a:gd name="T40" fmla="*/ 156 w 370"/>
                <a:gd name="T41" fmla="*/ 113 h 357"/>
                <a:gd name="T42" fmla="*/ 167 w 370"/>
                <a:gd name="T43" fmla="*/ 108 h 357"/>
                <a:gd name="T44" fmla="*/ 161 w 370"/>
                <a:gd name="T45" fmla="*/ 99 h 357"/>
                <a:gd name="T46" fmla="*/ 169 w 370"/>
                <a:gd name="T47" fmla="*/ 82 h 357"/>
                <a:gd name="T48" fmla="*/ 171 w 370"/>
                <a:gd name="T49" fmla="*/ 77 h 357"/>
                <a:gd name="T50" fmla="*/ 172 w 370"/>
                <a:gd name="T51" fmla="*/ 63 h 357"/>
                <a:gd name="T52" fmla="*/ 172 w 370"/>
                <a:gd name="T53" fmla="*/ 49 h 357"/>
                <a:gd name="T54" fmla="*/ 176 w 370"/>
                <a:gd name="T55" fmla="*/ 42 h 357"/>
                <a:gd name="T56" fmla="*/ 166 w 370"/>
                <a:gd name="T57" fmla="*/ 27 h 357"/>
                <a:gd name="T58" fmla="*/ 166 w 370"/>
                <a:gd name="T59" fmla="*/ 23 h 357"/>
                <a:gd name="T60" fmla="*/ 151 w 370"/>
                <a:gd name="T61" fmla="*/ 13 h 357"/>
                <a:gd name="T62" fmla="*/ 135 w 370"/>
                <a:gd name="T63" fmla="*/ 3 h 357"/>
                <a:gd name="T64" fmla="*/ 134 w 370"/>
                <a:gd name="T65" fmla="*/ 0 h 357"/>
                <a:gd name="T66" fmla="*/ 120 w 370"/>
                <a:gd name="T67" fmla="*/ 4 h 357"/>
                <a:gd name="T68" fmla="*/ 106 w 370"/>
                <a:gd name="T69" fmla="*/ 7 h 357"/>
                <a:gd name="T70" fmla="*/ 98 w 370"/>
                <a:gd name="T71" fmla="*/ 20 h 357"/>
                <a:gd name="T72" fmla="*/ 101 w 370"/>
                <a:gd name="T73" fmla="*/ 36 h 357"/>
                <a:gd name="T74" fmla="*/ 100 w 370"/>
                <a:gd name="T75" fmla="*/ 52 h 357"/>
                <a:gd name="T76" fmla="*/ 98 w 370"/>
                <a:gd name="T77" fmla="*/ 68 h 357"/>
                <a:gd name="T78" fmla="*/ 113 w 370"/>
                <a:gd name="T79" fmla="*/ 79 h 357"/>
                <a:gd name="T80" fmla="*/ 117 w 370"/>
                <a:gd name="T81" fmla="*/ 74 h 357"/>
                <a:gd name="T82" fmla="*/ 115 w 370"/>
                <a:gd name="T83" fmla="*/ 97 h 357"/>
                <a:gd name="T84" fmla="*/ 111 w 370"/>
                <a:gd name="T85" fmla="*/ 95 h 357"/>
                <a:gd name="T86" fmla="*/ 105 w 370"/>
                <a:gd name="T87" fmla="*/ 95 h 357"/>
                <a:gd name="T88" fmla="*/ 92 w 370"/>
                <a:gd name="T89" fmla="*/ 78 h 357"/>
                <a:gd name="T90" fmla="*/ 83 w 370"/>
                <a:gd name="T91" fmla="*/ 70 h 357"/>
                <a:gd name="T92" fmla="*/ 77 w 370"/>
                <a:gd name="T93" fmla="*/ 63 h 357"/>
                <a:gd name="T94" fmla="*/ 71 w 370"/>
                <a:gd name="T95" fmla="*/ 70 h 357"/>
                <a:gd name="T96" fmla="*/ 51 w 370"/>
                <a:gd name="T97" fmla="*/ 62 h 357"/>
                <a:gd name="T98" fmla="*/ 49 w 370"/>
                <a:gd name="T99" fmla="*/ 57 h 357"/>
                <a:gd name="T100" fmla="*/ 38 w 370"/>
                <a:gd name="T101" fmla="*/ 58 h 357"/>
                <a:gd name="T102" fmla="*/ 32 w 370"/>
                <a:gd name="T103" fmla="*/ 49 h 357"/>
                <a:gd name="T104" fmla="*/ 31 w 370"/>
                <a:gd name="T105" fmla="*/ 69 h 357"/>
                <a:gd name="T106" fmla="*/ 31 w 370"/>
                <a:gd name="T107" fmla="*/ 88 h 3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0"/>
                <a:gd name="T163" fmla="*/ 0 h 357"/>
                <a:gd name="T164" fmla="*/ 370 w 370"/>
                <a:gd name="T165" fmla="*/ 357 h 35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0" h="357">
                  <a:moveTo>
                    <a:pt x="66" y="171"/>
                  </a:moveTo>
                  <a:lnTo>
                    <a:pt x="34" y="173"/>
                  </a:lnTo>
                  <a:lnTo>
                    <a:pt x="3" y="173"/>
                  </a:lnTo>
                  <a:lnTo>
                    <a:pt x="3" y="202"/>
                  </a:lnTo>
                  <a:lnTo>
                    <a:pt x="2" y="232"/>
                  </a:lnTo>
                  <a:lnTo>
                    <a:pt x="2" y="259"/>
                  </a:lnTo>
                  <a:lnTo>
                    <a:pt x="0" y="289"/>
                  </a:lnTo>
                  <a:lnTo>
                    <a:pt x="22" y="315"/>
                  </a:lnTo>
                  <a:lnTo>
                    <a:pt x="45" y="341"/>
                  </a:lnTo>
                  <a:lnTo>
                    <a:pt x="66" y="336"/>
                  </a:lnTo>
                  <a:lnTo>
                    <a:pt x="100" y="347"/>
                  </a:lnTo>
                  <a:lnTo>
                    <a:pt x="145" y="357"/>
                  </a:lnTo>
                  <a:lnTo>
                    <a:pt x="174" y="331"/>
                  </a:lnTo>
                  <a:lnTo>
                    <a:pt x="207" y="303"/>
                  </a:lnTo>
                  <a:lnTo>
                    <a:pt x="217" y="280"/>
                  </a:lnTo>
                  <a:lnTo>
                    <a:pt x="239" y="276"/>
                  </a:lnTo>
                  <a:lnTo>
                    <a:pt x="264" y="269"/>
                  </a:lnTo>
                  <a:lnTo>
                    <a:pt x="257" y="250"/>
                  </a:lnTo>
                  <a:lnTo>
                    <a:pt x="281" y="240"/>
                  </a:lnTo>
                  <a:lnTo>
                    <a:pt x="305" y="230"/>
                  </a:lnTo>
                  <a:lnTo>
                    <a:pt x="329" y="220"/>
                  </a:lnTo>
                  <a:lnTo>
                    <a:pt x="352" y="210"/>
                  </a:lnTo>
                  <a:lnTo>
                    <a:pt x="339" y="194"/>
                  </a:lnTo>
                  <a:lnTo>
                    <a:pt x="355" y="160"/>
                  </a:lnTo>
                  <a:lnTo>
                    <a:pt x="360" y="150"/>
                  </a:lnTo>
                  <a:lnTo>
                    <a:pt x="362" y="122"/>
                  </a:lnTo>
                  <a:lnTo>
                    <a:pt x="362" y="95"/>
                  </a:lnTo>
                  <a:lnTo>
                    <a:pt x="370" y="82"/>
                  </a:lnTo>
                  <a:lnTo>
                    <a:pt x="350" y="52"/>
                  </a:lnTo>
                  <a:lnTo>
                    <a:pt x="349" y="44"/>
                  </a:lnTo>
                  <a:lnTo>
                    <a:pt x="317" y="25"/>
                  </a:lnTo>
                  <a:lnTo>
                    <a:pt x="283" y="5"/>
                  </a:lnTo>
                  <a:lnTo>
                    <a:pt x="281" y="0"/>
                  </a:lnTo>
                  <a:lnTo>
                    <a:pt x="252" y="7"/>
                  </a:lnTo>
                  <a:lnTo>
                    <a:pt x="223" y="13"/>
                  </a:lnTo>
                  <a:lnTo>
                    <a:pt x="206" y="39"/>
                  </a:lnTo>
                  <a:lnTo>
                    <a:pt x="212" y="70"/>
                  </a:lnTo>
                  <a:lnTo>
                    <a:pt x="210" y="101"/>
                  </a:lnTo>
                  <a:lnTo>
                    <a:pt x="207" y="132"/>
                  </a:lnTo>
                  <a:lnTo>
                    <a:pt x="238" y="155"/>
                  </a:lnTo>
                  <a:lnTo>
                    <a:pt x="247" y="144"/>
                  </a:lnTo>
                  <a:lnTo>
                    <a:pt x="241" y="189"/>
                  </a:lnTo>
                  <a:lnTo>
                    <a:pt x="233" y="186"/>
                  </a:lnTo>
                  <a:lnTo>
                    <a:pt x="220" y="186"/>
                  </a:lnTo>
                  <a:lnTo>
                    <a:pt x="194" y="152"/>
                  </a:lnTo>
                  <a:lnTo>
                    <a:pt x="175" y="137"/>
                  </a:lnTo>
                  <a:lnTo>
                    <a:pt x="162" y="122"/>
                  </a:lnTo>
                  <a:lnTo>
                    <a:pt x="149" y="137"/>
                  </a:lnTo>
                  <a:lnTo>
                    <a:pt x="108" y="121"/>
                  </a:lnTo>
                  <a:lnTo>
                    <a:pt x="104" y="111"/>
                  </a:lnTo>
                  <a:lnTo>
                    <a:pt x="79" y="114"/>
                  </a:lnTo>
                  <a:lnTo>
                    <a:pt x="67" y="96"/>
                  </a:lnTo>
                  <a:lnTo>
                    <a:pt x="66" y="134"/>
                  </a:lnTo>
                  <a:lnTo>
                    <a:pt x="66" y="17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4" name="Freeform 126"/>
            <p:cNvSpPr>
              <a:spLocks/>
            </p:cNvSpPr>
            <p:nvPr/>
          </p:nvSpPr>
          <p:spPr bwMode="gray">
            <a:xfrm>
              <a:off x="3508" y="2754"/>
              <a:ext cx="115" cy="124"/>
            </a:xfrm>
            <a:custGeom>
              <a:avLst/>
              <a:gdLst>
                <a:gd name="T0" fmla="*/ 57 w 239"/>
                <a:gd name="T1" fmla="*/ 119 h 245"/>
                <a:gd name="T2" fmla="*/ 53 w 239"/>
                <a:gd name="T3" fmla="*/ 115 h 245"/>
                <a:gd name="T4" fmla="*/ 40 w 239"/>
                <a:gd name="T5" fmla="*/ 109 h 245"/>
                <a:gd name="T6" fmla="*/ 35 w 239"/>
                <a:gd name="T7" fmla="*/ 93 h 245"/>
                <a:gd name="T8" fmla="*/ 31 w 239"/>
                <a:gd name="T9" fmla="*/ 88 h 245"/>
                <a:gd name="T10" fmla="*/ 28 w 239"/>
                <a:gd name="T11" fmla="*/ 84 h 245"/>
                <a:gd name="T12" fmla="*/ 18 w 239"/>
                <a:gd name="T13" fmla="*/ 75 h 245"/>
                <a:gd name="T14" fmla="*/ 9 w 239"/>
                <a:gd name="T15" fmla="*/ 57 h 245"/>
                <a:gd name="T16" fmla="*/ 0 w 239"/>
                <a:gd name="T17" fmla="*/ 39 h 245"/>
                <a:gd name="T18" fmla="*/ 22 w 239"/>
                <a:gd name="T19" fmla="*/ 45 h 245"/>
                <a:gd name="T20" fmla="*/ 36 w 239"/>
                <a:gd name="T21" fmla="*/ 31 h 245"/>
                <a:gd name="T22" fmla="*/ 51 w 239"/>
                <a:gd name="T23" fmla="*/ 17 h 245"/>
                <a:gd name="T24" fmla="*/ 56 w 239"/>
                <a:gd name="T25" fmla="*/ 6 h 245"/>
                <a:gd name="T26" fmla="*/ 67 w 239"/>
                <a:gd name="T27" fmla="*/ 4 h 245"/>
                <a:gd name="T28" fmla="*/ 79 w 239"/>
                <a:gd name="T29" fmla="*/ 0 h 245"/>
                <a:gd name="T30" fmla="*/ 78 w 239"/>
                <a:gd name="T31" fmla="*/ 7 h 245"/>
                <a:gd name="T32" fmla="*/ 86 w 239"/>
                <a:gd name="T33" fmla="*/ 7 h 245"/>
                <a:gd name="T34" fmla="*/ 101 w 239"/>
                <a:gd name="T35" fmla="*/ 13 h 245"/>
                <a:gd name="T36" fmla="*/ 115 w 239"/>
                <a:gd name="T37" fmla="*/ 20 h 245"/>
                <a:gd name="T38" fmla="*/ 115 w 239"/>
                <a:gd name="T39" fmla="*/ 42 h 245"/>
                <a:gd name="T40" fmla="*/ 112 w 239"/>
                <a:gd name="T41" fmla="*/ 58 h 245"/>
                <a:gd name="T42" fmla="*/ 114 w 239"/>
                <a:gd name="T43" fmla="*/ 74 h 245"/>
                <a:gd name="T44" fmla="*/ 108 w 239"/>
                <a:gd name="T45" fmla="*/ 90 h 245"/>
                <a:gd name="T46" fmla="*/ 105 w 239"/>
                <a:gd name="T47" fmla="*/ 105 h 245"/>
                <a:gd name="T48" fmla="*/ 96 w 239"/>
                <a:gd name="T49" fmla="*/ 114 h 245"/>
                <a:gd name="T50" fmla="*/ 87 w 239"/>
                <a:gd name="T51" fmla="*/ 124 h 245"/>
                <a:gd name="T52" fmla="*/ 73 w 239"/>
                <a:gd name="T53" fmla="*/ 122 h 245"/>
                <a:gd name="T54" fmla="*/ 58 w 239"/>
                <a:gd name="T55" fmla="*/ 119 h 245"/>
                <a:gd name="T56" fmla="*/ 57 w 239"/>
                <a:gd name="T57" fmla="*/ 119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9"/>
                <a:gd name="T88" fmla="*/ 0 h 245"/>
                <a:gd name="T89" fmla="*/ 239 w 239"/>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9" h="245">
                  <a:moveTo>
                    <a:pt x="119" y="235"/>
                  </a:moveTo>
                  <a:lnTo>
                    <a:pt x="110" y="228"/>
                  </a:lnTo>
                  <a:lnTo>
                    <a:pt x="83" y="215"/>
                  </a:lnTo>
                  <a:lnTo>
                    <a:pt x="72" y="184"/>
                  </a:lnTo>
                  <a:lnTo>
                    <a:pt x="64" y="174"/>
                  </a:lnTo>
                  <a:lnTo>
                    <a:pt x="59" y="166"/>
                  </a:lnTo>
                  <a:lnTo>
                    <a:pt x="37" y="148"/>
                  </a:lnTo>
                  <a:lnTo>
                    <a:pt x="19" y="113"/>
                  </a:lnTo>
                  <a:lnTo>
                    <a:pt x="0" y="78"/>
                  </a:lnTo>
                  <a:lnTo>
                    <a:pt x="45" y="88"/>
                  </a:lnTo>
                  <a:lnTo>
                    <a:pt x="74" y="62"/>
                  </a:lnTo>
                  <a:lnTo>
                    <a:pt x="107" y="34"/>
                  </a:lnTo>
                  <a:lnTo>
                    <a:pt x="117" y="11"/>
                  </a:lnTo>
                  <a:lnTo>
                    <a:pt x="139" y="7"/>
                  </a:lnTo>
                  <a:lnTo>
                    <a:pt x="164" y="0"/>
                  </a:lnTo>
                  <a:lnTo>
                    <a:pt x="162" y="13"/>
                  </a:lnTo>
                  <a:lnTo>
                    <a:pt x="178" y="13"/>
                  </a:lnTo>
                  <a:lnTo>
                    <a:pt x="209" y="26"/>
                  </a:lnTo>
                  <a:lnTo>
                    <a:pt x="239" y="39"/>
                  </a:lnTo>
                  <a:lnTo>
                    <a:pt x="239" y="83"/>
                  </a:lnTo>
                  <a:lnTo>
                    <a:pt x="233" y="114"/>
                  </a:lnTo>
                  <a:lnTo>
                    <a:pt x="236" y="147"/>
                  </a:lnTo>
                  <a:lnTo>
                    <a:pt x="225" y="178"/>
                  </a:lnTo>
                  <a:lnTo>
                    <a:pt x="218" y="207"/>
                  </a:lnTo>
                  <a:lnTo>
                    <a:pt x="199" y="225"/>
                  </a:lnTo>
                  <a:lnTo>
                    <a:pt x="180" y="245"/>
                  </a:lnTo>
                  <a:lnTo>
                    <a:pt x="151" y="241"/>
                  </a:lnTo>
                  <a:lnTo>
                    <a:pt x="120" y="236"/>
                  </a:lnTo>
                  <a:lnTo>
                    <a:pt x="119" y="23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5" name="Freeform 127"/>
            <p:cNvSpPr>
              <a:spLocks/>
            </p:cNvSpPr>
            <p:nvPr/>
          </p:nvSpPr>
          <p:spPr bwMode="gray">
            <a:xfrm>
              <a:off x="1938" y="2292"/>
              <a:ext cx="37" cy="41"/>
            </a:xfrm>
            <a:custGeom>
              <a:avLst/>
              <a:gdLst>
                <a:gd name="T0" fmla="*/ 22 w 74"/>
                <a:gd name="T1" fmla="*/ 22 h 82"/>
                <a:gd name="T2" fmla="*/ 27 w 74"/>
                <a:gd name="T3" fmla="*/ 23 h 82"/>
                <a:gd name="T4" fmla="*/ 25 w 74"/>
                <a:gd name="T5" fmla="*/ 20 h 82"/>
                <a:gd name="T6" fmla="*/ 20 w 74"/>
                <a:gd name="T7" fmla="*/ 18 h 82"/>
                <a:gd name="T8" fmla="*/ 17 w 74"/>
                <a:gd name="T9" fmla="*/ 13 h 82"/>
                <a:gd name="T10" fmla="*/ 5 w 74"/>
                <a:gd name="T11" fmla="*/ 8 h 82"/>
                <a:gd name="T12" fmla="*/ 1 w 74"/>
                <a:gd name="T13" fmla="*/ 5 h 82"/>
                <a:gd name="T14" fmla="*/ 0 w 74"/>
                <a:gd name="T15" fmla="*/ 0 h 82"/>
                <a:gd name="T16" fmla="*/ 15 w 74"/>
                <a:gd name="T17" fmla="*/ 1 h 82"/>
                <a:gd name="T18" fmla="*/ 26 w 74"/>
                <a:gd name="T19" fmla="*/ 7 h 82"/>
                <a:gd name="T20" fmla="*/ 37 w 74"/>
                <a:gd name="T21" fmla="*/ 15 h 82"/>
                <a:gd name="T22" fmla="*/ 37 w 74"/>
                <a:gd name="T23" fmla="*/ 28 h 82"/>
                <a:gd name="T24" fmla="*/ 31 w 74"/>
                <a:gd name="T25" fmla="*/ 33 h 82"/>
                <a:gd name="T26" fmla="*/ 27 w 74"/>
                <a:gd name="T27" fmla="*/ 41 h 82"/>
                <a:gd name="T28" fmla="*/ 23 w 74"/>
                <a:gd name="T29" fmla="*/ 35 h 82"/>
                <a:gd name="T30" fmla="*/ 22 w 74"/>
                <a:gd name="T31" fmla="*/ 22 h 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4"/>
                <a:gd name="T49" fmla="*/ 0 h 82"/>
                <a:gd name="T50" fmla="*/ 74 w 74"/>
                <a:gd name="T51" fmla="*/ 82 h 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4" h="82">
                  <a:moveTo>
                    <a:pt x="44" y="44"/>
                  </a:moveTo>
                  <a:lnTo>
                    <a:pt x="55" y="46"/>
                  </a:lnTo>
                  <a:lnTo>
                    <a:pt x="50" y="39"/>
                  </a:lnTo>
                  <a:lnTo>
                    <a:pt x="41" y="36"/>
                  </a:lnTo>
                  <a:lnTo>
                    <a:pt x="33" y="26"/>
                  </a:lnTo>
                  <a:lnTo>
                    <a:pt x="10" y="16"/>
                  </a:lnTo>
                  <a:lnTo>
                    <a:pt x="2" y="10"/>
                  </a:lnTo>
                  <a:lnTo>
                    <a:pt x="0" y="0"/>
                  </a:lnTo>
                  <a:lnTo>
                    <a:pt x="31" y="2"/>
                  </a:lnTo>
                  <a:lnTo>
                    <a:pt x="52" y="15"/>
                  </a:lnTo>
                  <a:lnTo>
                    <a:pt x="73" y="30"/>
                  </a:lnTo>
                  <a:lnTo>
                    <a:pt x="74" y="57"/>
                  </a:lnTo>
                  <a:lnTo>
                    <a:pt x="62" y="65"/>
                  </a:lnTo>
                  <a:lnTo>
                    <a:pt x="55" y="82"/>
                  </a:lnTo>
                  <a:lnTo>
                    <a:pt x="47" y="70"/>
                  </a:lnTo>
                  <a:lnTo>
                    <a:pt x="44" y="4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6" name="Freeform 128"/>
            <p:cNvSpPr>
              <a:spLocks/>
            </p:cNvSpPr>
            <p:nvPr/>
          </p:nvSpPr>
          <p:spPr bwMode="gray">
            <a:xfrm>
              <a:off x="1948" y="2238"/>
              <a:ext cx="179" cy="308"/>
            </a:xfrm>
            <a:custGeom>
              <a:avLst/>
              <a:gdLst>
                <a:gd name="T0" fmla="*/ 70 w 379"/>
                <a:gd name="T1" fmla="*/ 28 h 600"/>
                <a:gd name="T2" fmla="*/ 64 w 379"/>
                <a:gd name="T3" fmla="*/ 26 h 600"/>
                <a:gd name="T4" fmla="*/ 51 w 379"/>
                <a:gd name="T5" fmla="*/ 54 h 600"/>
                <a:gd name="T6" fmla="*/ 33 w 379"/>
                <a:gd name="T7" fmla="*/ 82 h 600"/>
                <a:gd name="T8" fmla="*/ 26 w 379"/>
                <a:gd name="T9" fmla="*/ 69 h 600"/>
                <a:gd name="T10" fmla="*/ 21 w 379"/>
                <a:gd name="T11" fmla="*/ 87 h 600"/>
                <a:gd name="T12" fmla="*/ 22 w 379"/>
                <a:gd name="T13" fmla="*/ 103 h 600"/>
                <a:gd name="T14" fmla="*/ 22 w 379"/>
                <a:gd name="T15" fmla="*/ 127 h 600"/>
                <a:gd name="T16" fmla="*/ 24 w 379"/>
                <a:gd name="T17" fmla="*/ 156 h 600"/>
                <a:gd name="T18" fmla="*/ 17 w 379"/>
                <a:gd name="T19" fmla="*/ 178 h 600"/>
                <a:gd name="T20" fmla="*/ 4 w 379"/>
                <a:gd name="T21" fmla="*/ 193 h 600"/>
                <a:gd name="T22" fmla="*/ 1 w 379"/>
                <a:gd name="T23" fmla="*/ 202 h 600"/>
                <a:gd name="T24" fmla="*/ 23 w 379"/>
                <a:gd name="T25" fmla="*/ 222 h 600"/>
                <a:gd name="T26" fmla="*/ 53 w 379"/>
                <a:gd name="T27" fmla="*/ 231 h 600"/>
                <a:gd name="T28" fmla="*/ 63 w 379"/>
                <a:gd name="T29" fmla="*/ 239 h 600"/>
                <a:gd name="T30" fmla="*/ 83 w 379"/>
                <a:gd name="T31" fmla="*/ 263 h 600"/>
                <a:gd name="T32" fmla="*/ 104 w 379"/>
                <a:gd name="T33" fmla="*/ 272 h 600"/>
                <a:gd name="T34" fmla="*/ 130 w 379"/>
                <a:gd name="T35" fmla="*/ 278 h 600"/>
                <a:gd name="T36" fmla="*/ 133 w 379"/>
                <a:gd name="T37" fmla="*/ 308 h 600"/>
                <a:gd name="T38" fmla="*/ 140 w 379"/>
                <a:gd name="T39" fmla="*/ 255 h 600"/>
                <a:gd name="T40" fmla="*/ 131 w 379"/>
                <a:gd name="T41" fmla="*/ 218 h 600"/>
                <a:gd name="T42" fmla="*/ 144 w 379"/>
                <a:gd name="T43" fmla="*/ 213 h 600"/>
                <a:gd name="T44" fmla="*/ 134 w 379"/>
                <a:gd name="T45" fmla="*/ 198 h 600"/>
                <a:gd name="T46" fmla="*/ 160 w 379"/>
                <a:gd name="T47" fmla="*/ 198 h 600"/>
                <a:gd name="T48" fmla="*/ 162 w 379"/>
                <a:gd name="T49" fmla="*/ 197 h 600"/>
                <a:gd name="T50" fmla="*/ 175 w 379"/>
                <a:gd name="T51" fmla="*/ 206 h 600"/>
                <a:gd name="T52" fmla="*/ 175 w 379"/>
                <a:gd name="T53" fmla="*/ 191 h 600"/>
                <a:gd name="T54" fmla="*/ 171 w 379"/>
                <a:gd name="T55" fmla="*/ 169 h 600"/>
                <a:gd name="T56" fmla="*/ 168 w 379"/>
                <a:gd name="T57" fmla="*/ 129 h 600"/>
                <a:gd name="T58" fmla="*/ 159 w 379"/>
                <a:gd name="T59" fmla="*/ 115 h 600"/>
                <a:gd name="T60" fmla="*/ 133 w 379"/>
                <a:gd name="T61" fmla="*/ 100 h 600"/>
                <a:gd name="T62" fmla="*/ 110 w 379"/>
                <a:gd name="T63" fmla="*/ 99 h 600"/>
                <a:gd name="T64" fmla="*/ 100 w 379"/>
                <a:gd name="T65" fmla="*/ 80 h 600"/>
                <a:gd name="T66" fmla="*/ 86 w 379"/>
                <a:gd name="T67" fmla="*/ 60 h 600"/>
                <a:gd name="T68" fmla="*/ 101 w 379"/>
                <a:gd name="T69" fmla="*/ 28 h 600"/>
                <a:gd name="T70" fmla="*/ 119 w 379"/>
                <a:gd name="T71" fmla="*/ 9 h 600"/>
                <a:gd name="T72" fmla="*/ 111 w 379"/>
                <a:gd name="T73" fmla="*/ 2 h 600"/>
                <a:gd name="T74" fmla="*/ 84 w 379"/>
                <a:gd name="T75" fmla="*/ 20 h 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79"/>
                <a:gd name="T115" fmla="*/ 0 h 600"/>
                <a:gd name="T116" fmla="*/ 379 w 379"/>
                <a:gd name="T117" fmla="*/ 600 h 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79" h="600">
                  <a:moveTo>
                    <a:pt x="159" y="41"/>
                  </a:moveTo>
                  <a:lnTo>
                    <a:pt x="149" y="55"/>
                  </a:lnTo>
                  <a:lnTo>
                    <a:pt x="152" y="49"/>
                  </a:lnTo>
                  <a:lnTo>
                    <a:pt x="135" y="50"/>
                  </a:lnTo>
                  <a:lnTo>
                    <a:pt x="112" y="80"/>
                  </a:lnTo>
                  <a:lnTo>
                    <a:pt x="107" y="106"/>
                  </a:lnTo>
                  <a:lnTo>
                    <a:pt x="73" y="140"/>
                  </a:lnTo>
                  <a:lnTo>
                    <a:pt x="69" y="160"/>
                  </a:lnTo>
                  <a:lnTo>
                    <a:pt x="62" y="142"/>
                  </a:lnTo>
                  <a:lnTo>
                    <a:pt x="56" y="134"/>
                  </a:lnTo>
                  <a:lnTo>
                    <a:pt x="57" y="161"/>
                  </a:lnTo>
                  <a:lnTo>
                    <a:pt x="45" y="169"/>
                  </a:lnTo>
                  <a:lnTo>
                    <a:pt x="38" y="186"/>
                  </a:lnTo>
                  <a:lnTo>
                    <a:pt x="46" y="200"/>
                  </a:lnTo>
                  <a:lnTo>
                    <a:pt x="54" y="233"/>
                  </a:lnTo>
                  <a:lnTo>
                    <a:pt x="46" y="248"/>
                  </a:lnTo>
                  <a:lnTo>
                    <a:pt x="49" y="275"/>
                  </a:lnTo>
                  <a:lnTo>
                    <a:pt x="51" y="303"/>
                  </a:lnTo>
                  <a:lnTo>
                    <a:pt x="56" y="308"/>
                  </a:lnTo>
                  <a:lnTo>
                    <a:pt x="35" y="347"/>
                  </a:lnTo>
                  <a:lnTo>
                    <a:pt x="16" y="357"/>
                  </a:lnTo>
                  <a:lnTo>
                    <a:pt x="9" y="376"/>
                  </a:lnTo>
                  <a:lnTo>
                    <a:pt x="0" y="381"/>
                  </a:lnTo>
                  <a:lnTo>
                    <a:pt x="3" y="394"/>
                  </a:lnTo>
                  <a:lnTo>
                    <a:pt x="27" y="414"/>
                  </a:lnTo>
                  <a:lnTo>
                    <a:pt x="48" y="432"/>
                  </a:lnTo>
                  <a:lnTo>
                    <a:pt x="78" y="432"/>
                  </a:lnTo>
                  <a:lnTo>
                    <a:pt x="112" y="450"/>
                  </a:lnTo>
                  <a:lnTo>
                    <a:pt x="115" y="448"/>
                  </a:lnTo>
                  <a:lnTo>
                    <a:pt x="133" y="466"/>
                  </a:lnTo>
                  <a:lnTo>
                    <a:pt x="151" y="484"/>
                  </a:lnTo>
                  <a:lnTo>
                    <a:pt x="175" y="512"/>
                  </a:lnTo>
                  <a:lnTo>
                    <a:pt x="181" y="528"/>
                  </a:lnTo>
                  <a:lnTo>
                    <a:pt x="220" y="530"/>
                  </a:lnTo>
                  <a:lnTo>
                    <a:pt x="244" y="530"/>
                  </a:lnTo>
                  <a:lnTo>
                    <a:pt x="276" y="541"/>
                  </a:lnTo>
                  <a:lnTo>
                    <a:pt x="263" y="585"/>
                  </a:lnTo>
                  <a:lnTo>
                    <a:pt x="282" y="600"/>
                  </a:lnTo>
                  <a:lnTo>
                    <a:pt x="290" y="548"/>
                  </a:lnTo>
                  <a:lnTo>
                    <a:pt x="297" y="497"/>
                  </a:lnTo>
                  <a:lnTo>
                    <a:pt x="284" y="460"/>
                  </a:lnTo>
                  <a:lnTo>
                    <a:pt x="278" y="425"/>
                  </a:lnTo>
                  <a:lnTo>
                    <a:pt x="300" y="424"/>
                  </a:lnTo>
                  <a:lnTo>
                    <a:pt x="305" y="415"/>
                  </a:lnTo>
                  <a:lnTo>
                    <a:pt x="289" y="407"/>
                  </a:lnTo>
                  <a:lnTo>
                    <a:pt x="284" y="385"/>
                  </a:lnTo>
                  <a:lnTo>
                    <a:pt x="311" y="385"/>
                  </a:lnTo>
                  <a:lnTo>
                    <a:pt x="339" y="385"/>
                  </a:lnTo>
                  <a:lnTo>
                    <a:pt x="335" y="380"/>
                  </a:lnTo>
                  <a:lnTo>
                    <a:pt x="343" y="383"/>
                  </a:lnTo>
                  <a:lnTo>
                    <a:pt x="359" y="370"/>
                  </a:lnTo>
                  <a:lnTo>
                    <a:pt x="371" y="401"/>
                  </a:lnTo>
                  <a:lnTo>
                    <a:pt x="379" y="402"/>
                  </a:lnTo>
                  <a:lnTo>
                    <a:pt x="371" y="373"/>
                  </a:lnTo>
                  <a:lnTo>
                    <a:pt x="353" y="345"/>
                  </a:lnTo>
                  <a:lnTo>
                    <a:pt x="363" y="329"/>
                  </a:lnTo>
                  <a:lnTo>
                    <a:pt x="348" y="283"/>
                  </a:lnTo>
                  <a:lnTo>
                    <a:pt x="356" y="252"/>
                  </a:lnTo>
                  <a:lnTo>
                    <a:pt x="364" y="222"/>
                  </a:lnTo>
                  <a:lnTo>
                    <a:pt x="337" y="225"/>
                  </a:lnTo>
                  <a:lnTo>
                    <a:pt x="310" y="226"/>
                  </a:lnTo>
                  <a:lnTo>
                    <a:pt x="281" y="194"/>
                  </a:lnTo>
                  <a:lnTo>
                    <a:pt x="257" y="192"/>
                  </a:lnTo>
                  <a:lnTo>
                    <a:pt x="233" y="192"/>
                  </a:lnTo>
                  <a:lnTo>
                    <a:pt x="210" y="179"/>
                  </a:lnTo>
                  <a:lnTo>
                    <a:pt x="212" y="156"/>
                  </a:lnTo>
                  <a:lnTo>
                    <a:pt x="194" y="116"/>
                  </a:lnTo>
                  <a:lnTo>
                    <a:pt x="183" y="116"/>
                  </a:lnTo>
                  <a:lnTo>
                    <a:pt x="196" y="85"/>
                  </a:lnTo>
                  <a:lnTo>
                    <a:pt x="213" y="55"/>
                  </a:lnTo>
                  <a:lnTo>
                    <a:pt x="231" y="24"/>
                  </a:lnTo>
                  <a:lnTo>
                    <a:pt x="252" y="18"/>
                  </a:lnTo>
                  <a:lnTo>
                    <a:pt x="255" y="0"/>
                  </a:lnTo>
                  <a:lnTo>
                    <a:pt x="236" y="3"/>
                  </a:lnTo>
                  <a:lnTo>
                    <a:pt x="207" y="21"/>
                  </a:lnTo>
                  <a:lnTo>
                    <a:pt x="178" y="39"/>
                  </a:lnTo>
                  <a:lnTo>
                    <a:pt x="159" y="4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7" name="Freeform 129"/>
            <p:cNvSpPr>
              <a:spLocks/>
            </p:cNvSpPr>
            <p:nvPr/>
          </p:nvSpPr>
          <p:spPr bwMode="gray">
            <a:xfrm>
              <a:off x="2034" y="2242"/>
              <a:ext cx="202" cy="210"/>
            </a:xfrm>
            <a:custGeom>
              <a:avLst/>
              <a:gdLst>
                <a:gd name="T0" fmla="*/ 167 w 422"/>
                <a:gd name="T1" fmla="*/ 42 h 413"/>
                <a:gd name="T2" fmla="*/ 158 w 422"/>
                <a:gd name="T3" fmla="*/ 39 h 413"/>
                <a:gd name="T4" fmla="*/ 157 w 422"/>
                <a:gd name="T5" fmla="*/ 34 h 413"/>
                <a:gd name="T6" fmla="*/ 156 w 422"/>
                <a:gd name="T7" fmla="*/ 28 h 413"/>
                <a:gd name="T8" fmla="*/ 145 w 422"/>
                <a:gd name="T9" fmla="*/ 31 h 413"/>
                <a:gd name="T10" fmla="*/ 110 w 422"/>
                <a:gd name="T11" fmla="*/ 31 h 413"/>
                <a:gd name="T12" fmla="*/ 81 w 422"/>
                <a:gd name="T13" fmla="*/ 31 h 413"/>
                <a:gd name="T14" fmla="*/ 60 w 422"/>
                <a:gd name="T15" fmla="*/ 13 h 413"/>
                <a:gd name="T16" fmla="*/ 49 w 422"/>
                <a:gd name="T17" fmla="*/ 8 h 413"/>
                <a:gd name="T18" fmla="*/ 53 w 422"/>
                <a:gd name="T19" fmla="*/ 13 h 413"/>
                <a:gd name="T20" fmla="*/ 30 w 422"/>
                <a:gd name="T21" fmla="*/ 25 h 413"/>
                <a:gd name="T22" fmla="*/ 28 w 422"/>
                <a:gd name="T23" fmla="*/ 57 h 413"/>
                <a:gd name="T24" fmla="*/ 28 w 422"/>
                <a:gd name="T25" fmla="*/ 29 h 413"/>
                <a:gd name="T26" fmla="*/ 33 w 422"/>
                <a:gd name="T27" fmla="*/ 6 h 413"/>
                <a:gd name="T28" fmla="*/ 14 w 422"/>
                <a:gd name="T29" fmla="*/ 25 h 413"/>
                <a:gd name="T30" fmla="*/ 0 w 422"/>
                <a:gd name="T31" fmla="*/ 56 h 413"/>
                <a:gd name="T32" fmla="*/ 14 w 422"/>
                <a:gd name="T33" fmla="*/ 76 h 413"/>
                <a:gd name="T34" fmla="*/ 24 w 422"/>
                <a:gd name="T35" fmla="*/ 95 h 413"/>
                <a:gd name="T36" fmla="*/ 47 w 422"/>
                <a:gd name="T37" fmla="*/ 96 h 413"/>
                <a:gd name="T38" fmla="*/ 74 w 422"/>
                <a:gd name="T39" fmla="*/ 111 h 413"/>
                <a:gd name="T40" fmla="*/ 83 w 422"/>
                <a:gd name="T41" fmla="*/ 125 h 413"/>
                <a:gd name="T42" fmla="*/ 86 w 422"/>
                <a:gd name="T43" fmla="*/ 164 h 413"/>
                <a:gd name="T44" fmla="*/ 90 w 422"/>
                <a:gd name="T45" fmla="*/ 187 h 413"/>
                <a:gd name="T46" fmla="*/ 105 w 422"/>
                <a:gd name="T47" fmla="*/ 210 h 413"/>
                <a:gd name="T48" fmla="*/ 115 w 422"/>
                <a:gd name="T49" fmla="*/ 210 h 413"/>
                <a:gd name="T50" fmla="*/ 144 w 422"/>
                <a:gd name="T51" fmla="*/ 185 h 413"/>
                <a:gd name="T52" fmla="*/ 137 w 422"/>
                <a:gd name="T53" fmla="*/ 176 h 413"/>
                <a:gd name="T54" fmla="*/ 127 w 422"/>
                <a:gd name="T55" fmla="*/ 146 h 413"/>
                <a:gd name="T56" fmla="*/ 156 w 422"/>
                <a:gd name="T57" fmla="*/ 156 h 413"/>
                <a:gd name="T58" fmla="*/ 171 w 422"/>
                <a:gd name="T59" fmla="*/ 144 h 413"/>
                <a:gd name="T60" fmla="*/ 188 w 422"/>
                <a:gd name="T61" fmla="*/ 129 h 413"/>
                <a:gd name="T62" fmla="*/ 179 w 422"/>
                <a:gd name="T63" fmla="*/ 114 h 413"/>
                <a:gd name="T64" fmla="*/ 194 w 422"/>
                <a:gd name="T65" fmla="*/ 93 h 413"/>
                <a:gd name="T66" fmla="*/ 202 w 422"/>
                <a:gd name="T67" fmla="*/ 72 h 413"/>
                <a:gd name="T68" fmla="*/ 185 w 422"/>
                <a:gd name="T69" fmla="*/ 67 h 413"/>
                <a:gd name="T70" fmla="*/ 179 w 422"/>
                <a:gd name="T71" fmla="*/ 66 h 413"/>
                <a:gd name="T72" fmla="*/ 188 w 422"/>
                <a:gd name="T73" fmla="*/ 53 h 413"/>
                <a:gd name="T74" fmla="*/ 174 w 422"/>
                <a:gd name="T75" fmla="*/ 45 h 413"/>
                <a:gd name="T76" fmla="*/ 168 w 422"/>
                <a:gd name="T77" fmla="*/ 46 h 41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2"/>
                <a:gd name="T118" fmla="*/ 0 h 413"/>
                <a:gd name="T119" fmla="*/ 422 w 422"/>
                <a:gd name="T120" fmla="*/ 413 h 41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2" h="413">
                  <a:moveTo>
                    <a:pt x="352" y="90"/>
                  </a:moveTo>
                  <a:lnTo>
                    <a:pt x="348" y="83"/>
                  </a:lnTo>
                  <a:lnTo>
                    <a:pt x="342" y="77"/>
                  </a:lnTo>
                  <a:lnTo>
                    <a:pt x="331" y="77"/>
                  </a:lnTo>
                  <a:lnTo>
                    <a:pt x="337" y="75"/>
                  </a:lnTo>
                  <a:lnTo>
                    <a:pt x="328" y="66"/>
                  </a:lnTo>
                  <a:lnTo>
                    <a:pt x="360" y="56"/>
                  </a:lnTo>
                  <a:lnTo>
                    <a:pt x="326" y="56"/>
                  </a:lnTo>
                  <a:lnTo>
                    <a:pt x="291" y="56"/>
                  </a:lnTo>
                  <a:lnTo>
                    <a:pt x="303" y="61"/>
                  </a:lnTo>
                  <a:lnTo>
                    <a:pt x="271" y="75"/>
                  </a:lnTo>
                  <a:lnTo>
                    <a:pt x="230" y="61"/>
                  </a:lnTo>
                  <a:lnTo>
                    <a:pt x="199" y="61"/>
                  </a:lnTo>
                  <a:lnTo>
                    <a:pt x="170" y="61"/>
                  </a:lnTo>
                  <a:lnTo>
                    <a:pt x="159" y="38"/>
                  </a:lnTo>
                  <a:lnTo>
                    <a:pt x="125" y="25"/>
                  </a:lnTo>
                  <a:lnTo>
                    <a:pt x="112" y="0"/>
                  </a:lnTo>
                  <a:lnTo>
                    <a:pt x="103" y="15"/>
                  </a:lnTo>
                  <a:lnTo>
                    <a:pt x="119" y="25"/>
                  </a:lnTo>
                  <a:lnTo>
                    <a:pt x="111" y="25"/>
                  </a:lnTo>
                  <a:lnTo>
                    <a:pt x="69" y="43"/>
                  </a:lnTo>
                  <a:lnTo>
                    <a:pt x="62" y="49"/>
                  </a:lnTo>
                  <a:lnTo>
                    <a:pt x="72" y="97"/>
                  </a:lnTo>
                  <a:lnTo>
                    <a:pt x="58" y="113"/>
                  </a:lnTo>
                  <a:lnTo>
                    <a:pt x="40" y="88"/>
                  </a:lnTo>
                  <a:lnTo>
                    <a:pt x="58" y="57"/>
                  </a:lnTo>
                  <a:lnTo>
                    <a:pt x="48" y="28"/>
                  </a:lnTo>
                  <a:lnTo>
                    <a:pt x="69" y="12"/>
                  </a:lnTo>
                  <a:lnTo>
                    <a:pt x="48" y="18"/>
                  </a:lnTo>
                  <a:lnTo>
                    <a:pt x="30" y="49"/>
                  </a:lnTo>
                  <a:lnTo>
                    <a:pt x="13" y="79"/>
                  </a:lnTo>
                  <a:lnTo>
                    <a:pt x="0" y="110"/>
                  </a:lnTo>
                  <a:lnTo>
                    <a:pt x="11" y="110"/>
                  </a:lnTo>
                  <a:lnTo>
                    <a:pt x="29" y="150"/>
                  </a:lnTo>
                  <a:lnTo>
                    <a:pt x="27" y="173"/>
                  </a:lnTo>
                  <a:lnTo>
                    <a:pt x="50" y="186"/>
                  </a:lnTo>
                  <a:lnTo>
                    <a:pt x="74" y="186"/>
                  </a:lnTo>
                  <a:lnTo>
                    <a:pt x="98" y="188"/>
                  </a:lnTo>
                  <a:lnTo>
                    <a:pt x="127" y="220"/>
                  </a:lnTo>
                  <a:lnTo>
                    <a:pt x="154" y="219"/>
                  </a:lnTo>
                  <a:lnTo>
                    <a:pt x="181" y="216"/>
                  </a:lnTo>
                  <a:lnTo>
                    <a:pt x="173" y="246"/>
                  </a:lnTo>
                  <a:lnTo>
                    <a:pt x="165" y="277"/>
                  </a:lnTo>
                  <a:lnTo>
                    <a:pt x="180" y="323"/>
                  </a:lnTo>
                  <a:lnTo>
                    <a:pt x="170" y="339"/>
                  </a:lnTo>
                  <a:lnTo>
                    <a:pt x="188" y="367"/>
                  </a:lnTo>
                  <a:lnTo>
                    <a:pt x="196" y="396"/>
                  </a:lnTo>
                  <a:lnTo>
                    <a:pt x="220" y="413"/>
                  </a:lnTo>
                  <a:lnTo>
                    <a:pt x="238" y="411"/>
                  </a:lnTo>
                  <a:lnTo>
                    <a:pt x="241" y="413"/>
                  </a:lnTo>
                  <a:lnTo>
                    <a:pt x="273" y="388"/>
                  </a:lnTo>
                  <a:lnTo>
                    <a:pt x="300" y="364"/>
                  </a:lnTo>
                  <a:lnTo>
                    <a:pt x="307" y="352"/>
                  </a:lnTo>
                  <a:lnTo>
                    <a:pt x="286" y="346"/>
                  </a:lnTo>
                  <a:lnTo>
                    <a:pt x="276" y="305"/>
                  </a:lnTo>
                  <a:lnTo>
                    <a:pt x="266" y="287"/>
                  </a:lnTo>
                  <a:lnTo>
                    <a:pt x="299" y="297"/>
                  </a:lnTo>
                  <a:lnTo>
                    <a:pt x="326" y="307"/>
                  </a:lnTo>
                  <a:lnTo>
                    <a:pt x="332" y="295"/>
                  </a:lnTo>
                  <a:lnTo>
                    <a:pt x="358" y="284"/>
                  </a:lnTo>
                  <a:lnTo>
                    <a:pt x="384" y="273"/>
                  </a:lnTo>
                  <a:lnTo>
                    <a:pt x="393" y="253"/>
                  </a:lnTo>
                  <a:lnTo>
                    <a:pt x="390" y="253"/>
                  </a:lnTo>
                  <a:lnTo>
                    <a:pt x="373" y="224"/>
                  </a:lnTo>
                  <a:lnTo>
                    <a:pt x="384" y="198"/>
                  </a:lnTo>
                  <a:lnTo>
                    <a:pt x="406" y="183"/>
                  </a:lnTo>
                  <a:lnTo>
                    <a:pt x="393" y="168"/>
                  </a:lnTo>
                  <a:lnTo>
                    <a:pt x="422" y="141"/>
                  </a:lnTo>
                  <a:lnTo>
                    <a:pt x="418" y="132"/>
                  </a:lnTo>
                  <a:lnTo>
                    <a:pt x="387" y="131"/>
                  </a:lnTo>
                  <a:lnTo>
                    <a:pt x="368" y="131"/>
                  </a:lnTo>
                  <a:lnTo>
                    <a:pt x="374" y="129"/>
                  </a:lnTo>
                  <a:lnTo>
                    <a:pt x="385" y="113"/>
                  </a:lnTo>
                  <a:lnTo>
                    <a:pt x="393" y="105"/>
                  </a:lnTo>
                  <a:lnTo>
                    <a:pt x="374" y="87"/>
                  </a:lnTo>
                  <a:lnTo>
                    <a:pt x="363" y="88"/>
                  </a:lnTo>
                  <a:lnTo>
                    <a:pt x="350" y="82"/>
                  </a:lnTo>
                  <a:lnTo>
                    <a:pt x="352" y="9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08" name="Freeform 130"/>
            <p:cNvSpPr>
              <a:spLocks/>
            </p:cNvSpPr>
            <p:nvPr/>
          </p:nvSpPr>
          <p:spPr bwMode="gray">
            <a:xfrm>
              <a:off x="2091" y="2647"/>
              <a:ext cx="188" cy="241"/>
            </a:xfrm>
            <a:custGeom>
              <a:avLst/>
              <a:gdLst>
                <a:gd name="T0" fmla="*/ 125 w 394"/>
                <a:gd name="T1" fmla="*/ 191 h 471"/>
                <a:gd name="T2" fmla="*/ 122 w 394"/>
                <a:gd name="T3" fmla="*/ 210 h 471"/>
                <a:gd name="T4" fmla="*/ 119 w 394"/>
                <a:gd name="T5" fmla="*/ 230 h 471"/>
                <a:gd name="T6" fmla="*/ 116 w 394"/>
                <a:gd name="T7" fmla="*/ 226 h 471"/>
                <a:gd name="T8" fmla="*/ 98 w 394"/>
                <a:gd name="T9" fmla="*/ 229 h 471"/>
                <a:gd name="T10" fmla="*/ 94 w 394"/>
                <a:gd name="T11" fmla="*/ 239 h 471"/>
                <a:gd name="T12" fmla="*/ 86 w 394"/>
                <a:gd name="T13" fmla="*/ 229 h 471"/>
                <a:gd name="T14" fmla="*/ 68 w 394"/>
                <a:gd name="T15" fmla="*/ 225 h 471"/>
                <a:gd name="T16" fmla="*/ 65 w 394"/>
                <a:gd name="T17" fmla="*/ 222 h 471"/>
                <a:gd name="T18" fmla="*/ 53 w 394"/>
                <a:gd name="T19" fmla="*/ 241 h 471"/>
                <a:gd name="T20" fmla="*/ 43 w 394"/>
                <a:gd name="T21" fmla="*/ 239 h 471"/>
                <a:gd name="T22" fmla="*/ 37 w 394"/>
                <a:gd name="T23" fmla="*/ 223 h 471"/>
                <a:gd name="T24" fmla="*/ 30 w 394"/>
                <a:gd name="T25" fmla="*/ 206 h 471"/>
                <a:gd name="T26" fmla="*/ 26 w 394"/>
                <a:gd name="T27" fmla="*/ 190 h 471"/>
                <a:gd name="T28" fmla="*/ 27 w 394"/>
                <a:gd name="T29" fmla="*/ 177 h 471"/>
                <a:gd name="T30" fmla="*/ 18 w 394"/>
                <a:gd name="T31" fmla="*/ 164 h 471"/>
                <a:gd name="T32" fmla="*/ 14 w 394"/>
                <a:gd name="T33" fmla="*/ 152 h 471"/>
                <a:gd name="T34" fmla="*/ 10 w 394"/>
                <a:gd name="T35" fmla="*/ 143 h 471"/>
                <a:gd name="T36" fmla="*/ 10 w 394"/>
                <a:gd name="T37" fmla="*/ 135 h 471"/>
                <a:gd name="T38" fmla="*/ 17 w 394"/>
                <a:gd name="T39" fmla="*/ 120 h 471"/>
                <a:gd name="T40" fmla="*/ 11 w 394"/>
                <a:gd name="T41" fmla="*/ 119 h 471"/>
                <a:gd name="T42" fmla="*/ 9 w 394"/>
                <a:gd name="T43" fmla="*/ 103 h 471"/>
                <a:gd name="T44" fmla="*/ 10 w 394"/>
                <a:gd name="T45" fmla="*/ 87 h 471"/>
                <a:gd name="T46" fmla="*/ 12 w 394"/>
                <a:gd name="T47" fmla="*/ 78 h 471"/>
                <a:gd name="T48" fmla="*/ 13 w 394"/>
                <a:gd name="T49" fmla="*/ 54 h 471"/>
                <a:gd name="T50" fmla="*/ 15 w 394"/>
                <a:gd name="T51" fmla="*/ 50 h 471"/>
                <a:gd name="T52" fmla="*/ 8 w 394"/>
                <a:gd name="T53" fmla="*/ 36 h 471"/>
                <a:gd name="T54" fmla="*/ 0 w 394"/>
                <a:gd name="T55" fmla="*/ 22 h 471"/>
                <a:gd name="T56" fmla="*/ 19 w 394"/>
                <a:gd name="T57" fmla="*/ 23 h 471"/>
                <a:gd name="T58" fmla="*/ 26 w 394"/>
                <a:gd name="T59" fmla="*/ 17 h 471"/>
                <a:gd name="T60" fmla="*/ 38 w 394"/>
                <a:gd name="T61" fmla="*/ 8 h 471"/>
                <a:gd name="T62" fmla="*/ 51 w 394"/>
                <a:gd name="T63" fmla="*/ 0 h 471"/>
                <a:gd name="T64" fmla="*/ 63 w 394"/>
                <a:gd name="T65" fmla="*/ 2 h 471"/>
                <a:gd name="T66" fmla="*/ 63 w 394"/>
                <a:gd name="T67" fmla="*/ 17 h 471"/>
                <a:gd name="T68" fmla="*/ 65 w 394"/>
                <a:gd name="T69" fmla="*/ 32 h 471"/>
                <a:gd name="T70" fmla="*/ 77 w 394"/>
                <a:gd name="T71" fmla="*/ 46 h 471"/>
                <a:gd name="T72" fmla="*/ 87 w 394"/>
                <a:gd name="T73" fmla="*/ 50 h 471"/>
                <a:gd name="T74" fmla="*/ 101 w 394"/>
                <a:gd name="T75" fmla="*/ 57 h 471"/>
                <a:gd name="T76" fmla="*/ 118 w 394"/>
                <a:gd name="T77" fmla="*/ 69 h 471"/>
                <a:gd name="T78" fmla="*/ 135 w 394"/>
                <a:gd name="T79" fmla="*/ 73 h 471"/>
                <a:gd name="T80" fmla="*/ 139 w 394"/>
                <a:gd name="T81" fmla="*/ 80 h 471"/>
                <a:gd name="T82" fmla="*/ 141 w 394"/>
                <a:gd name="T83" fmla="*/ 99 h 471"/>
                <a:gd name="T84" fmla="*/ 139 w 394"/>
                <a:gd name="T85" fmla="*/ 99 h 471"/>
                <a:gd name="T86" fmla="*/ 144 w 394"/>
                <a:gd name="T87" fmla="*/ 105 h 471"/>
                <a:gd name="T88" fmla="*/ 146 w 394"/>
                <a:gd name="T89" fmla="*/ 120 h 471"/>
                <a:gd name="T90" fmla="*/ 159 w 394"/>
                <a:gd name="T91" fmla="*/ 122 h 471"/>
                <a:gd name="T92" fmla="*/ 173 w 394"/>
                <a:gd name="T93" fmla="*/ 123 h 471"/>
                <a:gd name="T94" fmla="*/ 176 w 394"/>
                <a:gd name="T95" fmla="*/ 139 h 471"/>
                <a:gd name="T96" fmla="*/ 185 w 394"/>
                <a:gd name="T97" fmla="*/ 149 h 471"/>
                <a:gd name="T98" fmla="*/ 188 w 394"/>
                <a:gd name="T99" fmla="*/ 156 h 471"/>
                <a:gd name="T100" fmla="*/ 185 w 394"/>
                <a:gd name="T101" fmla="*/ 170 h 471"/>
                <a:gd name="T102" fmla="*/ 181 w 394"/>
                <a:gd name="T103" fmla="*/ 184 h 471"/>
                <a:gd name="T104" fmla="*/ 184 w 394"/>
                <a:gd name="T105" fmla="*/ 190 h 471"/>
                <a:gd name="T106" fmla="*/ 181 w 394"/>
                <a:gd name="T107" fmla="*/ 192 h 471"/>
                <a:gd name="T108" fmla="*/ 182 w 394"/>
                <a:gd name="T109" fmla="*/ 189 h 471"/>
                <a:gd name="T110" fmla="*/ 167 w 394"/>
                <a:gd name="T111" fmla="*/ 177 h 471"/>
                <a:gd name="T112" fmla="*/ 147 w 394"/>
                <a:gd name="T113" fmla="*/ 180 h 471"/>
                <a:gd name="T114" fmla="*/ 127 w 394"/>
                <a:gd name="T115" fmla="*/ 183 h 471"/>
                <a:gd name="T116" fmla="*/ 125 w 394"/>
                <a:gd name="T117" fmla="*/ 191 h 4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4"/>
                <a:gd name="T178" fmla="*/ 0 h 471"/>
                <a:gd name="T179" fmla="*/ 394 w 394"/>
                <a:gd name="T180" fmla="*/ 471 h 47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4" h="471">
                  <a:moveTo>
                    <a:pt x="263" y="373"/>
                  </a:moveTo>
                  <a:lnTo>
                    <a:pt x="255" y="411"/>
                  </a:lnTo>
                  <a:lnTo>
                    <a:pt x="249" y="450"/>
                  </a:lnTo>
                  <a:lnTo>
                    <a:pt x="243" y="442"/>
                  </a:lnTo>
                  <a:lnTo>
                    <a:pt x="206" y="448"/>
                  </a:lnTo>
                  <a:lnTo>
                    <a:pt x="196" y="468"/>
                  </a:lnTo>
                  <a:lnTo>
                    <a:pt x="181" y="447"/>
                  </a:lnTo>
                  <a:lnTo>
                    <a:pt x="143" y="439"/>
                  </a:lnTo>
                  <a:lnTo>
                    <a:pt x="136" y="434"/>
                  </a:lnTo>
                  <a:lnTo>
                    <a:pt x="111" y="471"/>
                  </a:lnTo>
                  <a:lnTo>
                    <a:pt x="90" y="468"/>
                  </a:lnTo>
                  <a:lnTo>
                    <a:pt x="77" y="435"/>
                  </a:lnTo>
                  <a:lnTo>
                    <a:pt x="63" y="403"/>
                  </a:lnTo>
                  <a:lnTo>
                    <a:pt x="54" y="372"/>
                  </a:lnTo>
                  <a:lnTo>
                    <a:pt x="56" y="346"/>
                  </a:lnTo>
                  <a:lnTo>
                    <a:pt x="38" y="321"/>
                  </a:lnTo>
                  <a:lnTo>
                    <a:pt x="29" y="297"/>
                  </a:lnTo>
                  <a:lnTo>
                    <a:pt x="21" y="279"/>
                  </a:lnTo>
                  <a:lnTo>
                    <a:pt x="21" y="264"/>
                  </a:lnTo>
                  <a:lnTo>
                    <a:pt x="35" y="235"/>
                  </a:lnTo>
                  <a:lnTo>
                    <a:pt x="24" y="232"/>
                  </a:lnTo>
                  <a:lnTo>
                    <a:pt x="19" y="201"/>
                  </a:lnTo>
                  <a:lnTo>
                    <a:pt x="21" y="171"/>
                  </a:lnTo>
                  <a:lnTo>
                    <a:pt x="26" y="152"/>
                  </a:lnTo>
                  <a:lnTo>
                    <a:pt x="27" y="106"/>
                  </a:lnTo>
                  <a:lnTo>
                    <a:pt x="32" y="98"/>
                  </a:lnTo>
                  <a:lnTo>
                    <a:pt x="16" y="70"/>
                  </a:lnTo>
                  <a:lnTo>
                    <a:pt x="0" y="43"/>
                  </a:lnTo>
                  <a:lnTo>
                    <a:pt x="40" y="44"/>
                  </a:lnTo>
                  <a:lnTo>
                    <a:pt x="54" y="33"/>
                  </a:lnTo>
                  <a:lnTo>
                    <a:pt x="80" y="16"/>
                  </a:lnTo>
                  <a:lnTo>
                    <a:pt x="106" y="0"/>
                  </a:lnTo>
                  <a:lnTo>
                    <a:pt x="132" y="3"/>
                  </a:lnTo>
                  <a:lnTo>
                    <a:pt x="133" y="33"/>
                  </a:lnTo>
                  <a:lnTo>
                    <a:pt x="136" y="62"/>
                  </a:lnTo>
                  <a:lnTo>
                    <a:pt x="161" y="90"/>
                  </a:lnTo>
                  <a:lnTo>
                    <a:pt x="183" y="98"/>
                  </a:lnTo>
                  <a:lnTo>
                    <a:pt x="212" y="111"/>
                  </a:lnTo>
                  <a:lnTo>
                    <a:pt x="247" y="135"/>
                  </a:lnTo>
                  <a:lnTo>
                    <a:pt x="283" y="142"/>
                  </a:lnTo>
                  <a:lnTo>
                    <a:pt x="291" y="157"/>
                  </a:lnTo>
                  <a:lnTo>
                    <a:pt x="296" y="193"/>
                  </a:lnTo>
                  <a:lnTo>
                    <a:pt x="291" y="193"/>
                  </a:lnTo>
                  <a:lnTo>
                    <a:pt x="302" y="206"/>
                  </a:lnTo>
                  <a:lnTo>
                    <a:pt x="307" y="235"/>
                  </a:lnTo>
                  <a:lnTo>
                    <a:pt x="334" y="238"/>
                  </a:lnTo>
                  <a:lnTo>
                    <a:pt x="363" y="241"/>
                  </a:lnTo>
                  <a:lnTo>
                    <a:pt x="368" y="272"/>
                  </a:lnTo>
                  <a:lnTo>
                    <a:pt x="387" y="292"/>
                  </a:lnTo>
                  <a:lnTo>
                    <a:pt x="394" y="305"/>
                  </a:lnTo>
                  <a:lnTo>
                    <a:pt x="387" y="333"/>
                  </a:lnTo>
                  <a:lnTo>
                    <a:pt x="379" y="360"/>
                  </a:lnTo>
                  <a:lnTo>
                    <a:pt x="386" y="372"/>
                  </a:lnTo>
                  <a:lnTo>
                    <a:pt x="379" y="375"/>
                  </a:lnTo>
                  <a:lnTo>
                    <a:pt x="381" y="370"/>
                  </a:lnTo>
                  <a:lnTo>
                    <a:pt x="349" y="346"/>
                  </a:lnTo>
                  <a:lnTo>
                    <a:pt x="308" y="352"/>
                  </a:lnTo>
                  <a:lnTo>
                    <a:pt x="267" y="357"/>
                  </a:lnTo>
                  <a:lnTo>
                    <a:pt x="263" y="37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10" name="Group 131"/>
            <p:cNvGrpSpPr>
              <a:grpSpLocks/>
            </p:cNvGrpSpPr>
            <p:nvPr/>
          </p:nvGrpSpPr>
          <p:grpSpPr bwMode="auto">
            <a:xfrm>
              <a:off x="2024" y="2371"/>
              <a:ext cx="585" cy="721"/>
              <a:chOff x="1664" y="2723"/>
              <a:chExt cx="737" cy="877"/>
            </a:xfrm>
            <a:grpFill/>
          </p:grpSpPr>
          <p:sp>
            <p:nvSpPr>
              <p:cNvPr id="250" name="Freeform 132"/>
              <p:cNvSpPr>
                <a:spLocks/>
              </p:cNvSpPr>
              <p:nvPr/>
            </p:nvSpPr>
            <p:spPr bwMode="gray">
              <a:xfrm>
                <a:off x="1664" y="2723"/>
                <a:ext cx="737" cy="877"/>
              </a:xfrm>
              <a:custGeom>
                <a:avLst/>
                <a:gdLst>
                  <a:gd name="T0" fmla="*/ 553 w 1228"/>
                  <a:gd name="T1" fmla="*/ 172 h 1410"/>
                  <a:gd name="T2" fmla="*/ 543 w 1228"/>
                  <a:gd name="T3" fmla="*/ 152 h 1410"/>
                  <a:gd name="T4" fmla="*/ 519 w 1228"/>
                  <a:gd name="T5" fmla="*/ 142 h 1410"/>
                  <a:gd name="T6" fmla="*/ 495 w 1228"/>
                  <a:gd name="T7" fmla="*/ 134 h 1410"/>
                  <a:gd name="T8" fmla="*/ 468 w 1228"/>
                  <a:gd name="T9" fmla="*/ 157 h 1410"/>
                  <a:gd name="T10" fmla="*/ 445 w 1228"/>
                  <a:gd name="T11" fmla="*/ 162 h 1410"/>
                  <a:gd name="T12" fmla="*/ 405 w 1228"/>
                  <a:gd name="T13" fmla="*/ 154 h 1410"/>
                  <a:gd name="T14" fmla="*/ 437 w 1228"/>
                  <a:gd name="T15" fmla="*/ 104 h 1410"/>
                  <a:gd name="T16" fmla="*/ 432 w 1228"/>
                  <a:gd name="T17" fmla="*/ 50 h 1410"/>
                  <a:gd name="T18" fmla="*/ 420 w 1228"/>
                  <a:gd name="T19" fmla="*/ 27 h 1410"/>
                  <a:gd name="T20" fmla="*/ 392 w 1228"/>
                  <a:gd name="T21" fmla="*/ 69 h 1410"/>
                  <a:gd name="T22" fmla="*/ 333 w 1228"/>
                  <a:gd name="T23" fmla="*/ 65 h 1410"/>
                  <a:gd name="T24" fmla="*/ 287 w 1228"/>
                  <a:gd name="T25" fmla="*/ 88 h 1410"/>
                  <a:gd name="T26" fmla="*/ 266 w 1228"/>
                  <a:gd name="T27" fmla="*/ 25 h 1410"/>
                  <a:gd name="T28" fmla="*/ 248 w 1228"/>
                  <a:gd name="T29" fmla="*/ 1 h 1410"/>
                  <a:gd name="T30" fmla="*/ 208 w 1228"/>
                  <a:gd name="T31" fmla="*/ 35 h 1410"/>
                  <a:gd name="T32" fmla="*/ 184 w 1228"/>
                  <a:gd name="T33" fmla="*/ 59 h 1410"/>
                  <a:gd name="T34" fmla="*/ 157 w 1228"/>
                  <a:gd name="T35" fmla="*/ 101 h 1410"/>
                  <a:gd name="T36" fmla="*/ 125 w 1228"/>
                  <a:gd name="T37" fmla="*/ 90 h 1410"/>
                  <a:gd name="T38" fmla="*/ 106 w 1228"/>
                  <a:gd name="T39" fmla="*/ 80 h 1410"/>
                  <a:gd name="T40" fmla="*/ 85 w 1228"/>
                  <a:gd name="T41" fmla="*/ 98 h 1410"/>
                  <a:gd name="T42" fmla="*/ 80 w 1228"/>
                  <a:gd name="T43" fmla="*/ 149 h 1410"/>
                  <a:gd name="T44" fmla="*/ 49 w 1228"/>
                  <a:gd name="T45" fmla="*/ 216 h 1410"/>
                  <a:gd name="T46" fmla="*/ 10 w 1228"/>
                  <a:gd name="T47" fmla="*/ 266 h 1410"/>
                  <a:gd name="T48" fmla="*/ 16 w 1228"/>
                  <a:gd name="T49" fmla="*/ 328 h 1410"/>
                  <a:gd name="T50" fmla="*/ 63 w 1228"/>
                  <a:gd name="T51" fmla="*/ 332 h 1410"/>
                  <a:gd name="T52" fmla="*/ 109 w 1228"/>
                  <a:gd name="T53" fmla="*/ 365 h 1410"/>
                  <a:gd name="T54" fmla="*/ 164 w 1228"/>
                  <a:gd name="T55" fmla="*/ 340 h 1410"/>
                  <a:gd name="T56" fmla="*/ 195 w 1228"/>
                  <a:gd name="T57" fmla="*/ 399 h 1410"/>
                  <a:gd name="T58" fmla="*/ 260 w 1228"/>
                  <a:gd name="T59" fmla="*/ 435 h 1410"/>
                  <a:gd name="T60" fmla="*/ 269 w 1228"/>
                  <a:gd name="T61" fmla="*/ 484 h 1410"/>
                  <a:gd name="T62" fmla="*/ 317 w 1228"/>
                  <a:gd name="T63" fmla="*/ 519 h 1410"/>
                  <a:gd name="T64" fmla="*/ 317 w 1228"/>
                  <a:gd name="T65" fmla="*/ 569 h 1410"/>
                  <a:gd name="T66" fmla="*/ 346 w 1228"/>
                  <a:gd name="T67" fmla="*/ 616 h 1410"/>
                  <a:gd name="T68" fmla="*/ 381 w 1228"/>
                  <a:gd name="T69" fmla="*/ 656 h 1410"/>
                  <a:gd name="T70" fmla="*/ 402 w 1228"/>
                  <a:gd name="T71" fmla="*/ 694 h 1410"/>
                  <a:gd name="T72" fmla="*/ 378 w 1228"/>
                  <a:gd name="T73" fmla="*/ 758 h 1410"/>
                  <a:gd name="T74" fmla="*/ 347 w 1228"/>
                  <a:gd name="T75" fmla="*/ 798 h 1410"/>
                  <a:gd name="T76" fmla="*/ 397 w 1228"/>
                  <a:gd name="T77" fmla="*/ 822 h 1410"/>
                  <a:gd name="T78" fmla="*/ 437 w 1228"/>
                  <a:gd name="T79" fmla="*/ 877 h 1410"/>
                  <a:gd name="T80" fmla="*/ 457 w 1228"/>
                  <a:gd name="T81" fmla="*/ 822 h 1410"/>
                  <a:gd name="T82" fmla="*/ 472 w 1228"/>
                  <a:gd name="T83" fmla="*/ 800 h 1410"/>
                  <a:gd name="T84" fmla="*/ 454 w 1228"/>
                  <a:gd name="T85" fmla="*/ 838 h 1410"/>
                  <a:gd name="T86" fmla="*/ 489 w 1228"/>
                  <a:gd name="T87" fmla="*/ 785 h 1410"/>
                  <a:gd name="T88" fmla="*/ 503 w 1228"/>
                  <a:gd name="T89" fmla="*/ 738 h 1410"/>
                  <a:gd name="T90" fmla="*/ 502 w 1228"/>
                  <a:gd name="T91" fmla="*/ 692 h 1410"/>
                  <a:gd name="T92" fmla="*/ 540 w 1228"/>
                  <a:gd name="T93" fmla="*/ 656 h 1410"/>
                  <a:gd name="T94" fmla="*/ 588 w 1228"/>
                  <a:gd name="T95" fmla="*/ 636 h 1410"/>
                  <a:gd name="T96" fmla="*/ 619 w 1228"/>
                  <a:gd name="T97" fmla="*/ 631 h 1410"/>
                  <a:gd name="T98" fmla="*/ 646 w 1228"/>
                  <a:gd name="T99" fmla="*/ 569 h 1410"/>
                  <a:gd name="T100" fmla="*/ 663 w 1228"/>
                  <a:gd name="T101" fmla="*/ 489 h 1410"/>
                  <a:gd name="T102" fmla="*/ 661 w 1228"/>
                  <a:gd name="T103" fmla="*/ 427 h 1410"/>
                  <a:gd name="T104" fmla="*/ 680 w 1228"/>
                  <a:gd name="T105" fmla="*/ 392 h 1410"/>
                  <a:gd name="T106" fmla="*/ 705 w 1228"/>
                  <a:gd name="T107" fmla="*/ 352 h 1410"/>
                  <a:gd name="T108" fmla="*/ 729 w 1228"/>
                  <a:gd name="T109" fmla="*/ 256 h 1410"/>
                  <a:gd name="T110" fmla="*/ 670 w 1228"/>
                  <a:gd name="T111" fmla="*/ 208 h 1410"/>
                  <a:gd name="T112" fmla="*/ 589 w 1228"/>
                  <a:gd name="T113" fmla="*/ 179 h 14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8"/>
                  <a:gd name="T172" fmla="*/ 0 h 1410"/>
                  <a:gd name="T173" fmla="*/ 1228 w 1228"/>
                  <a:gd name="T174" fmla="*/ 1410 h 14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8" h="1410">
                    <a:moveTo>
                      <a:pt x="933" y="277"/>
                    </a:moveTo>
                    <a:lnTo>
                      <a:pt x="926" y="281"/>
                    </a:lnTo>
                    <a:lnTo>
                      <a:pt x="913" y="305"/>
                    </a:lnTo>
                    <a:lnTo>
                      <a:pt x="921" y="277"/>
                    </a:lnTo>
                    <a:lnTo>
                      <a:pt x="918" y="269"/>
                    </a:lnTo>
                    <a:lnTo>
                      <a:pt x="913" y="273"/>
                    </a:lnTo>
                    <a:lnTo>
                      <a:pt x="916" y="256"/>
                    </a:lnTo>
                    <a:lnTo>
                      <a:pt x="905" y="245"/>
                    </a:lnTo>
                    <a:lnTo>
                      <a:pt x="892" y="247"/>
                    </a:lnTo>
                    <a:lnTo>
                      <a:pt x="889" y="242"/>
                    </a:lnTo>
                    <a:lnTo>
                      <a:pt x="878" y="235"/>
                    </a:lnTo>
                    <a:lnTo>
                      <a:pt x="865" y="229"/>
                    </a:lnTo>
                    <a:lnTo>
                      <a:pt x="852" y="224"/>
                    </a:lnTo>
                    <a:lnTo>
                      <a:pt x="843" y="220"/>
                    </a:lnTo>
                    <a:lnTo>
                      <a:pt x="825" y="212"/>
                    </a:lnTo>
                    <a:lnTo>
                      <a:pt x="825" y="216"/>
                    </a:lnTo>
                    <a:lnTo>
                      <a:pt x="804" y="220"/>
                    </a:lnTo>
                    <a:lnTo>
                      <a:pt x="793" y="243"/>
                    </a:lnTo>
                    <a:lnTo>
                      <a:pt x="793" y="247"/>
                    </a:lnTo>
                    <a:lnTo>
                      <a:pt x="780" y="253"/>
                    </a:lnTo>
                    <a:lnTo>
                      <a:pt x="759" y="284"/>
                    </a:lnTo>
                    <a:lnTo>
                      <a:pt x="761" y="256"/>
                    </a:lnTo>
                    <a:lnTo>
                      <a:pt x="753" y="264"/>
                    </a:lnTo>
                    <a:lnTo>
                      <a:pt x="741" y="260"/>
                    </a:lnTo>
                    <a:lnTo>
                      <a:pt x="730" y="260"/>
                    </a:lnTo>
                    <a:lnTo>
                      <a:pt x="720" y="224"/>
                    </a:lnTo>
                    <a:lnTo>
                      <a:pt x="698" y="237"/>
                    </a:lnTo>
                    <a:lnTo>
                      <a:pt x="675" y="248"/>
                    </a:lnTo>
                    <a:lnTo>
                      <a:pt x="666" y="245"/>
                    </a:lnTo>
                    <a:lnTo>
                      <a:pt x="688" y="230"/>
                    </a:lnTo>
                    <a:lnTo>
                      <a:pt x="708" y="191"/>
                    </a:lnTo>
                    <a:lnTo>
                      <a:pt x="728" y="168"/>
                    </a:lnTo>
                    <a:lnTo>
                      <a:pt x="749" y="144"/>
                    </a:lnTo>
                    <a:lnTo>
                      <a:pt x="741" y="124"/>
                    </a:lnTo>
                    <a:lnTo>
                      <a:pt x="725" y="111"/>
                    </a:lnTo>
                    <a:lnTo>
                      <a:pt x="719" y="80"/>
                    </a:lnTo>
                    <a:lnTo>
                      <a:pt x="712" y="49"/>
                    </a:lnTo>
                    <a:lnTo>
                      <a:pt x="711" y="53"/>
                    </a:lnTo>
                    <a:lnTo>
                      <a:pt x="699" y="35"/>
                    </a:lnTo>
                    <a:lnTo>
                      <a:pt x="699" y="43"/>
                    </a:lnTo>
                    <a:lnTo>
                      <a:pt x="696" y="43"/>
                    </a:lnTo>
                    <a:lnTo>
                      <a:pt x="695" y="44"/>
                    </a:lnTo>
                    <a:lnTo>
                      <a:pt x="674" y="77"/>
                    </a:lnTo>
                    <a:lnTo>
                      <a:pt x="653" y="111"/>
                    </a:lnTo>
                    <a:lnTo>
                      <a:pt x="622" y="110"/>
                    </a:lnTo>
                    <a:lnTo>
                      <a:pt x="601" y="105"/>
                    </a:lnTo>
                    <a:lnTo>
                      <a:pt x="584" y="98"/>
                    </a:lnTo>
                    <a:lnTo>
                      <a:pt x="555" y="105"/>
                    </a:lnTo>
                    <a:lnTo>
                      <a:pt x="556" y="123"/>
                    </a:lnTo>
                    <a:lnTo>
                      <a:pt x="544" y="119"/>
                    </a:lnTo>
                    <a:lnTo>
                      <a:pt x="511" y="124"/>
                    </a:lnTo>
                    <a:lnTo>
                      <a:pt x="479" y="141"/>
                    </a:lnTo>
                    <a:lnTo>
                      <a:pt x="460" y="141"/>
                    </a:lnTo>
                    <a:lnTo>
                      <a:pt x="439" y="114"/>
                    </a:lnTo>
                    <a:lnTo>
                      <a:pt x="436" y="72"/>
                    </a:lnTo>
                    <a:lnTo>
                      <a:pt x="444" y="40"/>
                    </a:lnTo>
                    <a:lnTo>
                      <a:pt x="431" y="20"/>
                    </a:lnTo>
                    <a:lnTo>
                      <a:pt x="428" y="0"/>
                    </a:lnTo>
                    <a:lnTo>
                      <a:pt x="410" y="2"/>
                    </a:lnTo>
                    <a:lnTo>
                      <a:pt x="413" y="2"/>
                    </a:lnTo>
                    <a:lnTo>
                      <a:pt x="404" y="22"/>
                    </a:lnTo>
                    <a:lnTo>
                      <a:pt x="378" y="33"/>
                    </a:lnTo>
                    <a:lnTo>
                      <a:pt x="352" y="44"/>
                    </a:lnTo>
                    <a:lnTo>
                      <a:pt x="346" y="56"/>
                    </a:lnTo>
                    <a:lnTo>
                      <a:pt x="319" y="46"/>
                    </a:lnTo>
                    <a:lnTo>
                      <a:pt x="286" y="36"/>
                    </a:lnTo>
                    <a:lnTo>
                      <a:pt x="296" y="54"/>
                    </a:lnTo>
                    <a:lnTo>
                      <a:pt x="306" y="95"/>
                    </a:lnTo>
                    <a:lnTo>
                      <a:pt x="327" y="101"/>
                    </a:lnTo>
                    <a:lnTo>
                      <a:pt x="320" y="113"/>
                    </a:lnTo>
                    <a:lnTo>
                      <a:pt x="293" y="137"/>
                    </a:lnTo>
                    <a:lnTo>
                      <a:pt x="261" y="162"/>
                    </a:lnTo>
                    <a:lnTo>
                      <a:pt x="258" y="160"/>
                    </a:lnTo>
                    <a:lnTo>
                      <a:pt x="240" y="162"/>
                    </a:lnTo>
                    <a:lnTo>
                      <a:pt x="216" y="145"/>
                    </a:lnTo>
                    <a:lnTo>
                      <a:pt x="208" y="144"/>
                    </a:lnTo>
                    <a:lnTo>
                      <a:pt x="196" y="113"/>
                    </a:lnTo>
                    <a:lnTo>
                      <a:pt x="180" y="126"/>
                    </a:lnTo>
                    <a:lnTo>
                      <a:pt x="172" y="123"/>
                    </a:lnTo>
                    <a:lnTo>
                      <a:pt x="176" y="128"/>
                    </a:lnTo>
                    <a:lnTo>
                      <a:pt x="148" y="128"/>
                    </a:lnTo>
                    <a:lnTo>
                      <a:pt x="121" y="128"/>
                    </a:lnTo>
                    <a:lnTo>
                      <a:pt x="126" y="150"/>
                    </a:lnTo>
                    <a:lnTo>
                      <a:pt x="142" y="158"/>
                    </a:lnTo>
                    <a:lnTo>
                      <a:pt x="137" y="167"/>
                    </a:lnTo>
                    <a:lnTo>
                      <a:pt x="115" y="168"/>
                    </a:lnTo>
                    <a:lnTo>
                      <a:pt x="121" y="203"/>
                    </a:lnTo>
                    <a:lnTo>
                      <a:pt x="134" y="240"/>
                    </a:lnTo>
                    <a:lnTo>
                      <a:pt x="127" y="291"/>
                    </a:lnTo>
                    <a:lnTo>
                      <a:pt x="119" y="343"/>
                    </a:lnTo>
                    <a:lnTo>
                      <a:pt x="110" y="341"/>
                    </a:lnTo>
                    <a:lnTo>
                      <a:pt x="82" y="348"/>
                    </a:lnTo>
                    <a:lnTo>
                      <a:pt x="57" y="361"/>
                    </a:lnTo>
                    <a:lnTo>
                      <a:pt x="33" y="372"/>
                    </a:lnTo>
                    <a:lnTo>
                      <a:pt x="25" y="400"/>
                    </a:lnTo>
                    <a:lnTo>
                      <a:pt x="17" y="427"/>
                    </a:lnTo>
                    <a:lnTo>
                      <a:pt x="0" y="457"/>
                    </a:lnTo>
                    <a:lnTo>
                      <a:pt x="13" y="485"/>
                    </a:lnTo>
                    <a:lnTo>
                      <a:pt x="28" y="511"/>
                    </a:lnTo>
                    <a:lnTo>
                      <a:pt x="26" y="527"/>
                    </a:lnTo>
                    <a:lnTo>
                      <a:pt x="39" y="530"/>
                    </a:lnTo>
                    <a:lnTo>
                      <a:pt x="58" y="545"/>
                    </a:lnTo>
                    <a:lnTo>
                      <a:pt x="82" y="551"/>
                    </a:lnTo>
                    <a:lnTo>
                      <a:pt x="105" y="533"/>
                    </a:lnTo>
                    <a:lnTo>
                      <a:pt x="107" y="561"/>
                    </a:lnTo>
                    <a:lnTo>
                      <a:pt x="108" y="587"/>
                    </a:lnTo>
                    <a:lnTo>
                      <a:pt x="142" y="586"/>
                    </a:lnTo>
                    <a:lnTo>
                      <a:pt x="182" y="587"/>
                    </a:lnTo>
                    <a:lnTo>
                      <a:pt x="196" y="576"/>
                    </a:lnTo>
                    <a:lnTo>
                      <a:pt x="222" y="559"/>
                    </a:lnTo>
                    <a:lnTo>
                      <a:pt x="248" y="543"/>
                    </a:lnTo>
                    <a:lnTo>
                      <a:pt x="274" y="546"/>
                    </a:lnTo>
                    <a:lnTo>
                      <a:pt x="275" y="576"/>
                    </a:lnTo>
                    <a:lnTo>
                      <a:pt x="278" y="605"/>
                    </a:lnTo>
                    <a:lnTo>
                      <a:pt x="303" y="633"/>
                    </a:lnTo>
                    <a:lnTo>
                      <a:pt x="325" y="641"/>
                    </a:lnTo>
                    <a:lnTo>
                      <a:pt x="354" y="654"/>
                    </a:lnTo>
                    <a:lnTo>
                      <a:pt x="389" y="678"/>
                    </a:lnTo>
                    <a:lnTo>
                      <a:pt x="425" y="685"/>
                    </a:lnTo>
                    <a:lnTo>
                      <a:pt x="433" y="700"/>
                    </a:lnTo>
                    <a:lnTo>
                      <a:pt x="438" y="736"/>
                    </a:lnTo>
                    <a:lnTo>
                      <a:pt x="433" y="736"/>
                    </a:lnTo>
                    <a:lnTo>
                      <a:pt x="444" y="749"/>
                    </a:lnTo>
                    <a:lnTo>
                      <a:pt x="449" y="778"/>
                    </a:lnTo>
                    <a:lnTo>
                      <a:pt x="476" y="781"/>
                    </a:lnTo>
                    <a:lnTo>
                      <a:pt x="505" y="784"/>
                    </a:lnTo>
                    <a:lnTo>
                      <a:pt x="510" y="815"/>
                    </a:lnTo>
                    <a:lnTo>
                      <a:pt x="529" y="835"/>
                    </a:lnTo>
                    <a:lnTo>
                      <a:pt x="536" y="848"/>
                    </a:lnTo>
                    <a:lnTo>
                      <a:pt x="529" y="876"/>
                    </a:lnTo>
                    <a:lnTo>
                      <a:pt x="521" y="903"/>
                    </a:lnTo>
                    <a:lnTo>
                      <a:pt x="528" y="915"/>
                    </a:lnTo>
                    <a:lnTo>
                      <a:pt x="521" y="918"/>
                    </a:lnTo>
                    <a:lnTo>
                      <a:pt x="528" y="934"/>
                    </a:lnTo>
                    <a:lnTo>
                      <a:pt x="534" y="985"/>
                    </a:lnTo>
                    <a:lnTo>
                      <a:pt x="577" y="991"/>
                    </a:lnTo>
                    <a:lnTo>
                      <a:pt x="600" y="995"/>
                    </a:lnTo>
                    <a:lnTo>
                      <a:pt x="609" y="1026"/>
                    </a:lnTo>
                    <a:lnTo>
                      <a:pt x="619" y="1055"/>
                    </a:lnTo>
                    <a:lnTo>
                      <a:pt x="635" y="1055"/>
                    </a:lnTo>
                    <a:lnTo>
                      <a:pt x="651" y="1057"/>
                    </a:lnTo>
                    <a:lnTo>
                      <a:pt x="650" y="1086"/>
                    </a:lnTo>
                    <a:lnTo>
                      <a:pt x="650" y="1114"/>
                    </a:lnTo>
                    <a:lnTo>
                      <a:pt x="669" y="1115"/>
                    </a:lnTo>
                    <a:lnTo>
                      <a:pt x="683" y="1161"/>
                    </a:lnTo>
                    <a:lnTo>
                      <a:pt x="664" y="1179"/>
                    </a:lnTo>
                    <a:lnTo>
                      <a:pt x="645" y="1197"/>
                    </a:lnTo>
                    <a:lnTo>
                      <a:pt x="629" y="1218"/>
                    </a:lnTo>
                    <a:lnTo>
                      <a:pt x="611" y="1239"/>
                    </a:lnTo>
                    <a:lnTo>
                      <a:pt x="595" y="1260"/>
                    </a:lnTo>
                    <a:lnTo>
                      <a:pt x="579" y="1282"/>
                    </a:lnTo>
                    <a:lnTo>
                      <a:pt x="579" y="1283"/>
                    </a:lnTo>
                    <a:lnTo>
                      <a:pt x="595" y="1278"/>
                    </a:lnTo>
                    <a:lnTo>
                      <a:pt x="634" y="1308"/>
                    </a:lnTo>
                    <a:lnTo>
                      <a:pt x="642" y="1309"/>
                    </a:lnTo>
                    <a:lnTo>
                      <a:pt x="661" y="1321"/>
                    </a:lnTo>
                    <a:lnTo>
                      <a:pt x="693" y="1344"/>
                    </a:lnTo>
                    <a:lnTo>
                      <a:pt x="725" y="1368"/>
                    </a:lnTo>
                    <a:lnTo>
                      <a:pt x="722" y="1386"/>
                    </a:lnTo>
                    <a:lnTo>
                      <a:pt x="728" y="1410"/>
                    </a:lnTo>
                    <a:lnTo>
                      <a:pt x="740" y="1388"/>
                    </a:lnTo>
                    <a:lnTo>
                      <a:pt x="751" y="1365"/>
                    </a:lnTo>
                    <a:lnTo>
                      <a:pt x="753" y="1342"/>
                    </a:lnTo>
                    <a:lnTo>
                      <a:pt x="761" y="1321"/>
                    </a:lnTo>
                    <a:lnTo>
                      <a:pt x="773" y="1303"/>
                    </a:lnTo>
                    <a:lnTo>
                      <a:pt x="772" y="1283"/>
                    </a:lnTo>
                    <a:lnTo>
                      <a:pt x="772" y="1282"/>
                    </a:lnTo>
                    <a:lnTo>
                      <a:pt x="786" y="1286"/>
                    </a:lnTo>
                    <a:lnTo>
                      <a:pt x="794" y="1288"/>
                    </a:lnTo>
                    <a:lnTo>
                      <a:pt x="780" y="1314"/>
                    </a:lnTo>
                    <a:lnTo>
                      <a:pt x="767" y="1339"/>
                    </a:lnTo>
                    <a:lnTo>
                      <a:pt x="757" y="1347"/>
                    </a:lnTo>
                    <a:lnTo>
                      <a:pt x="761" y="1350"/>
                    </a:lnTo>
                    <a:lnTo>
                      <a:pt x="781" y="1321"/>
                    </a:lnTo>
                    <a:lnTo>
                      <a:pt x="801" y="1291"/>
                    </a:lnTo>
                    <a:lnTo>
                      <a:pt x="814" y="1262"/>
                    </a:lnTo>
                    <a:lnTo>
                      <a:pt x="828" y="1233"/>
                    </a:lnTo>
                    <a:lnTo>
                      <a:pt x="836" y="1216"/>
                    </a:lnTo>
                    <a:lnTo>
                      <a:pt x="838" y="1216"/>
                    </a:lnTo>
                    <a:lnTo>
                      <a:pt x="838" y="1187"/>
                    </a:lnTo>
                    <a:lnTo>
                      <a:pt x="839" y="1158"/>
                    </a:lnTo>
                    <a:lnTo>
                      <a:pt x="831" y="1138"/>
                    </a:lnTo>
                    <a:lnTo>
                      <a:pt x="831" y="1125"/>
                    </a:lnTo>
                    <a:lnTo>
                      <a:pt x="836" y="1112"/>
                    </a:lnTo>
                    <a:lnTo>
                      <a:pt x="831" y="1110"/>
                    </a:lnTo>
                    <a:lnTo>
                      <a:pt x="844" y="1107"/>
                    </a:lnTo>
                    <a:lnTo>
                      <a:pt x="871" y="1081"/>
                    </a:lnTo>
                    <a:lnTo>
                      <a:pt x="899" y="1055"/>
                    </a:lnTo>
                    <a:lnTo>
                      <a:pt x="924" y="1047"/>
                    </a:lnTo>
                    <a:lnTo>
                      <a:pt x="949" y="1029"/>
                    </a:lnTo>
                    <a:lnTo>
                      <a:pt x="958" y="1021"/>
                    </a:lnTo>
                    <a:lnTo>
                      <a:pt x="979" y="1022"/>
                    </a:lnTo>
                    <a:lnTo>
                      <a:pt x="969" y="1024"/>
                    </a:lnTo>
                    <a:lnTo>
                      <a:pt x="990" y="1016"/>
                    </a:lnTo>
                    <a:lnTo>
                      <a:pt x="995" y="1014"/>
                    </a:lnTo>
                    <a:lnTo>
                      <a:pt x="1031" y="1014"/>
                    </a:lnTo>
                    <a:lnTo>
                      <a:pt x="1039" y="995"/>
                    </a:lnTo>
                    <a:lnTo>
                      <a:pt x="1058" y="983"/>
                    </a:lnTo>
                    <a:lnTo>
                      <a:pt x="1061" y="944"/>
                    </a:lnTo>
                    <a:lnTo>
                      <a:pt x="1076" y="915"/>
                    </a:lnTo>
                    <a:lnTo>
                      <a:pt x="1090" y="887"/>
                    </a:lnTo>
                    <a:lnTo>
                      <a:pt x="1096" y="838"/>
                    </a:lnTo>
                    <a:lnTo>
                      <a:pt x="1103" y="820"/>
                    </a:lnTo>
                    <a:lnTo>
                      <a:pt x="1104" y="786"/>
                    </a:lnTo>
                    <a:lnTo>
                      <a:pt x="1106" y="750"/>
                    </a:lnTo>
                    <a:lnTo>
                      <a:pt x="1106" y="724"/>
                    </a:lnTo>
                    <a:lnTo>
                      <a:pt x="1104" y="698"/>
                    </a:lnTo>
                    <a:lnTo>
                      <a:pt x="1101" y="687"/>
                    </a:lnTo>
                    <a:lnTo>
                      <a:pt x="1106" y="652"/>
                    </a:lnTo>
                    <a:lnTo>
                      <a:pt x="1114" y="649"/>
                    </a:lnTo>
                    <a:lnTo>
                      <a:pt x="1117" y="661"/>
                    </a:lnTo>
                    <a:lnTo>
                      <a:pt x="1133" y="631"/>
                    </a:lnTo>
                    <a:lnTo>
                      <a:pt x="1149" y="603"/>
                    </a:lnTo>
                    <a:lnTo>
                      <a:pt x="1151" y="600"/>
                    </a:lnTo>
                    <a:lnTo>
                      <a:pt x="1157" y="592"/>
                    </a:lnTo>
                    <a:lnTo>
                      <a:pt x="1175" y="566"/>
                    </a:lnTo>
                    <a:lnTo>
                      <a:pt x="1194" y="538"/>
                    </a:lnTo>
                    <a:lnTo>
                      <a:pt x="1222" y="499"/>
                    </a:lnTo>
                    <a:lnTo>
                      <a:pt x="1228" y="449"/>
                    </a:lnTo>
                    <a:lnTo>
                      <a:pt x="1214" y="411"/>
                    </a:lnTo>
                    <a:lnTo>
                      <a:pt x="1201" y="375"/>
                    </a:lnTo>
                    <a:lnTo>
                      <a:pt x="1175" y="370"/>
                    </a:lnTo>
                    <a:lnTo>
                      <a:pt x="1149" y="366"/>
                    </a:lnTo>
                    <a:lnTo>
                      <a:pt x="1116" y="335"/>
                    </a:lnTo>
                    <a:lnTo>
                      <a:pt x="1082" y="305"/>
                    </a:lnTo>
                    <a:lnTo>
                      <a:pt x="1039" y="292"/>
                    </a:lnTo>
                    <a:lnTo>
                      <a:pt x="1008" y="294"/>
                    </a:lnTo>
                    <a:lnTo>
                      <a:pt x="981" y="287"/>
                    </a:lnTo>
                    <a:lnTo>
                      <a:pt x="953" y="279"/>
                    </a:lnTo>
                    <a:lnTo>
                      <a:pt x="929" y="287"/>
                    </a:lnTo>
                    <a:lnTo>
                      <a:pt x="933" y="27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51" name="Freeform 133"/>
              <p:cNvSpPr>
                <a:spLocks/>
              </p:cNvSpPr>
              <p:nvPr/>
            </p:nvSpPr>
            <p:spPr bwMode="gray">
              <a:xfrm>
                <a:off x="2097" y="2843"/>
                <a:ext cx="45" cy="40"/>
              </a:xfrm>
              <a:custGeom>
                <a:avLst/>
                <a:gdLst>
                  <a:gd name="T0" fmla="*/ 23 w 76"/>
                  <a:gd name="T1" fmla="*/ 36 h 63"/>
                  <a:gd name="T2" fmla="*/ 19 w 76"/>
                  <a:gd name="T3" fmla="*/ 38 h 63"/>
                  <a:gd name="T4" fmla="*/ 9 w 76"/>
                  <a:gd name="T5" fmla="*/ 34 h 63"/>
                  <a:gd name="T6" fmla="*/ 6 w 76"/>
                  <a:gd name="T7" fmla="*/ 40 h 63"/>
                  <a:gd name="T8" fmla="*/ 0 w 76"/>
                  <a:gd name="T9" fmla="*/ 23 h 63"/>
                  <a:gd name="T10" fmla="*/ 3 w 76"/>
                  <a:gd name="T11" fmla="*/ 23 h 63"/>
                  <a:gd name="T12" fmla="*/ 1 w 76"/>
                  <a:gd name="T13" fmla="*/ 12 h 63"/>
                  <a:gd name="T14" fmla="*/ 8 w 76"/>
                  <a:gd name="T15" fmla="*/ 0 h 63"/>
                  <a:gd name="T16" fmla="*/ 25 w 76"/>
                  <a:gd name="T17" fmla="*/ 3 h 63"/>
                  <a:gd name="T18" fmla="*/ 45 w 76"/>
                  <a:gd name="T19" fmla="*/ 6 h 63"/>
                  <a:gd name="T20" fmla="*/ 36 w 76"/>
                  <a:gd name="T21" fmla="*/ 25 h 63"/>
                  <a:gd name="T22" fmla="*/ 34 w 76"/>
                  <a:gd name="T23" fmla="*/ 28 h 63"/>
                  <a:gd name="T24" fmla="*/ 33 w 76"/>
                  <a:gd name="T25" fmla="*/ 33 h 63"/>
                  <a:gd name="T26" fmla="*/ 28 w 76"/>
                  <a:gd name="T27" fmla="*/ 33 h 63"/>
                  <a:gd name="T28" fmla="*/ 23 w 76"/>
                  <a:gd name="T29" fmla="*/ 36 h 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6"/>
                  <a:gd name="T46" fmla="*/ 0 h 63"/>
                  <a:gd name="T47" fmla="*/ 76 w 76"/>
                  <a:gd name="T48" fmla="*/ 63 h 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6" h="63">
                    <a:moveTo>
                      <a:pt x="39" y="57"/>
                    </a:moveTo>
                    <a:lnTo>
                      <a:pt x="32" y="60"/>
                    </a:lnTo>
                    <a:lnTo>
                      <a:pt x="16" y="54"/>
                    </a:lnTo>
                    <a:lnTo>
                      <a:pt x="10" y="63"/>
                    </a:lnTo>
                    <a:lnTo>
                      <a:pt x="0" y="36"/>
                    </a:lnTo>
                    <a:lnTo>
                      <a:pt x="5" y="36"/>
                    </a:lnTo>
                    <a:lnTo>
                      <a:pt x="2" y="19"/>
                    </a:lnTo>
                    <a:lnTo>
                      <a:pt x="13" y="0"/>
                    </a:lnTo>
                    <a:lnTo>
                      <a:pt x="43" y="5"/>
                    </a:lnTo>
                    <a:lnTo>
                      <a:pt x="76" y="10"/>
                    </a:lnTo>
                    <a:lnTo>
                      <a:pt x="61" y="40"/>
                    </a:lnTo>
                    <a:lnTo>
                      <a:pt x="58" y="44"/>
                    </a:lnTo>
                    <a:lnTo>
                      <a:pt x="55" y="52"/>
                    </a:lnTo>
                    <a:lnTo>
                      <a:pt x="48" y="52"/>
                    </a:lnTo>
                    <a:lnTo>
                      <a:pt x="39" y="5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10" name="Freeform 134"/>
            <p:cNvSpPr>
              <a:spLocks/>
            </p:cNvSpPr>
            <p:nvPr/>
          </p:nvSpPr>
          <p:spPr bwMode="gray">
            <a:xfrm>
              <a:off x="2211" y="2825"/>
              <a:ext cx="125" cy="151"/>
            </a:xfrm>
            <a:custGeom>
              <a:avLst/>
              <a:gdLst>
                <a:gd name="T0" fmla="*/ 7 w 260"/>
                <a:gd name="T1" fmla="*/ 14 h 293"/>
                <a:gd name="T2" fmla="*/ 3 w 260"/>
                <a:gd name="T3" fmla="*/ 33 h 293"/>
                <a:gd name="T4" fmla="*/ 0 w 260"/>
                <a:gd name="T5" fmla="*/ 54 h 293"/>
                <a:gd name="T6" fmla="*/ 14 w 260"/>
                <a:gd name="T7" fmla="*/ 69 h 293"/>
                <a:gd name="T8" fmla="*/ 29 w 260"/>
                <a:gd name="T9" fmla="*/ 84 h 293"/>
                <a:gd name="T10" fmla="*/ 42 w 260"/>
                <a:gd name="T11" fmla="*/ 91 h 293"/>
                <a:gd name="T12" fmla="*/ 54 w 260"/>
                <a:gd name="T13" fmla="*/ 96 h 293"/>
                <a:gd name="T14" fmla="*/ 67 w 260"/>
                <a:gd name="T15" fmla="*/ 105 h 293"/>
                <a:gd name="T16" fmla="*/ 80 w 260"/>
                <a:gd name="T17" fmla="*/ 113 h 293"/>
                <a:gd name="T18" fmla="*/ 75 w 260"/>
                <a:gd name="T19" fmla="*/ 131 h 293"/>
                <a:gd name="T20" fmla="*/ 70 w 260"/>
                <a:gd name="T21" fmla="*/ 148 h 293"/>
                <a:gd name="T22" fmla="*/ 87 w 260"/>
                <a:gd name="T23" fmla="*/ 150 h 293"/>
                <a:gd name="T24" fmla="*/ 104 w 260"/>
                <a:gd name="T25" fmla="*/ 151 h 293"/>
                <a:gd name="T26" fmla="*/ 113 w 260"/>
                <a:gd name="T27" fmla="*/ 148 h 293"/>
                <a:gd name="T28" fmla="*/ 125 w 260"/>
                <a:gd name="T29" fmla="*/ 128 h 293"/>
                <a:gd name="T30" fmla="*/ 125 w 260"/>
                <a:gd name="T31" fmla="*/ 116 h 293"/>
                <a:gd name="T32" fmla="*/ 125 w 260"/>
                <a:gd name="T33" fmla="*/ 102 h 293"/>
                <a:gd name="T34" fmla="*/ 125 w 260"/>
                <a:gd name="T35" fmla="*/ 87 h 293"/>
                <a:gd name="T36" fmla="*/ 117 w 260"/>
                <a:gd name="T37" fmla="*/ 86 h 293"/>
                <a:gd name="T38" fmla="*/ 110 w 260"/>
                <a:gd name="T39" fmla="*/ 86 h 293"/>
                <a:gd name="T40" fmla="*/ 105 w 260"/>
                <a:gd name="T41" fmla="*/ 71 h 293"/>
                <a:gd name="T42" fmla="*/ 100 w 260"/>
                <a:gd name="T43" fmla="*/ 55 h 293"/>
                <a:gd name="T44" fmla="*/ 89 w 260"/>
                <a:gd name="T45" fmla="*/ 53 h 293"/>
                <a:gd name="T46" fmla="*/ 69 w 260"/>
                <a:gd name="T47" fmla="*/ 49 h 293"/>
                <a:gd name="T48" fmla="*/ 66 w 260"/>
                <a:gd name="T49" fmla="*/ 23 h 293"/>
                <a:gd name="T50" fmla="*/ 63 w 260"/>
                <a:gd name="T51" fmla="*/ 15 h 293"/>
                <a:gd name="T52" fmla="*/ 63 w 260"/>
                <a:gd name="T53" fmla="*/ 12 h 293"/>
                <a:gd name="T54" fmla="*/ 48 w 260"/>
                <a:gd name="T55" fmla="*/ 0 h 293"/>
                <a:gd name="T56" fmla="*/ 28 w 260"/>
                <a:gd name="T57" fmla="*/ 3 h 293"/>
                <a:gd name="T58" fmla="*/ 9 w 260"/>
                <a:gd name="T59" fmla="*/ 6 h 293"/>
                <a:gd name="T60" fmla="*/ 7 w 260"/>
                <a:gd name="T61" fmla="*/ 14 h 2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293"/>
                <a:gd name="T95" fmla="*/ 260 w 260"/>
                <a:gd name="T96" fmla="*/ 293 h 2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293">
                  <a:moveTo>
                    <a:pt x="14" y="27"/>
                  </a:moveTo>
                  <a:lnTo>
                    <a:pt x="6" y="65"/>
                  </a:lnTo>
                  <a:lnTo>
                    <a:pt x="0" y="104"/>
                  </a:lnTo>
                  <a:lnTo>
                    <a:pt x="30" y="133"/>
                  </a:lnTo>
                  <a:lnTo>
                    <a:pt x="61" y="163"/>
                  </a:lnTo>
                  <a:lnTo>
                    <a:pt x="87" y="176"/>
                  </a:lnTo>
                  <a:lnTo>
                    <a:pt x="112" y="187"/>
                  </a:lnTo>
                  <a:lnTo>
                    <a:pt x="140" y="203"/>
                  </a:lnTo>
                  <a:lnTo>
                    <a:pt x="167" y="220"/>
                  </a:lnTo>
                  <a:lnTo>
                    <a:pt x="156" y="254"/>
                  </a:lnTo>
                  <a:lnTo>
                    <a:pt x="145" y="288"/>
                  </a:lnTo>
                  <a:lnTo>
                    <a:pt x="180" y="292"/>
                  </a:lnTo>
                  <a:lnTo>
                    <a:pt x="217" y="293"/>
                  </a:lnTo>
                  <a:lnTo>
                    <a:pt x="236" y="287"/>
                  </a:lnTo>
                  <a:lnTo>
                    <a:pt x="260" y="248"/>
                  </a:lnTo>
                  <a:lnTo>
                    <a:pt x="259" y="225"/>
                  </a:lnTo>
                  <a:lnTo>
                    <a:pt x="259" y="197"/>
                  </a:lnTo>
                  <a:lnTo>
                    <a:pt x="260" y="168"/>
                  </a:lnTo>
                  <a:lnTo>
                    <a:pt x="244" y="166"/>
                  </a:lnTo>
                  <a:lnTo>
                    <a:pt x="228" y="166"/>
                  </a:lnTo>
                  <a:lnTo>
                    <a:pt x="218" y="137"/>
                  </a:lnTo>
                  <a:lnTo>
                    <a:pt x="209" y="106"/>
                  </a:lnTo>
                  <a:lnTo>
                    <a:pt x="186" y="102"/>
                  </a:lnTo>
                  <a:lnTo>
                    <a:pt x="143" y="96"/>
                  </a:lnTo>
                  <a:lnTo>
                    <a:pt x="137" y="45"/>
                  </a:lnTo>
                  <a:lnTo>
                    <a:pt x="130" y="29"/>
                  </a:lnTo>
                  <a:lnTo>
                    <a:pt x="132" y="24"/>
                  </a:lnTo>
                  <a:lnTo>
                    <a:pt x="100" y="0"/>
                  </a:lnTo>
                  <a:lnTo>
                    <a:pt x="59" y="6"/>
                  </a:lnTo>
                  <a:lnTo>
                    <a:pt x="18" y="11"/>
                  </a:lnTo>
                  <a:lnTo>
                    <a:pt x="14" y="2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11" name="Freeform 135"/>
            <p:cNvSpPr>
              <a:spLocks/>
            </p:cNvSpPr>
            <p:nvPr/>
          </p:nvSpPr>
          <p:spPr bwMode="gray">
            <a:xfrm>
              <a:off x="2299" y="3024"/>
              <a:ext cx="73" cy="87"/>
            </a:xfrm>
            <a:custGeom>
              <a:avLst/>
              <a:gdLst>
                <a:gd name="T0" fmla="*/ 72 w 152"/>
                <a:gd name="T1" fmla="*/ 45 h 173"/>
                <a:gd name="T2" fmla="*/ 56 w 152"/>
                <a:gd name="T3" fmla="*/ 33 h 173"/>
                <a:gd name="T4" fmla="*/ 41 w 152"/>
                <a:gd name="T5" fmla="*/ 22 h 173"/>
                <a:gd name="T6" fmla="*/ 32 w 152"/>
                <a:gd name="T7" fmla="*/ 16 h 173"/>
                <a:gd name="T8" fmla="*/ 28 w 152"/>
                <a:gd name="T9" fmla="*/ 15 h 173"/>
                <a:gd name="T10" fmla="*/ 9 w 152"/>
                <a:gd name="T11" fmla="*/ 0 h 173"/>
                <a:gd name="T12" fmla="*/ 1 w 152"/>
                <a:gd name="T13" fmla="*/ 3 h 173"/>
                <a:gd name="T14" fmla="*/ 1 w 152"/>
                <a:gd name="T15" fmla="*/ 4 h 173"/>
                <a:gd name="T16" fmla="*/ 0 w 152"/>
                <a:gd name="T17" fmla="*/ 23 h 173"/>
                <a:gd name="T18" fmla="*/ 0 w 152"/>
                <a:gd name="T19" fmla="*/ 43 h 173"/>
                <a:gd name="T20" fmla="*/ 1 w 152"/>
                <a:gd name="T21" fmla="*/ 45 h 173"/>
                <a:gd name="T22" fmla="*/ 0 w 152"/>
                <a:gd name="T23" fmla="*/ 60 h 173"/>
                <a:gd name="T24" fmla="*/ 8 w 152"/>
                <a:gd name="T25" fmla="*/ 75 h 173"/>
                <a:gd name="T26" fmla="*/ 25 w 152"/>
                <a:gd name="T27" fmla="*/ 83 h 173"/>
                <a:gd name="T28" fmla="*/ 49 w 152"/>
                <a:gd name="T29" fmla="*/ 87 h 173"/>
                <a:gd name="T30" fmla="*/ 63 w 152"/>
                <a:gd name="T31" fmla="*/ 81 h 173"/>
                <a:gd name="T32" fmla="*/ 73 w 152"/>
                <a:gd name="T33" fmla="*/ 66 h 173"/>
                <a:gd name="T34" fmla="*/ 70 w 152"/>
                <a:gd name="T35" fmla="*/ 54 h 173"/>
                <a:gd name="T36" fmla="*/ 72 w 152"/>
                <a:gd name="T37" fmla="*/ 45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2"/>
                <a:gd name="T58" fmla="*/ 0 h 173"/>
                <a:gd name="T59" fmla="*/ 152 w 152"/>
                <a:gd name="T60" fmla="*/ 173 h 1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2" h="173">
                  <a:moveTo>
                    <a:pt x="149" y="90"/>
                  </a:moveTo>
                  <a:lnTo>
                    <a:pt x="117" y="66"/>
                  </a:lnTo>
                  <a:lnTo>
                    <a:pt x="85" y="43"/>
                  </a:lnTo>
                  <a:lnTo>
                    <a:pt x="66" y="31"/>
                  </a:lnTo>
                  <a:lnTo>
                    <a:pt x="58" y="30"/>
                  </a:lnTo>
                  <a:lnTo>
                    <a:pt x="19" y="0"/>
                  </a:lnTo>
                  <a:lnTo>
                    <a:pt x="3" y="5"/>
                  </a:lnTo>
                  <a:lnTo>
                    <a:pt x="3" y="7"/>
                  </a:lnTo>
                  <a:lnTo>
                    <a:pt x="1" y="46"/>
                  </a:lnTo>
                  <a:lnTo>
                    <a:pt x="0" y="85"/>
                  </a:lnTo>
                  <a:lnTo>
                    <a:pt x="3" y="90"/>
                  </a:lnTo>
                  <a:lnTo>
                    <a:pt x="0" y="119"/>
                  </a:lnTo>
                  <a:lnTo>
                    <a:pt x="16" y="149"/>
                  </a:lnTo>
                  <a:lnTo>
                    <a:pt x="53" y="165"/>
                  </a:lnTo>
                  <a:lnTo>
                    <a:pt x="103" y="173"/>
                  </a:lnTo>
                  <a:lnTo>
                    <a:pt x="132" y="162"/>
                  </a:lnTo>
                  <a:lnTo>
                    <a:pt x="152" y="132"/>
                  </a:lnTo>
                  <a:lnTo>
                    <a:pt x="146" y="108"/>
                  </a:lnTo>
                  <a:lnTo>
                    <a:pt x="149" y="9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0" name="Group 136"/>
            <p:cNvGrpSpPr>
              <a:grpSpLocks/>
            </p:cNvGrpSpPr>
            <p:nvPr/>
          </p:nvGrpSpPr>
          <p:grpSpPr bwMode="auto">
            <a:xfrm>
              <a:off x="2121" y="2869"/>
              <a:ext cx="229" cy="606"/>
              <a:chOff x="1539" y="3137"/>
              <a:chExt cx="306" cy="855"/>
            </a:xfrm>
            <a:grpFill/>
          </p:grpSpPr>
          <p:sp>
            <p:nvSpPr>
              <p:cNvPr id="248" name="Freeform 137"/>
              <p:cNvSpPr>
                <a:spLocks/>
              </p:cNvSpPr>
              <p:nvPr/>
            </p:nvSpPr>
            <p:spPr bwMode="gray">
              <a:xfrm>
                <a:off x="1539" y="3137"/>
                <a:ext cx="306" cy="792"/>
              </a:xfrm>
              <a:custGeom>
                <a:avLst/>
                <a:gdLst>
                  <a:gd name="T0" fmla="*/ 170 w 482"/>
                  <a:gd name="T1" fmla="*/ 502 h 1095"/>
                  <a:gd name="T2" fmla="*/ 166 w 482"/>
                  <a:gd name="T3" fmla="*/ 533 h 1095"/>
                  <a:gd name="T4" fmla="*/ 179 w 482"/>
                  <a:gd name="T5" fmla="*/ 535 h 1095"/>
                  <a:gd name="T6" fmla="*/ 190 w 482"/>
                  <a:gd name="T7" fmla="*/ 549 h 1095"/>
                  <a:gd name="T8" fmla="*/ 166 w 482"/>
                  <a:gd name="T9" fmla="*/ 545 h 1095"/>
                  <a:gd name="T10" fmla="*/ 166 w 482"/>
                  <a:gd name="T11" fmla="*/ 574 h 1095"/>
                  <a:gd name="T12" fmla="*/ 166 w 482"/>
                  <a:gd name="T13" fmla="*/ 606 h 1095"/>
                  <a:gd name="T14" fmla="*/ 146 w 482"/>
                  <a:gd name="T15" fmla="*/ 642 h 1095"/>
                  <a:gd name="T16" fmla="*/ 185 w 482"/>
                  <a:gd name="T17" fmla="*/ 666 h 1095"/>
                  <a:gd name="T18" fmla="*/ 186 w 482"/>
                  <a:gd name="T19" fmla="*/ 681 h 1095"/>
                  <a:gd name="T20" fmla="*/ 166 w 482"/>
                  <a:gd name="T21" fmla="*/ 715 h 1095"/>
                  <a:gd name="T22" fmla="*/ 154 w 482"/>
                  <a:gd name="T23" fmla="*/ 731 h 1095"/>
                  <a:gd name="T24" fmla="*/ 161 w 482"/>
                  <a:gd name="T25" fmla="*/ 738 h 1095"/>
                  <a:gd name="T26" fmla="*/ 152 w 482"/>
                  <a:gd name="T27" fmla="*/ 758 h 1095"/>
                  <a:gd name="T28" fmla="*/ 156 w 482"/>
                  <a:gd name="T29" fmla="*/ 773 h 1095"/>
                  <a:gd name="T30" fmla="*/ 180 w 482"/>
                  <a:gd name="T31" fmla="*/ 792 h 1095"/>
                  <a:gd name="T32" fmla="*/ 114 w 482"/>
                  <a:gd name="T33" fmla="*/ 779 h 1095"/>
                  <a:gd name="T34" fmla="*/ 93 w 482"/>
                  <a:gd name="T35" fmla="*/ 749 h 1095"/>
                  <a:gd name="T36" fmla="*/ 65 w 482"/>
                  <a:gd name="T37" fmla="*/ 715 h 1095"/>
                  <a:gd name="T38" fmla="*/ 72 w 482"/>
                  <a:gd name="T39" fmla="*/ 666 h 1095"/>
                  <a:gd name="T40" fmla="*/ 67 w 482"/>
                  <a:gd name="T41" fmla="*/ 616 h 1095"/>
                  <a:gd name="T42" fmla="*/ 55 w 482"/>
                  <a:gd name="T43" fmla="*/ 600 h 1095"/>
                  <a:gd name="T44" fmla="*/ 53 w 482"/>
                  <a:gd name="T45" fmla="*/ 584 h 1095"/>
                  <a:gd name="T46" fmla="*/ 35 w 482"/>
                  <a:gd name="T47" fmla="*/ 543 h 1095"/>
                  <a:gd name="T48" fmla="*/ 27 w 482"/>
                  <a:gd name="T49" fmla="*/ 487 h 1095"/>
                  <a:gd name="T50" fmla="*/ 29 w 482"/>
                  <a:gd name="T51" fmla="*/ 443 h 1095"/>
                  <a:gd name="T52" fmla="*/ 20 w 482"/>
                  <a:gd name="T53" fmla="*/ 406 h 1095"/>
                  <a:gd name="T54" fmla="*/ 25 w 482"/>
                  <a:gd name="T55" fmla="*/ 367 h 1095"/>
                  <a:gd name="T56" fmla="*/ 23 w 482"/>
                  <a:gd name="T57" fmla="*/ 317 h 1095"/>
                  <a:gd name="T58" fmla="*/ 10 w 482"/>
                  <a:gd name="T59" fmla="*/ 281 h 1095"/>
                  <a:gd name="T60" fmla="*/ 0 w 482"/>
                  <a:gd name="T61" fmla="*/ 242 h 1095"/>
                  <a:gd name="T62" fmla="*/ 3 w 482"/>
                  <a:gd name="T63" fmla="*/ 206 h 1095"/>
                  <a:gd name="T64" fmla="*/ 10 w 482"/>
                  <a:gd name="T65" fmla="*/ 163 h 1095"/>
                  <a:gd name="T66" fmla="*/ 23 w 482"/>
                  <a:gd name="T67" fmla="*/ 133 h 1095"/>
                  <a:gd name="T68" fmla="*/ 13 w 482"/>
                  <a:gd name="T69" fmla="*/ 81 h 1095"/>
                  <a:gd name="T70" fmla="*/ 33 w 482"/>
                  <a:gd name="T71" fmla="*/ 59 h 1095"/>
                  <a:gd name="T72" fmla="*/ 33 w 482"/>
                  <a:gd name="T73" fmla="*/ 27 h 1095"/>
                  <a:gd name="T74" fmla="*/ 53 w 482"/>
                  <a:gd name="T75" fmla="*/ 4 h 1095"/>
                  <a:gd name="T76" fmla="*/ 87 w 482"/>
                  <a:gd name="T77" fmla="*/ 25 h 1095"/>
                  <a:gd name="T78" fmla="*/ 117 w 482"/>
                  <a:gd name="T79" fmla="*/ 6 h 1095"/>
                  <a:gd name="T80" fmla="*/ 140 w 482"/>
                  <a:gd name="T81" fmla="*/ 33 h 1095"/>
                  <a:gd name="T82" fmla="*/ 176 w 482"/>
                  <a:gd name="T83" fmla="*/ 64 h 1095"/>
                  <a:gd name="T84" fmla="*/ 210 w 482"/>
                  <a:gd name="T85" fmla="*/ 83 h 1095"/>
                  <a:gd name="T86" fmla="*/ 220 w 482"/>
                  <a:gd name="T87" fmla="*/ 120 h 1095"/>
                  <a:gd name="T88" fmla="*/ 235 w 482"/>
                  <a:gd name="T89" fmla="*/ 148 h 1095"/>
                  <a:gd name="T90" fmla="*/ 270 w 482"/>
                  <a:gd name="T91" fmla="*/ 144 h 1095"/>
                  <a:gd name="T92" fmla="*/ 285 w 482"/>
                  <a:gd name="T93" fmla="*/ 99 h 1095"/>
                  <a:gd name="T94" fmla="*/ 306 w 482"/>
                  <a:gd name="T95" fmla="*/ 133 h 1095"/>
                  <a:gd name="T96" fmla="*/ 282 w 482"/>
                  <a:gd name="T97" fmla="*/ 159 h 1095"/>
                  <a:gd name="T98" fmla="*/ 260 w 482"/>
                  <a:gd name="T99" fmla="*/ 190 h 1095"/>
                  <a:gd name="T100" fmla="*/ 240 w 482"/>
                  <a:gd name="T101" fmla="*/ 221 h 1095"/>
                  <a:gd name="T102" fmla="*/ 239 w 482"/>
                  <a:gd name="T103" fmla="*/ 251 h 1095"/>
                  <a:gd name="T104" fmla="*/ 241 w 482"/>
                  <a:gd name="T105" fmla="*/ 296 h 1095"/>
                  <a:gd name="T106" fmla="*/ 245 w 482"/>
                  <a:gd name="T107" fmla="*/ 337 h 1095"/>
                  <a:gd name="T108" fmla="*/ 272 w 482"/>
                  <a:gd name="T109" fmla="*/ 377 h 1095"/>
                  <a:gd name="T110" fmla="*/ 277 w 482"/>
                  <a:gd name="T111" fmla="*/ 410 h 1095"/>
                  <a:gd name="T112" fmla="*/ 254 w 482"/>
                  <a:gd name="T113" fmla="*/ 438 h 1095"/>
                  <a:gd name="T114" fmla="*/ 222 w 482"/>
                  <a:gd name="T115" fmla="*/ 446 h 1095"/>
                  <a:gd name="T116" fmla="*/ 191 w 482"/>
                  <a:gd name="T117" fmla="*/ 449 h 1095"/>
                  <a:gd name="T118" fmla="*/ 201 w 482"/>
                  <a:gd name="T119" fmla="*/ 490 h 10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1095"/>
                  <a:gd name="T182" fmla="*/ 482 w 482"/>
                  <a:gd name="T183" fmla="*/ 1095 h 109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1095">
                    <a:moveTo>
                      <a:pt x="309" y="696"/>
                    </a:moveTo>
                    <a:lnTo>
                      <a:pt x="267" y="694"/>
                    </a:lnTo>
                    <a:lnTo>
                      <a:pt x="238" y="689"/>
                    </a:lnTo>
                    <a:lnTo>
                      <a:pt x="261" y="737"/>
                    </a:lnTo>
                    <a:lnTo>
                      <a:pt x="270" y="741"/>
                    </a:lnTo>
                    <a:lnTo>
                      <a:pt x="282" y="740"/>
                    </a:lnTo>
                    <a:lnTo>
                      <a:pt x="290" y="733"/>
                    </a:lnTo>
                    <a:lnTo>
                      <a:pt x="299" y="759"/>
                    </a:lnTo>
                    <a:lnTo>
                      <a:pt x="283" y="753"/>
                    </a:lnTo>
                    <a:lnTo>
                      <a:pt x="261" y="753"/>
                    </a:lnTo>
                    <a:lnTo>
                      <a:pt x="283" y="766"/>
                    </a:lnTo>
                    <a:lnTo>
                      <a:pt x="262" y="794"/>
                    </a:lnTo>
                    <a:lnTo>
                      <a:pt x="265" y="823"/>
                    </a:lnTo>
                    <a:lnTo>
                      <a:pt x="262" y="838"/>
                    </a:lnTo>
                    <a:lnTo>
                      <a:pt x="230" y="854"/>
                    </a:lnTo>
                    <a:lnTo>
                      <a:pt x="230" y="888"/>
                    </a:lnTo>
                    <a:lnTo>
                      <a:pt x="275" y="911"/>
                    </a:lnTo>
                    <a:lnTo>
                      <a:pt x="291" y="921"/>
                    </a:lnTo>
                    <a:lnTo>
                      <a:pt x="283" y="939"/>
                    </a:lnTo>
                    <a:lnTo>
                      <a:pt x="293" y="942"/>
                    </a:lnTo>
                    <a:lnTo>
                      <a:pt x="277" y="965"/>
                    </a:lnTo>
                    <a:lnTo>
                      <a:pt x="261" y="988"/>
                    </a:lnTo>
                    <a:lnTo>
                      <a:pt x="259" y="1015"/>
                    </a:lnTo>
                    <a:lnTo>
                      <a:pt x="243" y="1010"/>
                    </a:lnTo>
                    <a:lnTo>
                      <a:pt x="237" y="1014"/>
                    </a:lnTo>
                    <a:lnTo>
                      <a:pt x="253" y="1020"/>
                    </a:lnTo>
                    <a:lnTo>
                      <a:pt x="240" y="1040"/>
                    </a:lnTo>
                    <a:lnTo>
                      <a:pt x="240" y="1048"/>
                    </a:lnTo>
                    <a:lnTo>
                      <a:pt x="253" y="1069"/>
                    </a:lnTo>
                    <a:lnTo>
                      <a:pt x="246" y="1069"/>
                    </a:lnTo>
                    <a:lnTo>
                      <a:pt x="265" y="1079"/>
                    </a:lnTo>
                    <a:lnTo>
                      <a:pt x="283" y="1095"/>
                    </a:lnTo>
                    <a:lnTo>
                      <a:pt x="235" y="1082"/>
                    </a:lnTo>
                    <a:lnTo>
                      <a:pt x="180" y="1077"/>
                    </a:lnTo>
                    <a:lnTo>
                      <a:pt x="164" y="1063"/>
                    </a:lnTo>
                    <a:lnTo>
                      <a:pt x="147" y="1035"/>
                    </a:lnTo>
                    <a:lnTo>
                      <a:pt x="129" y="1036"/>
                    </a:lnTo>
                    <a:lnTo>
                      <a:pt x="102" y="989"/>
                    </a:lnTo>
                    <a:lnTo>
                      <a:pt x="119" y="968"/>
                    </a:lnTo>
                    <a:lnTo>
                      <a:pt x="114" y="921"/>
                    </a:lnTo>
                    <a:lnTo>
                      <a:pt x="110" y="880"/>
                    </a:lnTo>
                    <a:lnTo>
                      <a:pt x="106" y="852"/>
                    </a:lnTo>
                    <a:lnTo>
                      <a:pt x="100" y="836"/>
                    </a:lnTo>
                    <a:lnTo>
                      <a:pt x="87" y="829"/>
                    </a:lnTo>
                    <a:lnTo>
                      <a:pt x="106" y="823"/>
                    </a:lnTo>
                    <a:lnTo>
                      <a:pt x="84" y="808"/>
                    </a:lnTo>
                    <a:lnTo>
                      <a:pt x="71" y="771"/>
                    </a:lnTo>
                    <a:lnTo>
                      <a:pt x="55" y="751"/>
                    </a:lnTo>
                    <a:lnTo>
                      <a:pt x="55" y="722"/>
                    </a:lnTo>
                    <a:lnTo>
                      <a:pt x="42" y="673"/>
                    </a:lnTo>
                    <a:lnTo>
                      <a:pt x="39" y="635"/>
                    </a:lnTo>
                    <a:lnTo>
                      <a:pt x="45" y="613"/>
                    </a:lnTo>
                    <a:lnTo>
                      <a:pt x="42" y="591"/>
                    </a:lnTo>
                    <a:lnTo>
                      <a:pt x="32" y="562"/>
                    </a:lnTo>
                    <a:lnTo>
                      <a:pt x="24" y="531"/>
                    </a:lnTo>
                    <a:lnTo>
                      <a:pt x="39" y="507"/>
                    </a:lnTo>
                    <a:lnTo>
                      <a:pt x="32" y="484"/>
                    </a:lnTo>
                    <a:lnTo>
                      <a:pt x="36" y="438"/>
                    </a:lnTo>
                    <a:lnTo>
                      <a:pt x="29" y="417"/>
                    </a:lnTo>
                    <a:lnTo>
                      <a:pt x="15" y="388"/>
                    </a:lnTo>
                    <a:lnTo>
                      <a:pt x="0" y="357"/>
                    </a:lnTo>
                    <a:lnTo>
                      <a:pt x="0" y="334"/>
                    </a:lnTo>
                    <a:lnTo>
                      <a:pt x="5" y="311"/>
                    </a:lnTo>
                    <a:lnTo>
                      <a:pt x="4" y="285"/>
                    </a:lnTo>
                    <a:lnTo>
                      <a:pt x="4" y="259"/>
                    </a:lnTo>
                    <a:lnTo>
                      <a:pt x="16" y="226"/>
                    </a:lnTo>
                    <a:lnTo>
                      <a:pt x="28" y="194"/>
                    </a:lnTo>
                    <a:lnTo>
                      <a:pt x="37" y="184"/>
                    </a:lnTo>
                    <a:lnTo>
                      <a:pt x="26" y="163"/>
                    </a:lnTo>
                    <a:lnTo>
                      <a:pt x="20" y="112"/>
                    </a:lnTo>
                    <a:lnTo>
                      <a:pt x="26" y="94"/>
                    </a:lnTo>
                    <a:lnTo>
                      <a:pt x="52" y="81"/>
                    </a:lnTo>
                    <a:lnTo>
                      <a:pt x="58" y="44"/>
                    </a:lnTo>
                    <a:lnTo>
                      <a:pt x="52" y="37"/>
                    </a:lnTo>
                    <a:lnTo>
                      <a:pt x="77" y="0"/>
                    </a:lnTo>
                    <a:lnTo>
                      <a:pt x="84" y="5"/>
                    </a:lnTo>
                    <a:lnTo>
                      <a:pt x="122" y="13"/>
                    </a:lnTo>
                    <a:lnTo>
                      <a:pt x="137" y="34"/>
                    </a:lnTo>
                    <a:lnTo>
                      <a:pt x="147" y="14"/>
                    </a:lnTo>
                    <a:lnTo>
                      <a:pt x="184" y="8"/>
                    </a:lnTo>
                    <a:lnTo>
                      <a:pt x="190" y="16"/>
                    </a:lnTo>
                    <a:lnTo>
                      <a:pt x="220" y="45"/>
                    </a:lnTo>
                    <a:lnTo>
                      <a:pt x="251" y="75"/>
                    </a:lnTo>
                    <a:lnTo>
                      <a:pt x="277" y="88"/>
                    </a:lnTo>
                    <a:lnTo>
                      <a:pt x="302" y="99"/>
                    </a:lnTo>
                    <a:lnTo>
                      <a:pt x="330" y="115"/>
                    </a:lnTo>
                    <a:lnTo>
                      <a:pt x="357" y="132"/>
                    </a:lnTo>
                    <a:lnTo>
                      <a:pt x="346" y="166"/>
                    </a:lnTo>
                    <a:lnTo>
                      <a:pt x="335" y="200"/>
                    </a:lnTo>
                    <a:lnTo>
                      <a:pt x="370" y="204"/>
                    </a:lnTo>
                    <a:lnTo>
                      <a:pt x="407" y="205"/>
                    </a:lnTo>
                    <a:lnTo>
                      <a:pt x="426" y="199"/>
                    </a:lnTo>
                    <a:lnTo>
                      <a:pt x="450" y="160"/>
                    </a:lnTo>
                    <a:lnTo>
                      <a:pt x="449" y="137"/>
                    </a:lnTo>
                    <a:lnTo>
                      <a:pt x="468" y="138"/>
                    </a:lnTo>
                    <a:lnTo>
                      <a:pt x="482" y="184"/>
                    </a:lnTo>
                    <a:lnTo>
                      <a:pt x="463" y="202"/>
                    </a:lnTo>
                    <a:lnTo>
                      <a:pt x="444" y="220"/>
                    </a:lnTo>
                    <a:lnTo>
                      <a:pt x="428" y="241"/>
                    </a:lnTo>
                    <a:lnTo>
                      <a:pt x="410" y="262"/>
                    </a:lnTo>
                    <a:lnTo>
                      <a:pt x="394" y="283"/>
                    </a:lnTo>
                    <a:lnTo>
                      <a:pt x="378" y="305"/>
                    </a:lnTo>
                    <a:lnTo>
                      <a:pt x="378" y="308"/>
                    </a:lnTo>
                    <a:lnTo>
                      <a:pt x="376" y="347"/>
                    </a:lnTo>
                    <a:lnTo>
                      <a:pt x="375" y="386"/>
                    </a:lnTo>
                    <a:lnTo>
                      <a:pt x="380" y="409"/>
                    </a:lnTo>
                    <a:lnTo>
                      <a:pt x="372" y="425"/>
                    </a:lnTo>
                    <a:lnTo>
                      <a:pt x="386" y="466"/>
                    </a:lnTo>
                    <a:lnTo>
                      <a:pt x="426" y="495"/>
                    </a:lnTo>
                    <a:lnTo>
                      <a:pt x="429" y="521"/>
                    </a:lnTo>
                    <a:lnTo>
                      <a:pt x="449" y="534"/>
                    </a:lnTo>
                    <a:lnTo>
                      <a:pt x="437" y="567"/>
                    </a:lnTo>
                    <a:lnTo>
                      <a:pt x="425" y="598"/>
                    </a:lnTo>
                    <a:lnTo>
                      <a:pt x="400" y="605"/>
                    </a:lnTo>
                    <a:lnTo>
                      <a:pt x="375" y="611"/>
                    </a:lnTo>
                    <a:lnTo>
                      <a:pt x="349" y="616"/>
                    </a:lnTo>
                    <a:lnTo>
                      <a:pt x="325" y="622"/>
                    </a:lnTo>
                    <a:lnTo>
                      <a:pt x="301" y="621"/>
                    </a:lnTo>
                    <a:lnTo>
                      <a:pt x="309" y="634"/>
                    </a:lnTo>
                    <a:lnTo>
                      <a:pt x="317" y="678"/>
                    </a:lnTo>
                    <a:lnTo>
                      <a:pt x="309" y="69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9" name="Freeform 138"/>
              <p:cNvSpPr>
                <a:spLocks/>
              </p:cNvSpPr>
              <p:nvPr/>
            </p:nvSpPr>
            <p:spPr bwMode="gray">
              <a:xfrm>
                <a:off x="1718" y="3933"/>
                <a:ext cx="75" cy="59"/>
              </a:xfrm>
              <a:custGeom>
                <a:avLst/>
                <a:gdLst>
                  <a:gd name="T0" fmla="*/ 6 w 118"/>
                  <a:gd name="T1" fmla="*/ 11 h 78"/>
                  <a:gd name="T2" fmla="*/ 0 w 118"/>
                  <a:gd name="T3" fmla="*/ 0 h 78"/>
                  <a:gd name="T4" fmla="*/ 10 w 118"/>
                  <a:gd name="T5" fmla="*/ 30 h 78"/>
                  <a:gd name="T6" fmla="*/ 19 w 118"/>
                  <a:gd name="T7" fmla="*/ 58 h 78"/>
                  <a:gd name="T8" fmla="*/ 48 w 118"/>
                  <a:gd name="T9" fmla="*/ 59 h 78"/>
                  <a:gd name="T10" fmla="*/ 75 w 118"/>
                  <a:gd name="T11" fmla="*/ 59 h 78"/>
                  <a:gd name="T12" fmla="*/ 73 w 118"/>
                  <a:gd name="T13" fmla="*/ 51 h 78"/>
                  <a:gd name="T14" fmla="*/ 34 w 118"/>
                  <a:gd name="T15" fmla="*/ 36 h 78"/>
                  <a:gd name="T16" fmla="*/ 6 w 118"/>
                  <a:gd name="T17" fmla="*/ 11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78"/>
                  <a:gd name="T29" fmla="*/ 118 w 118"/>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78">
                    <a:moveTo>
                      <a:pt x="9" y="15"/>
                    </a:moveTo>
                    <a:lnTo>
                      <a:pt x="0" y="0"/>
                    </a:lnTo>
                    <a:lnTo>
                      <a:pt x="16" y="39"/>
                    </a:lnTo>
                    <a:lnTo>
                      <a:pt x="30" y="77"/>
                    </a:lnTo>
                    <a:lnTo>
                      <a:pt x="75" y="78"/>
                    </a:lnTo>
                    <a:lnTo>
                      <a:pt x="118" y="78"/>
                    </a:lnTo>
                    <a:lnTo>
                      <a:pt x="115" y="68"/>
                    </a:lnTo>
                    <a:lnTo>
                      <a:pt x="53" y="47"/>
                    </a:lnTo>
                    <a:lnTo>
                      <a:pt x="9" y="1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grpSp>
          <p:nvGrpSpPr>
            <p:cNvPr id="278" name="Group 139"/>
            <p:cNvGrpSpPr>
              <a:grpSpLocks/>
            </p:cNvGrpSpPr>
            <p:nvPr/>
          </p:nvGrpSpPr>
          <p:grpSpPr bwMode="auto">
            <a:xfrm>
              <a:off x="2091" y="2790"/>
              <a:ext cx="178" cy="684"/>
              <a:chOff x="1746" y="3234"/>
              <a:chExt cx="226" cy="832"/>
            </a:xfrm>
            <a:grpFill/>
          </p:grpSpPr>
          <p:sp>
            <p:nvSpPr>
              <p:cNvPr id="244" name="Freeform 140"/>
              <p:cNvSpPr>
                <a:spLocks/>
              </p:cNvSpPr>
              <p:nvPr/>
            </p:nvSpPr>
            <p:spPr bwMode="gray">
              <a:xfrm>
                <a:off x="1746" y="3234"/>
                <a:ext cx="209" cy="811"/>
              </a:xfrm>
              <a:custGeom>
                <a:avLst/>
                <a:gdLst>
                  <a:gd name="T0" fmla="*/ 21 w 347"/>
                  <a:gd name="T1" fmla="*/ 322 h 1302"/>
                  <a:gd name="T2" fmla="*/ 23 w 347"/>
                  <a:gd name="T3" fmla="*/ 376 h 1302"/>
                  <a:gd name="T4" fmla="*/ 19 w 347"/>
                  <a:gd name="T5" fmla="*/ 437 h 1302"/>
                  <a:gd name="T6" fmla="*/ 26 w 347"/>
                  <a:gd name="T7" fmla="*/ 482 h 1302"/>
                  <a:gd name="T8" fmla="*/ 40 w 347"/>
                  <a:gd name="T9" fmla="*/ 542 h 1302"/>
                  <a:gd name="T10" fmla="*/ 55 w 347"/>
                  <a:gd name="T11" fmla="*/ 542 h 1302"/>
                  <a:gd name="T12" fmla="*/ 64 w 347"/>
                  <a:gd name="T13" fmla="*/ 557 h 1302"/>
                  <a:gd name="T14" fmla="*/ 64 w 347"/>
                  <a:gd name="T15" fmla="*/ 575 h 1302"/>
                  <a:gd name="T16" fmla="*/ 75 w 347"/>
                  <a:gd name="T17" fmla="*/ 607 h 1302"/>
                  <a:gd name="T18" fmla="*/ 72 w 347"/>
                  <a:gd name="T19" fmla="*/ 627 h 1302"/>
                  <a:gd name="T20" fmla="*/ 73 w 347"/>
                  <a:gd name="T21" fmla="*/ 645 h 1302"/>
                  <a:gd name="T22" fmla="*/ 68 w 347"/>
                  <a:gd name="T23" fmla="*/ 646 h 1302"/>
                  <a:gd name="T24" fmla="*/ 58 w 347"/>
                  <a:gd name="T25" fmla="*/ 638 h 1302"/>
                  <a:gd name="T26" fmla="*/ 46 w 347"/>
                  <a:gd name="T27" fmla="*/ 657 h 1302"/>
                  <a:gd name="T28" fmla="*/ 75 w 347"/>
                  <a:gd name="T29" fmla="*/ 667 h 1302"/>
                  <a:gd name="T30" fmla="*/ 67 w 347"/>
                  <a:gd name="T31" fmla="*/ 678 h 1302"/>
                  <a:gd name="T32" fmla="*/ 90 w 347"/>
                  <a:gd name="T33" fmla="*/ 685 h 1302"/>
                  <a:gd name="T34" fmla="*/ 73 w 347"/>
                  <a:gd name="T35" fmla="*/ 685 h 1302"/>
                  <a:gd name="T36" fmla="*/ 90 w 347"/>
                  <a:gd name="T37" fmla="*/ 722 h 1302"/>
                  <a:gd name="T38" fmla="*/ 99 w 347"/>
                  <a:gd name="T39" fmla="*/ 738 h 1302"/>
                  <a:gd name="T40" fmla="*/ 113 w 347"/>
                  <a:gd name="T41" fmla="*/ 756 h 1302"/>
                  <a:gd name="T42" fmla="*/ 122 w 347"/>
                  <a:gd name="T43" fmla="*/ 769 h 1302"/>
                  <a:gd name="T44" fmla="*/ 133 w 347"/>
                  <a:gd name="T45" fmla="*/ 789 h 1302"/>
                  <a:gd name="T46" fmla="*/ 142 w 347"/>
                  <a:gd name="T47" fmla="*/ 798 h 1302"/>
                  <a:gd name="T48" fmla="*/ 177 w 347"/>
                  <a:gd name="T49" fmla="*/ 785 h 1302"/>
                  <a:gd name="T50" fmla="*/ 180 w 347"/>
                  <a:gd name="T51" fmla="*/ 771 h 1302"/>
                  <a:gd name="T52" fmla="*/ 127 w 347"/>
                  <a:gd name="T53" fmla="*/ 741 h 1302"/>
                  <a:gd name="T54" fmla="*/ 110 w 347"/>
                  <a:gd name="T55" fmla="*/ 700 h 1302"/>
                  <a:gd name="T56" fmla="*/ 102 w 347"/>
                  <a:gd name="T57" fmla="*/ 627 h 1302"/>
                  <a:gd name="T58" fmla="*/ 102 w 347"/>
                  <a:gd name="T59" fmla="*/ 609 h 1302"/>
                  <a:gd name="T60" fmla="*/ 72 w 347"/>
                  <a:gd name="T61" fmla="*/ 564 h 1302"/>
                  <a:gd name="T62" fmla="*/ 62 w 347"/>
                  <a:gd name="T63" fmla="*/ 492 h 1302"/>
                  <a:gd name="T64" fmla="*/ 58 w 347"/>
                  <a:gd name="T65" fmla="*/ 447 h 1302"/>
                  <a:gd name="T66" fmla="*/ 58 w 347"/>
                  <a:gd name="T67" fmla="*/ 398 h 1302"/>
                  <a:gd name="T68" fmla="*/ 48 w 347"/>
                  <a:gd name="T69" fmla="*/ 338 h 1302"/>
                  <a:gd name="T70" fmla="*/ 42 w 347"/>
                  <a:gd name="T71" fmla="*/ 290 h 1302"/>
                  <a:gd name="T72" fmla="*/ 48 w 347"/>
                  <a:gd name="T73" fmla="*/ 237 h 1302"/>
                  <a:gd name="T74" fmla="*/ 54 w 347"/>
                  <a:gd name="T75" fmla="*/ 198 h 1302"/>
                  <a:gd name="T76" fmla="*/ 70 w 347"/>
                  <a:gd name="T77" fmla="*/ 147 h 1302"/>
                  <a:gd name="T78" fmla="*/ 57 w 347"/>
                  <a:gd name="T79" fmla="*/ 118 h 1302"/>
                  <a:gd name="T80" fmla="*/ 36 w 347"/>
                  <a:gd name="T81" fmla="*/ 58 h 1302"/>
                  <a:gd name="T82" fmla="*/ 20 w 347"/>
                  <a:gd name="T83" fmla="*/ 11 h 1302"/>
                  <a:gd name="T84" fmla="*/ 4 w 347"/>
                  <a:gd name="T85" fmla="*/ 19 h 1302"/>
                  <a:gd name="T86" fmla="*/ 11 w 347"/>
                  <a:gd name="T87" fmla="*/ 76 h 1302"/>
                  <a:gd name="T88" fmla="*/ 10 w 347"/>
                  <a:gd name="T89" fmla="*/ 136 h 1302"/>
                  <a:gd name="T90" fmla="*/ 13 w 347"/>
                  <a:gd name="T91" fmla="*/ 221 h 1302"/>
                  <a:gd name="T92" fmla="*/ 14 w 347"/>
                  <a:gd name="T93" fmla="*/ 288 h 13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47"/>
                  <a:gd name="T142" fmla="*/ 0 h 1302"/>
                  <a:gd name="T143" fmla="*/ 347 w 347"/>
                  <a:gd name="T144" fmla="*/ 1302 h 130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47" h="1302">
                    <a:moveTo>
                      <a:pt x="23" y="463"/>
                    </a:moveTo>
                    <a:lnTo>
                      <a:pt x="29" y="491"/>
                    </a:lnTo>
                    <a:lnTo>
                      <a:pt x="35" y="517"/>
                    </a:lnTo>
                    <a:lnTo>
                      <a:pt x="39" y="544"/>
                    </a:lnTo>
                    <a:lnTo>
                      <a:pt x="42" y="572"/>
                    </a:lnTo>
                    <a:lnTo>
                      <a:pt x="39" y="603"/>
                    </a:lnTo>
                    <a:lnTo>
                      <a:pt x="34" y="636"/>
                    </a:lnTo>
                    <a:lnTo>
                      <a:pt x="32" y="668"/>
                    </a:lnTo>
                    <a:lnTo>
                      <a:pt x="31" y="701"/>
                    </a:lnTo>
                    <a:lnTo>
                      <a:pt x="23" y="712"/>
                    </a:lnTo>
                    <a:lnTo>
                      <a:pt x="32" y="743"/>
                    </a:lnTo>
                    <a:lnTo>
                      <a:pt x="43" y="774"/>
                    </a:lnTo>
                    <a:lnTo>
                      <a:pt x="51" y="807"/>
                    </a:lnTo>
                    <a:lnTo>
                      <a:pt x="47" y="839"/>
                    </a:lnTo>
                    <a:lnTo>
                      <a:pt x="66" y="870"/>
                    </a:lnTo>
                    <a:lnTo>
                      <a:pt x="69" y="877"/>
                    </a:lnTo>
                    <a:lnTo>
                      <a:pt x="80" y="870"/>
                    </a:lnTo>
                    <a:lnTo>
                      <a:pt x="92" y="870"/>
                    </a:lnTo>
                    <a:lnTo>
                      <a:pt x="100" y="865"/>
                    </a:lnTo>
                    <a:lnTo>
                      <a:pt x="96" y="885"/>
                    </a:lnTo>
                    <a:lnTo>
                      <a:pt x="106" y="895"/>
                    </a:lnTo>
                    <a:lnTo>
                      <a:pt x="101" y="892"/>
                    </a:lnTo>
                    <a:lnTo>
                      <a:pt x="103" y="903"/>
                    </a:lnTo>
                    <a:lnTo>
                      <a:pt x="106" y="923"/>
                    </a:lnTo>
                    <a:lnTo>
                      <a:pt x="108" y="947"/>
                    </a:lnTo>
                    <a:lnTo>
                      <a:pt x="109" y="960"/>
                    </a:lnTo>
                    <a:lnTo>
                      <a:pt x="125" y="975"/>
                    </a:lnTo>
                    <a:lnTo>
                      <a:pt x="116" y="997"/>
                    </a:lnTo>
                    <a:lnTo>
                      <a:pt x="127" y="1006"/>
                    </a:lnTo>
                    <a:lnTo>
                      <a:pt x="119" y="1006"/>
                    </a:lnTo>
                    <a:lnTo>
                      <a:pt x="119" y="1015"/>
                    </a:lnTo>
                    <a:lnTo>
                      <a:pt x="121" y="1017"/>
                    </a:lnTo>
                    <a:lnTo>
                      <a:pt x="122" y="1035"/>
                    </a:lnTo>
                    <a:lnTo>
                      <a:pt x="124" y="1033"/>
                    </a:lnTo>
                    <a:lnTo>
                      <a:pt x="116" y="1046"/>
                    </a:lnTo>
                    <a:lnTo>
                      <a:pt x="113" y="1037"/>
                    </a:lnTo>
                    <a:lnTo>
                      <a:pt x="101" y="1037"/>
                    </a:lnTo>
                    <a:lnTo>
                      <a:pt x="103" y="1024"/>
                    </a:lnTo>
                    <a:lnTo>
                      <a:pt x="96" y="1025"/>
                    </a:lnTo>
                    <a:lnTo>
                      <a:pt x="88" y="1027"/>
                    </a:lnTo>
                    <a:lnTo>
                      <a:pt x="72" y="1056"/>
                    </a:lnTo>
                    <a:lnTo>
                      <a:pt x="77" y="1055"/>
                    </a:lnTo>
                    <a:lnTo>
                      <a:pt x="87" y="1048"/>
                    </a:lnTo>
                    <a:lnTo>
                      <a:pt x="104" y="1055"/>
                    </a:lnTo>
                    <a:lnTo>
                      <a:pt x="125" y="1071"/>
                    </a:lnTo>
                    <a:lnTo>
                      <a:pt x="116" y="1079"/>
                    </a:lnTo>
                    <a:lnTo>
                      <a:pt x="125" y="1084"/>
                    </a:lnTo>
                    <a:lnTo>
                      <a:pt x="111" y="1089"/>
                    </a:lnTo>
                    <a:lnTo>
                      <a:pt x="137" y="1087"/>
                    </a:lnTo>
                    <a:lnTo>
                      <a:pt x="140" y="1086"/>
                    </a:lnTo>
                    <a:lnTo>
                      <a:pt x="149" y="1099"/>
                    </a:lnTo>
                    <a:lnTo>
                      <a:pt x="149" y="1107"/>
                    </a:lnTo>
                    <a:lnTo>
                      <a:pt x="129" y="1102"/>
                    </a:lnTo>
                    <a:lnTo>
                      <a:pt x="121" y="1100"/>
                    </a:lnTo>
                    <a:lnTo>
                      <a:pt x="135" y="1123"/>
                    </a:lnTo>
                    <a:lnTo>
                      <a:pt x="148" y="1147"/>
                    </a:lnTo>
                    <a:lnTo>
                      <a:pt x="149" y="1159"/>
                    </a:lnTo>
                    <a:lnTo>
                      <a:pt x="156" y="1172"/>
                    </a:lnTo>
                    <a:lnTo>
                      <a:pt x="149" y="1175"/>
                    </a:lnTo>
                    <a:lnTo>
                      <a:pt x="164" y="1185"/>
                    </a:lnTo>
                    <a:lnTo>
                      <a:pt x="175" y="1200"/>
                    </a:lnTo>
                    <a:lnTo>
                      <a:pt x="175" y="1206"/>
                    </a:lnTo>
                    <a:lnTo>
                      <a:pt x="188" y="1214"/>
                    </a:lnTo>
                    <a:lnTo>
                      <a:pt x="196" y="1224"/>
                    </a:lnTo>
                    <a:lnTo>
                      <a:pt x="188" y="1221"/>
                    </a:lnTo>
                    <a:lnTo>
                      <a:pt x="203" y="1234"/>
                    </a:lnTo>
                    <a:lnTo>
                      <a:pt x="204" y="1244"/>
                    </a:lnTo>
                    <a:lnTo>
                      <a:pt x="215" y="1260"/>
                    </a:lnTo>
                    <a:lnTo>
                      <a:pt x="220" y="1266"/>
                    </a:lnTo>
                    <a:lnTo>
                      <a:pt x="235" y="1275"/>
                    </a:lnTo>
                    <a:lnTo>
                      <a:pt x="238" y="1279"/>
                    </a:lnTo>
                    <a:lnTo>
                      <a:pt x="235" y="1281"/>
                    </a:lnTo>
                    <a:lnTo>
                      <a:pt x="252" y="1286"/>
                    </a:lnTo>
                    <a:lnTo>
                      <a:pt x="293" y="1302"/>
                    </a:lnTo>
                    <a:lnTo>
                      <a:pt x="294" y="1260"/>
                    </a:lnTo>
                    <a:lnTo>
                      <a:pt x="317" y="1247"/>
                    </a:lnTo>
                    <a:lnTo>
                      <a:pt x="347" y="1250"/>
                    </a:lnTo>
                    <a:lnTo>
                      <a:pt x="299" y="1237"/>
                    </a:lnTo>
                    <a:lnTo>
                      <a:pt x="244" y="1232"/>
                    </a:lnTo>
                    <a:lnTo>
                      <a:pt x="228" y="1218"/>
                    </a:lnTo>
                    <a:lnTo>
                      <a:pt x="211" y="1190"/>
                    </a:lnTo>
                    <a:lnTo>
                      <a:pt x="193" y="1191"/>
                    </a:lnTo>
                    <a:lnTo>
                      <a:pt x="166" y="1144"/>
                    </a:lnTo>
                    <a:lnTo>
                      <a:pt x="183" y="1123"/>
                    </a:lnTo>
                    <a:lnTo>
                      <a:pt x="178" y="1076"/>
                    </a:lnTo>
                    <a:lnTo>
                      <a:pt x="174" y="1035"/>
                    </a:lnTo>
                    <a:lnTo>
                      <a:pt x="170" y="1007"/>
                    </a:lnTo>
                    <a:lnTo>
                      <a:pt x="164" y="991"/>
                    </a:lnTo>
                    <a:lnTo>
                      <a:pt x="151" y="984"/>
                    </a:lnTo>
                    <a:lnTo>
                      <a:pt x="170" y="978"/>
                    </a:lnTo>
                    <a:lnTo>
                      <a:pt x="148" y="963"/>
                    </a:lnTo>
                    <a:lnTo>
                      <a:pt x="135" y="926"/>
                    </a:lnTo>
                    <a:lnTo>
                      <a:pt x="119" y="906"/>
                    </a:lnTo>
                    <a:lnTo>
                      <a:pt x="119" y="877"/>
                    </a:lnTo>
                    <a:lnTo>
                      <a:pt x="106" y="828"/>
                    </a:lnTo>
                    <a:lnTo>
                      <a:pt x="103" y="790"/>
                    </a:lnTo>
                    <a:lnTo>
                      <a:pt x="109" y="768"/>
                    </a:lnTo>
                    <a:lnTo>
                      <a:pt x="106" y="746"/>
                    </a:lnTo>
                    <a:lnTo>
                      <a:pt x="96" y="717"/>
                    </a:lnTo>
                    <a:lnTo>
                      <a:pt x="88" y="686"/>
                    </a:lnTo>
                    <a:lnTo>
                      <a:pt x="103" y="662"/>
                    </a:lnTo>
                    <a:lnTo>
                      <a:pt x="96" y="639"/>
                    </a:lnTo>
                    <a:lnTo>
                      <a:pt x="100" y="593"/>
                    </a:lnTo>
                    <a:lnTo>
                      <a:pt x="93" y="572"/>
                    </a:lnTo>
                    <a:lnTo>
                      <a:pt x="79" y="543"/>
                    </a:lnTo>
                    <a:lnTo>
                      <a:pt x="64" y="512"/>
                    </a:lnTo>
                    <a:lnTo>
                      <a:pt x="64" y="489"/>
                    </a:lnTo>
                    <a:lnTo>
                      <a:pt x="69" y="466"/>
                    </a:lnTo>
                    <a:lnTo>
                      <a:pt x="68" y="440"/>
                    </a:lnTo>
                    <a:lnTo>
                      <a:pt x="68" y="414"/>
                    </a:lnTo>
                    <a:lnTo>
                      <a:pt x="80" y="381"/>
                    </a:lnTo>
                    <a:lnTo>
                      <a:pt x="92" y="349"/>
                    </a:lnTo>
                    <a:lnTo>
                      <a:pt x="101" y="339"/>
                    </a:lnTo>
                    <a:lnTo>
                      <a:pt x="90" y="318"/>
                    </a:lnTo>
                    <a:lnTo>
                      <a:pt x="84" y="267"/>
                    </a:lnTo>
                    <a:lnTo>
                      <a:pt x="90" y="249"/>
                    </a:lnTo>
                    <a:lnTo>
                      <a:pt x="116" y="236"/>
                    </a:lnTo>
                    <a:lnTo>
                      <a:pt x="122" y="199"/>
                    </a:lnTo>
                    <a:lnTo>
                      <a:pt x="116" y="192"/>
                    </a:lnTo>
                    <a:lnTo>
                      <a:pt x="95" y="189"/>
                    </a:lnTo>
                    <a:lnTo>
                      <a:pt x="82" y="156"/>
                    </a:lnTo>
                    <a:lnTo>
                      <a:pt x="68" y="124"/>
                    </a:lnTo>
                    <a:lnTo>
                      <a:pt x="59" y="93"/>
                    </a:lnTo>
                    <a:lnTo>
                      <a:pt x="61" y="67"/>
                    </a:lnTo>
                    <a:lnTo>
                      <a:pt x="43" y="42"/>
                    </a:lnTo>
                    <a:lnTo>
                      <a:pt x="34" y="18"/>
                    </a:lnTo>
                    <a:lnTo>
                      <a:pt x="26" y="0"/>
                    </a:lnTo>
                    <a:lnTo>
                      <a:pt x="18" y="15"/>
                    </a:lnTo>
                    <a:lnTo>
                      <a:pt x="6" y="31"/>
                    </a:lnTo>
                    <a:lnTo>
                      <a:pt x="0" y="31"/>
                    </a:lnTo>
                    <a:lnTo>
                      <a:pt x="8" y="77"/>
                    </a:lnTo>
                    <a:lnTo>
                      <a:pt x="18" y="122"/>
                    </a:lnTo>
                    <a:lnTo>
                      <a:pt x="16" y="163"/>
                    </a:lnTo>
                    <a:lnTo>
                      <a:pt x="16" y="202"/>
                    </a:lnTo>
                    <a:lnTo>
                      <a:pt x="16" y="218"/>
                    </a:lnTo>
                    <a:lnTo>
                      <a:pt x="21" y="262"/>
                    </a:lnTo>
                    <a:lnTo>
                      <a:pt x="23" y="301"/>
                    </a:lnTo>
                    <a:lnTo>
                      <a:pt x="21" y="354"/>
                    </a:lnTo>
                    <a:lnTo>
                      <a:pt x="19" y="404"/>
                    </a:lnTo>
                    <a:lnTo>
                      <a:pt x="23" y="427"/>
                    </a:lnTo>
                    <a:lnTo>
                      <a:pt x="23" y="46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5" name="Freeform 141"/>
              <p:cNvSpPr>
                <a:spLocks/>
              </p:cNvSpPr>
              <p:nvPr/>
            </p:nvSpPr>
            <p:spPr bwMode="gray">
              <a:xfrm>
                <a:off x="1917" y="4016"/>
                <a:ext cx="55" cy="50"/>
              </a:xfrm>
              <a:custGeom>
                <a:avLst/>
                <a:gdLst>
                  <a:gd name="T0" fmla="*/ 37 w 92"/>
                  <a:gd name="T1" fmla="*/ 2 h 80"/>
                  <a:gd name="T2" fmla="*/ 47 w 92"/>
                  <a:gd name="T3" fmla="*/ 26 h 80"/>
                  <a:gd name="T4" fmla="*/ 55 w 92"/>
                  <a:gd name="T5" fmla="*/ 50 h 80"/>
                  <a:gd name="T6" fmla="*/ 49 w 92"/>
                  <a:gd name="T7" fmla="*/ 49 h 80"/>
                  <a:gd name="T8" fmla="*/ 42 w 92"/>
                  <a:gd name="T9" fmla="*/ 50 h 80"/>
                  <a:gd name="T10" fmla="*/ 22 w 92"/>
                  <a:gd name="T11" fmla="*/ 48 h 80"/>
                  <a:gd name="T12" fmla="*/ 17 w 92"/>
                  <a:gd name="T13" fmla="*/ 47 h 80"/>
                  <a:gd name="T14" fmla="*/ 0 w 92"/>
                  <a:gd name="T15" fmla="*/ 44 h 80"/>
                  <a:gd name="T16" fmla="*/ 5 w 92"/>
                  <a:gd name="T17" fmla="*/ 43 h 80"/>
                  <a:gd name="T18" fmla="*/ 15 w 92"/>
                  <a:gd name="T19" fmla="*/ 39 h 80"/>
                  <a:gd name="T20" fmla="*/ 20 w 92"/>
                  <a:gd name="T21" fmla="*/ 43 h 80"/>
                  <a:gd name="T22" fmla="*/ 25 w 92"/>
                  <a:gd name="T23" fmla="*/ 43 h 80"/>
                  <a:gd name="T24" fmla="*/ 16 w 92"/>
                  <a:gd name="T25" fmla="*/ 36 h 80"/>
                  <a:gd name="T26" fmla="*/ 27 w 92"/>
                  <a:gd name="T27" fmla="*/ 39 h 80"/>
                  <a:gd name="T28" fmla="*/ 33 w 92"/>
                  <a:gd name="T29" fmla="*/ 41 h 80"/>
                  <a:gd name="T30" fmla="*/ 42 w 92"/>
                  <a:gd name="T31" fmla="*/ 43 h 80"/>
                  <a:gd name="T32" fmla="*/ 44 w 92"/>
                  <a:gd name="T33" fmla="*/ 43 h 80"/>
                  <a:gd name="T34" fmla="*/ 23 w 92"/>
                  <a:gd name="T35" fmla="*/ 29 h 80"/>
                  <a:gd name="T36" fmla="*/ 32 w 92"/>
                  <a:gd name="T37" fmla="*/ 19 h 80"/>
                  <a:gd name="T38" fmla="*/ 19 w 92"/>
                  <a:gd name="T39" fmla="*/ 19 h 80"/>
                  <a:gd name="T40" fmla="*/ 13 w 92"/>
                  <a:gd name="T41" fmla="*/ 4 h 80"/>
                  <a:gd name="T42" fmla="*/ 20 w 92"/>
                  <a:gd name="T43" fmla="*/ 0 h 80"/>
                  <a:gd name="T44" fmla="*/ 37 w 92"/>
                  <a:gd name="T45" fmla="*/ 2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80"/>
                  <a:gd name="T71" fmla="*/ 92 w 92"/>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80">
                    <a:moveTo>
                      <a:pt x="62" y="3"/>
                    </a:moveTo>
                    <a:lnTo>
                      <a:pt x="78" y="42"/>
                    </a:lnTo>
                    <a:lnTo>
                      <a:pt x="92" y="80"/>
                    </a:lnTo>
                    <a:lnTo>
                      <a:pt x="82" y="78"/>
                    </a:lnTo>
                    <a:lnTo>
                      <a:pt x="70" y="80"/>
                    </a:lnTo>
                    <a:lnTo>
                      <a:pt x="37" y="76"/>
                    </a:lnTo>
                    <a:lnTo>
                      <a:pt x="28" y="75"/>
                    </a:lnTo>
                    <a:lnTo>
                      <a:pt x="0" y="71"/>
                    </a:lnTo>
                    <a:lnTo>
                      <a:pt x="9" y="68"/>
                    </a:lnTo>
                    <a:lnTo>
                      <a:pt x="25" y="62"/>
                    </a:lnTo>
                    <a:lnTo>
                      <a:pt x="33" y="68"/>
                    </a:lnTo>
                    <a:lnTo>
                      <a:pt x="42" y="68"/>
                    </a:lnTo>
                    <a:lnTo>
                      <a:pt x="26" y="58"/>
                    </a:lnTo>
                    <a:lnTo>
                      <a:pt x="45" y="63"/>
                    </a:lnTo>
                    <a:lnTo>
                      <a:pt x="55" y="65"/>
                    </a:lnTo>
                    <a:lnTo>
                      <a:pt x="70" y="68"/>
                    </a:lnTo>
                    <a:lnTo>
                      <a:pt x="74" y="68"/>
                    </a:lnTo>
                    <a:lnTo>
                      <a:pt x="39" y="47"/>
                    </a:lnTo>
                    <a:lnTo>
                      <a:pt x="54" y="31"/>
                    </a:lnTo>
                    <a:lnTo>
                      <a:pt x="31" y="31"/>
                    </a:lnTo>
                    <a:lnTo>
                      <a:pt x="21" y="6"/>
                    </a:lnTo>
                    <a:lnTo>
                      <a:pt x="33" y="0"/>
                    </a:lnTo>
                    <a:lnTo>
                      <a:pt x="62" y="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6" name="Freeform 142"/>
              <p:cNvSpPr>
                <a:spLocks/>
              </p:cNvSpPr>
              <p:nvPr/>
            </p:nvSpPr>
            <p:spPr bwMode="gray">
              <a:xfrm>
                <a:off x="1780" y="3781"/>
                <a:ext cx="15" cy="34"/>
              </a:xfrm>
              <a:custGeom>
                <a:avLst/>
                <a:gdLst>
                  <a:gd name="T0" fmla="*/ 6 w 26"/>
                  <a:gd name="T1" fmla="*/ 0 h 54"/>
                  <a:gd name="T2" fmla="*/ 0 w 26"/>
                  <a:gd name="T3" fmla="*/ 3 h 54"/>
                  <a:gd name="T4" fmla="*/ 7 w 26"/>
                  <a:gd name="T5" fmla="*/ 34 h 54"/>
                  <a:gd name="T6" fmla="*/ 14 w 26"/>
                  <a:gd name="T7" fmla="*/ 31 h 54"/>
                  <a:gd name="T8" fmla="*/ 15 w 26"/>
                  <a:gd name="T9" fmla="*/ 26 h 54"/>
                  <a:gd name="T10" fmla="*/ 12 w 26"/>
                  <a:gd name="T11" fmla="*/ 11 h 54"/>
                  <a:gd name="T12" fmla="*/ 14 w 26"/>
                  <a:gd name="T13" fmla="*/ 9 h 54"/>
                  <a:gd name="T14" fmla="*/ 6 w 26"/>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54"/>
                  <a:gd name="T26" fmla="*/ 26 w 26"/>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54">
                    <a:moveTo>
                      <a:pt x="10" y="0"/>
                    </a:moveTo>
                    <a:lnTo>
                      <a:pt x="0" y="5"/>
                    </a:lnTo>
                    <a:lnTo>
                      <a:pt x="13" y="54"/>
                    </a:lnTo>
                    <a:lnTo>
                      <a:pt x="24" y="49"/>
                    </a:lnTo>
                    <a:lnTo>
                      <a:pt x="26" y="41"/>
                    </a:lnTo>
                    <a:lnTo>
                      <a:pt x="20" y="18"/>
                    </a:lnTo>
                    <a:lnTo>
                      <a:pt x="24" y="15"/>
                    </a:lnTo>
                    <a:lnTo>
                      <a:pt x="10"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7" name="Freeform 143"/>
              <p:cNvSpPr>
                <a:spLocks/>
              </p:cNvSpPr>
              <p:nvPr/>
            </p:nvSpPr>
            <p:spPr bwMode="gray">
              <a:xfrm>
                <a:off x="1813" y="3935"/>
                <a:ext cx="18" cy="28"/>
              </a:xfrm>
              <a:custGeom>
                <a:avLst/>
                <a:gdLst>
                  <a:gd name="T0" fmla="*/ 10 w 28"/>
                  <a:gd name="T1" fmla="*/ 0 h 44"/>
                  <a:gd name="T2" fmla="*/ 0 w 28"/>
                  <a:gd name="T3" fmla="*/ 11 h 44"/>
                  <a:gd name="T4" fmla="*/ 10 w 28"/>
                  <a:gd name="T5" fmla="*/ 24 h 44"/>
                  <a:gd name="T6" fmla="*/ 17 w 28"/>
                  <a:gd name="T7" fmla="*/ 28 h 44"/>
                  <a:gd name="T8" fmla="*/ 18 w 28"/>
                  <a:gd name="T9" fmla="*/ 19 h 44"/>
                  <a:gd name="T10" fmla="*/ 10 w 28"/>
                  <a:gd name="T11" fmla="*/ 0 h 44"/>
                  <a:gd name="T12" fmla="*/ 0 60000 65536"/>
                  <a:gd name="T13" fmla="*/ 0 60000 65536"/>
                  <a:gd name="T14" fmla="*/ 0 60000 65536"/>
                  <a:gd name="T15" fmla="*/ 0 60000 65536"/>
                  <a:gd name="T16" fmla="*/ 0 60000 65536"/>
                  <a:gd name="T17" fmla="*/ 0 60000 65536"/>
                  <a:gd name="T18" fmla="*/ 0 w 28"/>
                  <a:gd name="T19" fmla="*/ 0 h 44"/>
                  <a:gd name="T20" fmla="*/ 28 w 2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8" h="44">
                    <a:moveTo>
                      <a:pt x="16" y="0"/>
                    </a:moveTo>
                    <a:lnTo>
                      <a:pt x="0" y="17"/>
                    </a:lnTo>
                    <a:lnTo>
                      <a:pt x="16" y="38"/>
                    </a:lnTo>
                    <a:lnTo>
                      <a:pt x="27" y="44"/>
                    </a:lnTo>
                    <a:lnTo>
                      <a:pt x="28" y="30"/>
                    </a:lnTo>
                    <a:lnTo>
                      <a:pt x="16"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14" name="Freeform 144"/>
            <p:cNvSpPr>
              <a:spLocks/>
            </p:cNvSpPr>
            <p:nvPr/>
          </p:nvSpPr>
          <p:spPr bwMode="gray">
            <a:xfrm>
              <a:off x="1918" y="2440"/>
              <a:ext cx="84" cy="121"/>
            </a:xfrm>
            <a:custGeom>
              <a:avLst/>
              <a:gdLst>
                <a:gd name="T0" fmla="*/ 0 w 178"/>
                <a:gd name="T1" fmla="*/ 48 h 233"/>
                <a:gd name="T2" fmla="*/ 1 w 178"/>
                <a:gd name="T3" fmla="*/ 67 h 233"/>
                <a:gd name="T4" fmla="*/ 0 w 178"/>
                <a:gd name="T5" fmla="*/ 71 h 233"/>
                <a:gd name="T6" fmla="*/ 10 w 178"/>
                <a:gd name="T7" fmla="*/ 76 h 233"/>
                <a:gd name="T8" fmla="*/ 14 w 178"/>
                <a:gd name="T9" fmla="*/ 72 h 233"/>
                <a:gd name="T10" fmla="*/ 15 w 178"/>
                <a:gd name="T11" fmla="*/ 75 h 233"/>
                <a:gd name="T12" fmla="*/ 14 w 178"/>
                <a:gd name="T13" fmla="*/ 87 h 233"/>
                <a:gd name="T14" fmla="*/ 9 w 178"/>
                <a:gd name="T15" fmla="*/ 91 h 233"/>
                <a:gd name="T16" fmla="*/ 10 w 178"/>
                <a:gd name="T17" fmla="*/ 102 h 233"/>
                <a:gd name="T18" fmla="*/ 7 w 178"/>
                <a:gd name="T19" fmla="*/ 110 h 233"/>
                <a:gd name="T20" fmla="*/ 12 w 178"/>
                <a:gd name="T21" fmla="*/ 107 h 233"/>
                <a:gd name="T22" fmla="*/ 28 w 178"/>
                <a:gd name="T23" fmla="*/ 121 h 233"/>
                <a:gd name="T24" fmla="*/ 33 w 178"/>
                <a:gd name="T25" fmla="*/ 114 h 233"/>
                <a:gd name="T26" fmla="*/ 34 w 178"/>
                <a:gd name="T27" fmla="*/ 106 h 233"/>
                <a:gd name="T28" fmla="*/ 38 w 178"/>
                <a:gd name="T29" fmla="*/ 99 h 233"/>
                <a:gd name="T30" fmla="*/ 40 w 178"/>
                <a:gd name="T31" fmla="*/ 88 h 233"/>
                <a:gd name="T32" fmla="*/ 42 w 178"/>
                <a:gd name="T33" fmla="*/ 88 h 233"/>
                <a:gd name="T34" fmla="*/ 42 w 178"/>
                <a:gd name="T35" fmla="*/ 91 h 233"/>
                <a:gd name="T36" fmla="*/ 45 w 178"/>
                <a:gd name="T37" fmla="*/ 91 h 233"/>
                <a:gd name="T38" fmla="*/ 43 w 178"/>
                <a:gd name="T39" fmla="*/ 87 h 233"/>
                <a:gd name="T40" fmla="*/ 47 w 178"/>
                <a:gd name="T41" fmla="*/ 83 h 233"/>
                <a:gd name="T42" fmla="*/ 56 w 178"/>
                <a:gd name="T43" fmla="*/ 79 h 233"/>
                <a:gd name="T44" fmla="*/ 72 w 178"/>
                <a:gd name="T45" fmla="*/ 67 h 233"/>
                <a:gd name="T46" fmla="*/ 81 w 178"/>
                <a:gd name="T47" fmla="*/ 45 h 233"/>
                <a:gd name="T48" fmla="*/ 84 w 178"/>
                <a:gd name="T49" fmla="*/ 46 h 233"/>
                <a:gd name="T50" fmla="*/ 79 w 178"/>
                <a:gd name="T51" fmla="*/ 31 h 233"/>
                <a:gd name="T52" fmla="*/ 83 w 178"/>
                <a:gd name="T53" fmla="*/ 29 h 233"/>
                <a:gd name="T54" fmla="*/ 67 w 178"/>
                <a:gd name="T55" fmla="*/ 20 h 233"/>
                <a:gd name="T56" fmla="*/ 52 w 178"/>
                <a:gd name="T57" fmla="*/ 20 h 233"/>
                <a:gd name="T58" fmla="*/ 42 w 178"/>
                <a:gd name="T59" fmla="*/ 10 h 233"/>
                <a:gd name="T60" fmla="*/ 31 w 178"/>
                <a:gd name="T61" fmla="*/ 0 h 233"/>
                <a:gd name="T62" fmla="*/ 25 w 178"/>
                <a:gd name="T63" fmla="*/ 7 h 233"/>
                <a:gd name="T64" fmla="*/ 12 w 178"/>
                <a:gd name="T65" fmla="*/ 16 h 233"/>
                <a:gd name="T66" fmla="*/ 8 w 178"/>
                <a:gd name="T67" fmla="*/ 31 h 233"/>
                <a:gd name="T68" fmla="*/ 8 w 178"/>
                <a:gd name="T69" fmla="*/ 39 h 233"/>
                <a:gd name="T70" fmla="*/ 0 w 178"/>
                <a:gd name="T71" fmla="*/ 48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8"/>
                <a:gd name="T109" fmla="*/ 0 h 233"/>
                <a:gd name="T110" fmla="*/ 178 w 178"/>
                <a:gd name="T111" fmla="*/ 233 h 2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8" h="233">
                  <a:moveTo>
                    <a:pt x="0" y="93"/>
                  </a:moveTo>
                  <a:lnTo>
                    <a:pt x="3" y="129"/>
                  </a:lnTo>
                  <a:lnTo>
                    <a:pt x="0" y="136"/>
                  </a:lnTo>
                  <a:lnTo>
                    <a:pt x="22" y="147"/>
                  </a:lnTo>
                  <a:lnTo>
                    <a:pt x="29" y="139"/>
                  </a:lnTo>
                  <a:lnTo>
                    <a:pt x="32" y="145"/>
                  </a:lnTo>
                  <a:lnTo>
                    <a:pt x="30" y="168"/>
                  </a:lnTo>
                  <a:lnTo>
                    <a:pt x="19" y="175"/>
                  </a:lnTo>
                  <a:lnTo>
                    <a:pt x="21" y="196"/>
                  </a:lnTo>
                  <a:lnTo>
                    <a:pt x="14" y="211"/>
                  </a:lnTo>
                  <a:lnTo>
                    <a:pt x="26" y="207"/>
                  </a:lnTo>
                  <a:lnTo>
                    <a:pt x="59" y="233"/>
                  </a:lnTo>
                  <a:lnTo>
                    <a:pt x="69" y="220"/>
                  </a:lnTo>
                  <a:lnTo>
                    <a:pt x="72" y="204"/>
                  </a:lnTo>
                  <a:lnTo>
                    <a:pt x="80" y="191"/>
                  </a:lnTo>
                  <a:lnTo>
                    <a:pt x="85" y="170"/>
                  </a:lnTo>
                  <a:lnTo>
                    <a:pt x="90" y="170"/>
                  </a:lnTo>
                  <a:lnTo>
                    <a:pt x="90" y="176"/>
                  </a:lnTo>
                  <a:lnTo>
                    <a:pt x="95" y="175"/>
                  </a:lnTo>
                  <a:lnTo>
                    <a:pt x="91" y="168"/>
                  </a:lnTo>
                  <a:lnTo>
                    <a:pt x="99" y="160"/>
                  </a:lnTo>
                  <a:lnTo>
                    <a:pt x="119" y="152"/>
                  </a:lnTo>
                  <a:lnTo>
                    <a:pt x="153" y="129"/>
                  </a:lnTo>
                  <a:lnTo>
                    <a:pt x="172" y="87"/>
                  </a:lnTo>
                  <a:lnTo>
                    <a:pt x="178" y="88"/>
                  </a:lnTo>
                  <a:lnTo>
                    <a:pt x="167" y="59"/>
                  </a:lnTo>
                  <a:lnTo>
                    <a:pt x="175" y="56"/>
                  </a:lnTo>
                  <a:lnTo>
                    <a:pt x="141" y="38"/>
                  </a:lnTo>
                  <a:lnTo>
                    <a:pt x="111" y="38"/>
                  </a:lnTo>
                  <a:lnTo>
                    <a:pt x="90" y="20"/>
                  </a:lnTo>
                  <a:lnTo>
                    <a:pt x="66" y="0"/>
                  </a:lnTo>
                  <a:lnTo>
                    <a:pt x="53" y="13"/>
                  </a:lnTo>
                  <a:lnTo>
                    <a:pt x="26" y="30"/>
                  </a:lnTo>
                  <a:lnTo>
                    <a:pt x="18" y="59"/>
                  </a:lnTo>
                  <a:lnTo>
                    <a:pt x="16" y="75"/>
                  </a:lnTo>
                  <a:lnTo>
                    <a:pt x="0" y="9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15" name="Freeform 145"/>
            <p:cNvSpPr>
              <a:spLocks/>
            </p:cNvSpPr>
            <p:nvPr/>
          </p:nvSpPr>
          <p:spPr bwMode="gray">
            <a:xfrm>
              <a:off x="1928" y="2516"/>
              <a:ext cx="5" cy="4"/>
            </a:xfrm>
            <a:custGeom>
              <a:avLst/>
              <a:gdLst>
                <a:gd name="T0" fmla="*/ 5 w 10"/>
                <a:gd name="T1" fmla="*/ 1 h 7"/>
                <a:gd name="T2" fmla="*/ 2 w 10"/>
                <a:gd name="T3" fmla="*/ 4 h 7"/>
                <a:gd name="T4" fmla="*/ 0 w 10"/>
                <a:gd name="T5" fmla="*/ 0 h 7"/>
                <a:gd name="T6" fmla="*/ 5 w 10"/>
                <a:gd name="T7" fmla="*/ 1 h 7"/>
                <a:gd name="T8" fmla="*/ 0 60000 65536"/>
                <a:gd name="T9" fmla="*/ 0 60000 65536"/>
                <a:gd name="T10" fmla="*/ 0 60000 65536"/>
                <a:gd name="T11" fmla="*/ 0 60000 65536"/>
                <a:gd name="T12" fmla="*/ 0 w 10"/>
                <a:gd name="T13" fmla="*/ 0 h 7"/>
                <a:gd name="T14" fmla="*/ 10 w 10"/>
                <a:gd name="T15" fmla="*/ 7 h 7"/>
              </a:gdLst>
              <a:ahLst/>
              <a:cxnLst>
                <a:cxn ang="T8">
                  <a:pos x="T0" y="T1"/>
                </a:cxn>
                <a:cxn ang="T9">
                  <a:pos x="T2" y="T3"/>
                </a:cxn>
                <a:cxn ang="T10">
                  <a:pos x="T4" y="T5"/>
                </a:cxn>
                <a:cxn ang="T11">
                  <a:pos x="T6" y="T7"/>
                </a:cxn>
              </a:cxnLst>
              <a:rect l="T12" t="T13" r="T14" b="T15"/>
              <a:pathLst>
                <a:path w="10" h="7">
                  <a:moveTo>
                    <a:pt x="10" y="2"/>
                  </a:moveTo>
                  <a:lnTo>
                    <a:pt x="4" y="7"/>
                  </a:lnTo>
                  <a:lnTo>
                    <a:pt x="0" y="0"/>
                  </a:lnTo>
                  <a:lnTo>
                    <a:pt x="10" y="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16" name="Freeform 146"/>
            <p:cNvSpPr>
              <a:spLocks/>
            </p:cNvSpPr>
            <p:nvPr/>
          </p:nvSpPr>
          <p:spPr bwMode="gray">
            <a:xfrm>
              <a:off x="1912" y="2468"/>
              <a:ext cx="197" cy="339"/>
            </a:xfrm>
            <a:custGeom>
              <a:avLst/>
              <a:gdLst>
                <a:gd name="T0" fmla="*/ 190 w 414"/>
                <a:gd name="T1" fmla="*/ 268 h 662"/>
                <a:gd name="T2" fmla="*/ 192 w 414"/>
                <a:gd name="T3" fmla="*/ 299 h 662"/>
                <a:gd name="T4" fmla="*/ 190 w 414"/>
                <a:gd name="T5" fmla="*/ 315 h 662"/>
                <a:gd name="T6" fmla="*/ 187 w 414"/>
                <a:gd name="T7" fmla="*/ 331 h 662"/>
                <a:gd name="T8" fmla="*/ 178 w 414"/>
                <a:gd name="T9" fmla="*/ 339 h 662"/>
                <a:gd name="T10" fmla="*/ 162 w 414"/>
                <a:gd name="T11" fmla="*/ 322 h 662"/>
                <a:gd name="T12" fmla="*/ 136 w 414"/>
                <a:gd name="T13" fmla="*/ 306 h 662"/>
                <a:gd name="T14" fmla="*/ 110 w 414"/>
                <a:gd name="T15" fmla="*/ 289 h 662"/>
                <a:gd name="T16" fmla="*/ 85 w 414"/>
                <a:gd name="T17" fmla="*/ 261 h 662"/>
                <a:gd name="T18" fmla="*/ 75 w 414"/>
                <a:gd name="T19" fmla="*/ 231 h 662"/>
                <a:gd name="T20" fmla="*/ 58 w 414"/>
                <a:gd name="T21" fmla="*/ 199 h 662"/>
                <a:gd name="T22" fmla="*/ 44 w 414"/>
                <a:gd name="T23" fmla="*/ 172 h 662"/>
                <a:gd name="T24" fmla="*/ 32 w 414"/>
                <a:gd name="T25" fmla="*/ 144 h 662"/>
                <a:gd name="T26" fmla="*/ 15 w 414"/>
                <a:gd name="T27" fmla="*/ 122 h 662"/>
                <a:gd name="T28" fmla="*/ 6 w 414"/>
                <a:gd name="T29" fmla="*/ 108 h 662"/>
                <a:gd name="T30" fmla="*/ 8 w 414"/>
                <a:gd name="T31" fmla="*/ 73 h 662"/>
                <a:gd name="T32" fmla="*/ 15 w 414"/>
                <a:gd name="T33" fmla="*/ 73 h 662"/>
                <a:gd name="T34" fmla="*/ 18 w 414"/>
                <a:gd name="T35" fmla="*/ 78 h 662"/>
                <a:gd name="T36" fmla="*/ 38 w 414"/>
                <a:gd name="T37" fmla="*/ 85 h 662"/>
                <a:gd name="T38" fmla="*/ 43 w 414"/>
                <a:gd name="T39" fmla="*/ 70 h 662"/>
                <a:gd name="T40" fmla="*/ 48 w 414"/>
                <a:gd name="T41" fmla="*/ 59 h 662"/>
                <a:gd name="T42" fmla="*/ 50 w 414"/>
                <a:gd name="T43" fmla="*/ 62 h 662"/>
                <a:gd name="T44" fmla="*/ 52 w 414"/>
                <a:gd name="T45" fmla="*/ 54 h 662"/>
                <a:gd name="T46" fmla="*/ 78 w 414"/>
                <a:gd name="T47" fmla="*/ 38 h 662"/>
                <a:gd name="T48" fmla="*/ 90 w 414"/>
                <a:gd name="T49" fmla="*/ 17 h 662"/>
                <a:gd name="T50" fmla="*/ 89 w 414"/>
                <a:gd name="T51" fmla="*/ 1 h 662"/>
                <a:gd name="T52" fmla="*/ 99 w 414"/>
                <a:gd name="T53" fmla="*/ 9 h 662"/>
                <a:gd name="T54" fmla="*/ 118 w 414"/>
                <a:gd name="T55" fmla="*/ 33 h 662"/>
                <a:gd name="T56" fmla="*/ 140 w 414"/>
                <a:gd name="T57" fmla="*/ 42 h 662"/>
                <a:gd name="T58" fmla="*/ 167 w 414"/>
                <a:gd name="T59" fmla="*/ 48 h 662"/>
                <a:gd name="T60" fmla="*/ 169 w 414"/>
                <a:gd name="T61" fmla="*/ 78 h 662"/>
                <a:gd name="T62" fmla="*/ 152 w 414"/>
                <a:gd name="T63" fmla="*/ 80 h 662"/>
                <a:gd name="T64" fmla="*/ 128 w 414"/>
                <a:gd name="T65" fmla="*/ 93 h 662"/>
                <a:gd name="T66" fmla="*/ 121 w 414"/>
                <a:gd name="T67" fmla="*/ 121 h 662"/>
                <a:gd name="T68" fmla="*/ 119 w 414"/>
                <a:gd name="T69" fmla="*/ 151 h 662"/>
                <a:gd name="T70" fmla="*/ 125 w 414"/>
                <a:gd name="T71" fmla="*/ 172 h 662"/>
                <a:gd name="T72" fmla="*/ 140 w 414"/>
                <a:gd name="T73" fmla="*/ 181 h 662"/>
                <a:gd name="T74" fmla="*/ 163 w 414"/>
                <a:gd name="T75" fmla="*/ 175 h 662"/>
                <a:gd name="T76" fmla="*/ 164 w 414"/>
                <a:gd name="T77" fmla="*/ 203 h 662"/>
                <a:gd name="T78" fmla="*/ 188 w 414"/>
                <a:gd name="T79" fmla="*/ 216 h 662"/>
                <a:gd name="T80" fmla="*/ 193 w 414"/>
                <a:gd name="T81" fmla="*/ 235 h 6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4"/>
                <a:gd name="T124" fmla="*/ 0 h 662"/>
                <a:gd name="T125" fmla="*/ 414 w 414"/>
                <a:gd name="T126" fmla="*/ 662 h 6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4" h="662">
                  <a:moveTo>
                    <a:pt x="405" y="504"/>
                  </a:moveTo>
                  <a:lnTo>
                    <a:pt x="400" y="523"/>
                  </a:lnTo>
                  <a:lnTo>
                    <a:pt x="398" y="553"/>
                  </a:lnTo>
                  <a:lnTo>
                    <a:pt x="403" y="584"/>
                  </a:lnTo>
                  <a:lnTo>
                    <a:pt x="414" y="587"/>
                  </a:lnTo>
                  <a:lnTo>
                    <a:pt x="400" y="616"/>
                  </a:lnTo>
                  <a:lnTo>
                    <a:pt x="400" y="631"/>
                  </a:lnTo>
                  <a:lnTo>
                    <a:pt x="392" y="646"/>
                  </a:lnTo>
                  <a:lnTo>
                    <a:pt x="380" y="662"/>
                  </a:lnTo>
                  <a:lnTo>
                    <a:pt x="374" y="662"/>
                  </a:lnTo>
                  <a:lnTo>
                    <a:pt x="353" y="646"/>
                  </a:lnTo>
                  <a:lnTo>
                    <a:pt x="340" y="628"/>
                  </a:lnTo>
                  <a:lnTo>
                    <a:pt x="313" y="611"/>
                  </a:lnTo>
                  <a:lnTo>
                    <a:pt x="286" y="597"/>
                  </a:lnTo>
                  <a:lnTo>
                    <a:pt x="258" y="580"/>
                  </a:lnTo>
                  <a:lnTo>
                    <a:pt x="231" y="564"/>
                  </a:lnTo>
                  <a:lnTo>
                    <a:pt x="204" y="538"/>
                  </a:lnTo>
                  <a:lnTo>
                    <a:pt x="178" y="510"/>
                  </a:lnTo>
                  <a:lnTo>
                    <a:pt x="178" y="491"/>
                  </a:lnTo>
                  <a:lnTo>
                    <a:pt x="157" y="452"/>
                  </a:lnTo>
                  <a:lnTo>
                    <a:pt x="136" y="412"/>
                  </a:lnTo>
                  <a:lnTo>
                    <a:pt x="122" y="388"/>
                  </a:lnTo>
                  <a:lnTo>
                    <a:pt x="107" y="362"/>
                  </a:lnTo>
                  <a:lnTo>
                    <a:pt x="93" y="336"/>
                  </a:lnTo>
                  <a:lnTo>
                    <a:pt x="80" y="310"/>
                  </a:lnTo>
                  <a:lnTo>
                    <a:pt x="67" y="282"/>
                  </a:lnTo>
                  <a:lnTo>
                    <a:pt x="54" y="256"/>
                  </a:lnTo>
                  <a:lnTo>
                    <a:pt x="32" y="238"/>
                  </a:lnTo>
                  <a:lnTo>
                    <a:pt x="9" y="220"/>
                  </a:lnTo>
                  <a:lnTo>
                    <a:pt x="12" y="210"/>
                  </a:lnTo>
                  <a:lnTo>
                    <a:pt x="0" y="163"/>
                  </a:lnTo>
                  <a:lnTo>
                    <a:pt x="16" y="142"/>
                  </a:lnTo>
                  <a:lnTo>
                    <a:pt x="30" y="121"/>
                  </a:lnTo>
                  <a:lnTo>
                    <a:pt x="32" y="142"/>
                  </a:lnTo>
                  <a:lnTo>
                    <a:pt x="25" y="157"/>
                  </a:lnTo>
                  <a:lnTo>
                    <a:pt x="37" y="153"/>
                  </a:lnTo>
                  <a:lnTo>
                    <a:pt x="70" y="179"/>
                  </a:lnTo>
                  <a:lnTo>
                    <a:pt x="80" y="166"/>
                  </a:lnTo>
                  <a:lnTo>
                    <a:pt x="83" y="150"/>
                  </a:lnTo>
                  <a:lnTo>
                    <a:pt x="91" y="137"/>
                  </a:lnTo>
                  <a:lnTo>
                    <a:pt x="96" y="116"/>
                  </a:lnTo>
                  <a:lnTo>
                    <a:pt x="101" y="116"/>
                  </a:lnTo>
                  <a:lnTo>
                    <a:pt x="101" y="122"/>
                  </a:lnTo>
                  <a:lnTo>
                    <a:pt x="106" y="121"/>
                  </a:lnTo>
                  <a:lnTo>
                    <a:pt x="102" y="114"/>
                  </a:lnTo>
                  <a:lnTo>
                    <a:pt x="110" y="106"/>
                  </a:lnTo>
                  <a:lnTo>
                    <a:pt x="130" y="98"/>
                  </a:lnTo>
                  <a:lnTo>
                    <a:pt x="164" y="75"/>
                  </a:lnTo>
                  <a:lnTo>
                    <a:pt x="183" y="33"/>
                  </a:lnTo>
                  <a:lnTo>
                    <a:pt x="189" y="34"/>
                  </a:lnTo>
                  <a:lnTo>
                    <a:pt x="178" y="5"/>
                  </a:lnTo>
                  <a:lnTo>
                    <a:pt x="186" y="2"/>
                  </a:lnTo>
                  <a:lnTo>
                    <a:pt x="189" y="0"/>
                  </a:lnTo>
                  <a:lnTo>
                    <a:pt x="207" y="18"/>
                  </a:lnTo>
                  <a:lnTo>
                    <a:pt x="225" y="36"/>
                  </a:lnTo>
                  <a:lnTo>
                    <a:pt x="249" y="64"/>
                  </a:lnTo>
                  <a:lnTo>
                    <a:pt x="255" y="80"/>
                  </a:lnTo>
                  <a:lnTo>
                    <a:pt x="294" y="82"/>
                  </a:lnTo>
                  <a:lnTo>
                    <a:pt x="318" y="82"/>
                  </a:lnTo>
                  <a:lnTo>
                    <a:pt x="350" y="93"/>
                  </a:lnTo>
                  <a:lnTo>
                    <a:pt x="337" y="137"/>
                  </a:lnTo>
                  <a:lnTo>
                    <a:pt x="356" y="152"/>
                  </a:lnTo>
                  <a:lnTo>
                    <a:pt x="347" y="150"/>
                  </a:lnTo>
                  <a:lnTo>
                    <a:pt x="319" y="157"/>
                  </a:lnTo>
                  <a:lnTo>
                    <a:pt x="294" y="170"/>
                  </a:lnTo>
                  <a:lnTo>
                    <a:pt x="270" y="181"/>
                  </a:lnTo>
                  <a:lnTo>
                    <a:pt x="262" y="209"/>
                  </a:lnTo>
                  <a:lnTo>
                    <a:pt x="254" y="236"/>
                  </a:lnTo>
                  <a:lnTo>
                    <a:pt x="237" y="266"/>
                  </a:lnTo>
                  <a:lnTo>
                    <a:pt x="250" y="294"/>
                  </a:lnTo>
                  <a:lnTo>
                    <a:pt x="265" y="320"/>
                  </a:lnTo>
                  <a:lnTo>
                    <a:pt x="263" y="336"/>
                  </a:lnTo>
                  <a:lnTo>
                    <a:pt x="276" y="339"/>
                  </a:lnTo>
                  <a:lnTo>
                    <a:pt x="295" y="354"/>
                  </a:lnTo>
                  <a:lnTo>
                    <a:pt x="319" y="360"/>
                  </a:lnTo>
                  <a:lnTo>
                    <a:pt x="342" y="342"/>
                  </a:lnTo>
                  <a:lnTo>
                    <a:pt x="344" y="370"/>
                  </a:lnTo>
                  <a:lnTo>
                    <a:pt x="345" y="396"/>
                  </a:lnTo>
                  <a:lnTo>
                    <a:pt x="379" y="395"/>
                  </a:lnTo>
                  <a:lnTo>
                    <a:pt x="395" y="422"/>
                  </a:lnTo>
                  <a:lnTo>
                    <a:pt x="411" y="450"/>
                  </a:lnTo>
                  <a:lnTo>
                    <a:pt x="406" y="458"/>
                  </a:lnTo>
                  <a:lnTo>
                    <a:pt x="405" y="50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79" name="Group 147"/>
            <p:cNvGrpSpPr>
              <a:grpSpLocks/>
            </p:cNvGrpSpPr>
            <p:nvPr/>
          </p:nvGrpSpPr>
          <p:grpSpPr bwMode="auto">
            <a:xfrm>
              <a:off x="4155" y="1484"/>
              <a:ext cx="767" cy="643"/>
              <a:chOff x="4348" y="1645"/>
              <a:chExt cx="963" cy="781"/>
            </a:xfrm>
            <a:grpFill/>
          </p:grpSpPr>
          <p:sp>
            <p:nvSpPr>
              <p:cNvPr id="242" name="Freeform 148"/>
              <p:cNvSpPr>
                <a:spLocks/>
              </p:cNvSpPr>
              <p:nvPr/>
            </p:nvSpPr>
            <p:spPr bwMode="gray">
              <a:xfrm>
                <a:off x="4348" y="1645"/>
                <a:ext cx="963" cy="737"/>
              </a:xfrm>
              <a:custGeom>
                <a:avLst/>
                <a:gdLst>
                  <a:gd name="T0" fmla="*/ 377 w 1604"/>
                  <a:gd name="T1" fmla="*/ 562 h 1185"/>
                  <a:gd name="T2" fmla="*/ 299 w 1604"/>
                  <a:gd name="T3" fmla="*/ 565 h 1185"/>
                  <a:gd name="T4" fmla="*/ 238 w 1604"/>
                  <a:gd name="T5" fmla="*/ 534 h 1185"/>
                  <a:gd name="T6" fmla="*/ 183 w 1604"/>
                  <a:gd name="T7" fmla="*/ 514 h 1185"/>
                  <a:gd name="T8" fmla="*/ 137 w 1604"/>
                  <a:gd name="T9" fmla="*/ 462 h 1185"/>
                  <a:gd name="T10" fmla="*/ 124 w 1604"/>
                  <a:gd name="T11" fmla="*/ 419 h 1185"/>
                  <a:gd name="T12" fmla="*/ 102 w 1604"/>
                  <a:gd name="T13" fmla="*/ 397 h 1185"/>
                  <a:gd name="T14" fmla="*/ 30 w 1604"/>
                  <a:gd name="T15" fmla="*/ 361 h 1185"/>
                  <a:gd name="T16" fmla="*/ 26 w 1604"/>
                  <a:gd name="T17" fmla="*/ 328 h 1185"/>
                  <a:gd name="T18" fmla="*/ 28 w 1604"/>
                  <a:gd name="T19" fmla="*/ 283 h 1185"/>
                  <a:gd name="T20" fmla="*/ 95 w 1604"/>
                  <a:gd name="T21" fmla="*/ 244 h 1185"/>
                  <a:gd name="T22" fmla="*/ 78 w 1604"/>
                  <a:gd name="T23" fmla="*/ 192 h 1185"/>
                  <a:gd name="T24" fmla="*/ 102 w 1604"/>
                  <a:gd name="T25" fmla="*/ 153 h 1185"/>
                  <a:gd name="T26" fmla="*/ 143 w 1604"/>
                  <a:gd name="T27" fmla="*/ 108 h 1185"/>
                  <a:gd name="T28" fmla="*/ 196 w 1604"/>
                  <a:gd name="T29" fmla="*/ 119 h 1185"/>
                  <a:gd name="T30" fmla="*/ 267 w 1604"/>
                  <a:gd name="T31" fmla="*/ 179 h 1185"/>
                  <a:gd name="T32" fmla="*/ 367 w 1604"/>
                  <a:gd name="T33" fmla="*/ 233 h 1185"/>
                  <a:gd name="T34" fmla="*/ 470 w 1604"/>
                  <a:gd name="T35" fmla="*/ 245 h 1185"/>
                  <a:gd name="T36" fmla="*/ 551 w 1604"/>
                  <a:gd name="T37" fmla="*/ 243 h 1185"/>
                  <a:gd name="T38" fmla="*/ 612 w 1604"/>
                  <a:gd name="T39" fmla="*/ 201 h 1185"/>
                  <a:gd name="T40" fmla="*/ 672 w 1604"/>
                  <a:gd name="T41" fmla="*/ 158 h 1185"/>
                  <a:gd name="T42" fmla="*/ 669 w 1604"/>
                  <a:gd name="T43" fmla="*/ 124 h 1185"/>
                  <a:gd name="T44" fmla="*/ 633 w 1604"/>
                  <a:gd name="T45" fmla="*/ 95 h 1185"/>
                  <a:gd name="T46" fmla="*/ 661 w 1604"/>
                  <a:gd name="T47" fmla="*/ 25 h 1185"/>
                  <a:gd name="T48" fmla="*/ 696 w 1604"/>
                  <a:gd name="T49" fmla="*/ 0 h 1185"/>
                  <a:gd name="T50" fmla="*/ 807 w 1604"/>
                  <a:gd name="T51" fmla="*/ 75 h 1185"/>
                  <a:gd name="T52" fmla="*/ 920 w 1604"/>
                  <a:gd name="T53" fmla="*/ 119 h 1185"/>
                  <a:gd name="T54" fmla="*/ 941 w 1604"/>
                  <a:gd name="T55" fmla="*/ 178 h 1185"/>
                  <a:gd name="T56" fmla="*/ 958 w 1604"/>
                  <a:gd name="T57" fmla="*/ 240 h 1185"/>
                  <a:gd name="T58" fmla="*/ 927 w 1604"/>
                  <a:gd name="T59" fmla="*/ 264 h 1185"/>
                  <a:gd name="T60" fmla="*/ 871 w 1604"/>
                  <a:gd name="T61" fmla="*/ 298 h 1185"/>
                  <a:gd name="T62" fmla="*/ 831 w 1604"/>
                  <a:gd name="T63" fmla="*/ 303 h 1185"/>
                  <a:gd name="T64" fmla="*/ 796 w 1604"/>
                  <a:gd name="T65" fmla="*/ 306 h 1185"/>
                  <a:gd name="T66" fmla="*/ 814 w 1604"/>
                  <a:gd name="T67" fmla="*/ 357 h 1185"/>
                  <a:gd name="T68" fmla="*/ 875 w 1604"/>
                  <a:gd name="T69" fmla="*/ 365 h 1185"/>
                  <a:gd name="T70" fmla="*/ 839 w 1604"/>
                  <a:gd name="T71" fmla="*/ 412 h 1185"/>
                  <a:gd name="T72" fmla="*/ 883 w 1604"/>
                  <a:gd name="T73" fmla="*/ 471 h 1185"/>
                  <a:gd name="T74" fmla="*/ 895 w 1604"/>
                  <a:gd name="T75" fmla="*/ 514 h 1185"/>
                  <a:gd name="T76" fmla="*/ 929 w 1604"/>
                  <a:gd name="T77" fmla="*/ 530 h 1185"/>
                  <a:gd name="T78" fmla="*/ 923 w 1604"/>
                  <a:gd name="T79" fmla="*/ 547 h 1185"/>
                  <a:gd name="T80" fmla="*/ 915 w 1604"/>
                  <a:gd name="T81" fmla="*/ 581 h 1185"/>
                  <a:gd name="T82" fmla="*/ 899 w 1604"/>
                  <a:gd name="T83" fmla="*/ 606 h 1185"/>
                  <a:gd name="T84" fmla="*/ 900 w 1604"/>
                  <a:gd name="T85" fmla="*/ 631 h 1185"/>
                  <a:gd name="T86" fmla="*/ 886 w 1604"/>
                  <a:gd name="T87" fmla="*/ 649 h 1185"/>
                  <a:gd name="T88" fmla="*/ 849 w 1604"/>
                  <a:gd name="T89" fmla="*/ 678 h 1185"/>
                  <a:gd name="T90" fmla="*/ 829 w 1604"/>
                  <a:gd name="T91" fmla="*/ 686 h 1185"/>
                  <a:gd name="T92" fmla="*/ 811 w 1604"/>
                  <a:gd name="T93" fmla="*/ 695 h 1185"/>
                  <a:gd name="T94" fmla="*/ 791 w 1604"/>
                  <a:gd name="T95" fmla="*/ 698 h 1185"/>
                  <a:gd name="T96" fmla="*/ 758 w 1604"/>
                  <a:gd name="T97" fmla="*/ 713 h 1185"/>
                  <a:gd name="T98" fmla="*/ 742 w 1604"/>
                  <a:gd name="T99" fmla="*/ 708 h 1185"/>
                  <a:gd name="T100" fmla="*/ 712 w 1604"/>
                  <a:gd name="T101" fmla="*/ 708 h 1185"/>
                  <a:gd name="T102" fmla="*/ 652 w 1604"/>
                  <a:gd name="T103" fmla="*/ 670 h 1185"/>
                  <a:gd name="T104" fmla="*/ 620 w 1604"/>
                  <a:gd name="T105" fmla="*/ 684 h 1185"/>
                  <a:gd name="T106" fmla="*/ 596 w 1604"/>
                  <a:gd name="T107" fmla="*/ 716 h 1185"/>
                  <a:gd name="T108" fmla="*/ 559 w 1604"/>
                  <a:gd name="T109" fmla="*/ 697 h 1185"/>
                  <a:gd name="T110" fmla="*/ 532 w 1604"/>
                  <a:gd name="T111" fmla="*/ 651 h 1185"/>
                  <a:gd name="T112" fmla="*/ 522 w 1604"/>
                  <a:gd name="T113" fmla="*/ 608 h 1185"/>
                  <a:gd name="T114" fmla="*/ 488 w 1604"/>
                  <a:gd name="T115" fmla="*/ 559 h 1185"/>
                  <a:gd name="T116" fmla="*/ 456 w 1604"/>
                  <a:gd name="T117" fmla="*/ 533 h 11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04"/>
                  <a:gd name="T178" fmla="*/ 0 h 1185"/>
                  <a:gd name="T179" fmla="*/ 1604 w 1604"/>
                  <a:gd name="T180" fmla="*/ 1185 h 11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04" h="1185">
                    <a:moveTo>
                      <a:pt x="717" y="862"/>
                    </a:moveTo>
                    <a:lnTo>
                      <a:pt x="694" y="883"/>
                    </a:lnTo>
                    <a:lnTo>
                      <a:pt x="672" y="903"/>
                    </a:lnTo>
                    <a:lnTo>
                      <a:pt x="645" y="914"/>
                    </a:lnTo>
                    <a:lnTo>
                      <a:pt x="628" y="903"/>
                    </a:lnTo>
                    <a:lnTo>
                      <a:pt x="585" y="898"/>
                    </a:lnTo>
                    <a:lnTo>
                      <a:pt x="564" y="931"/>
                    </a:lnTo>
                    <a:lnTo>
                      <a:pt x="550" y="901"/>
                    </a:lnTo>
                    <a:lnTo>
                      <a:pt x="537" y="911"/>
                    </a:lnTo>
                    <a:lnTo>
                      <a:pt x="498" y="908"/>
                    </a:lnTo>
                    <a:lnTo>
                      <a:pt x="473" y="903"/>
                    </a:lnTo>
                    <a:lnTo>
                      <a:pt x="440" y="890"/>
                    </a:lnTo>
                    <a:lnTo>
                      <a:pt x="436" y="883"/>
                    </a:lnTo>
                    <a:lnTo>
                      <a:pt x="407" y="870"/>
                    </a:lnTo>
                    <a:lnTo>
                      <a:pt x="397" y="859"/>
                    </a:lnTo>
                    <a:lnTo>
                      <a:pt x="386" y="864"/>
                    </a:lnTo>
                    <a:lnTo>
                      <a:pt x="346" y="833"/>
                    </a:lnTo>
                    <a:lnTo>
                      <a:pt x="320" y="818"/>
                    </a:lnTo>
                    <a:lnTo>
                      <a:pt x="307" y="830"/>
                    </a:lnTo>
                    <a:lnTo>
                      <a:pt x="304" y="826"/>
                    </a:lnTo>
                    <a:lnTo>
                      <a:pt x="275" y="805"/>
                    </a:lnTo>
                    <a:lnTo>
                      <a:pt x="238" y="786"/>
                    </a:lnTo>
                    <a:lnTo>
                      <a:pt x="224" y="781"/>
                    </a:lnTo>
                    <a:lnTo>
                      <a:pt x="209" y="742"/>
                    </a:lnTo>
                    <a:lnTo>
                      <a:pt x="228" y="743"/>
                    </a:lnTo>
                    <a:lnTo>
                      <a:pt x="233" y="730"/>
                    </a:lnTo>
                    <a:lnTo>
                      <a:pt x="214" y="702"/>
                    </a:lnTo>
                    <a:lnTo>
                      <a:pt x="214" y="689"/>
                    </a:lnTo>
                    <a:lnTo>
                      <a:pt x="211" y="680"/>
                    </a:lnTo>
                    <a:lnTo>
                      <a:pt x="206" y="673"/>
                    </a:lnTo>
                    <a:lnTo>
                      <a:pt x="199" y="665"/>
                    </a:lnTo>
                    <a:lnTo>
                      <a:pt x="199" y="657"/>
                    </a:lnTo>
                    <a:lnTo>
                      <a:pt x="195" y="649"/>
                    </a:lnTo>
                    <a:lnTo>
                      <a:pt x="185" y="644"/>
                    </a:lnTo>
                    <a:lnTo>
                      <a:pt x="170" y="639"/>
                    </a:lnTo>
                    <a:lnTo>
                      <a:pt x="161" y="636"/>
                    </a:lnTo>
                    <a:lnTo>
                      <a:pt x="121" y="624"/>
                    </a:lnTo>
                    <a:lnTo>
                      <a:pt x="100" y="613"/>
                    </a:lnTo>
                    <a:lnTo>
                      <a:pt x="85" y="590"/>
                    </a:lnTo>
                    <a:lnTo>
                      <a:pt x="50" y="580"/>
                    </a:lnTo>
                    <a:lnTo>
                      <a:pt x="48" y="572"/>
                    </a:lnTo>
                    <a:lnTo>
                      <a:pt x="58" y="572"/>
                    </a:lnTo>
                    <a:lnTo>
                      <a:pt x="60" y="572"/>
                    </a:lnTo>
                    <a:lnTo>
                      <a:pt x="63" y="569"/>
                    </a:lnTo>
                    <a:lnTo>
                      <a:pt x="44" y="528"/>
                    </a:lnTo>
                    <a:lnTo>
                      <a:pt x="18" y="525"/>
                    </a:lnTo>
                    <a:lnTo>
                      <a:pt x="0" y="495"/>
                    </a:lnTo>
                    <a:lnTo>
                      <a:pt x="11" y="469"/>
                    </a:lnTo>
                    <a:lnTo>
                      <a:pt x="32" y="456"/>
                    </a:lnTo>
                    <a:lnTo>
                      <a:pt x="47" y="455"/>
                    </a:lnTo>
                    <a:lnTo>
                      <a:pt x="63" y="460"/>
                    </a:lnTo>
                    <a:lnTo>
                      <a:pt x="82" y="437"/>
                    </a:lnTo>
                    <a:lnTo>
                      <a:pt x="113" y="429"/>
                    </a:lnTo>
                    <a:lnTo>
                      <a:pt x="135" y="411"/>
                    </a:lnTo>
                    <a:lnTo>
                      <a:pt x="158" y="393"/>
                    </a:lnTo>
                    <a:lnTo>
                      <a:pt x="150" y="375"/>
                    </a:lnTo>
                    <a:lnTo>
                      <a:pt x="158" y="368"/>
                    </a:lnTo>
                    <a:lnTo>
                      <a:pt x="156" y="360"/>
                    </a:lnTo>
                    <a:lnTo>
                      <a:pt x="143" y="334"/>
                    </a:lnTo>
                    <a:lnTo>
                      <a:pt x="130" y="308"/>
                    </a:lnTo>
                    <a:lnTo>
                      <a:pt x="113" y="298"/>
                    </a:lnTo>
                    <a:lnTo>
                      <a:pt x="146" y="285"/>
                    </a:lnTo>
                    <a:lnTo>
                      <a:pt x="185" y="288"/>
                    </a:lnTo>
                    <a:lnTo>
                      <a:pt x="174" y="277"/>
                    </a:lnTo>
                    <a:lnTo>
                      <a:pt x="170" y="246"/>
                    </a:lnTo>
                    <a:lnTo>
                      <a:pt x="167" y="215"/>
                    </a:lnTo>
                    <a:lnTo>
                      <a:pt x="212" y="223"/>
                    </a:lnTo>
                    <a:lnTo>
                      <a:pt x="238" y="222"/>
                    </a:lnTo>
                    <a:lnTo>
                      <a:pt x="225" y="183"/>
                    </a:lnTo>
                    <a:lnTo>
                      <a:pt x="238" y="173"/>
                    </a:lnTo>
                    <a:lnTo>
                      <a:pt x="249" y="150"/>
                    </a:lnTo>
                    <a:lnTo>
                      <a:pt x="270" y="147"/>
                    </a:lnTo>
                    <a:lnTo>
                      <a:pt x="273" y="152"/>
                    </a:lnTo>
                    <a:lnTo>
                      <a:pt x="285" y="165"/>
                    </a:lnTo>
                    <a:lnTo>
                      <a:pt x="326" y="191"/>
                    </a:lnTo>
                    <a:lnTo>
                      <a:pt x="349" y="196"/>
                    </a:lnTo>
                    <a:lnTo>
                      <a:pt x="391" y="225"/>
                    </a:lnTo>
                    <a:lnTo>
                      <a:pt x="400" y="254"/>
                    </a:lnTo>
                    <a:lnTo>
                      <a:pt x="412" y="282"/>
                    </a:lnTo>
                    <a:lnTo>
                      <a:pt x="445" y="288"/>
                    </a:lnTo>
                    <a:lnTo>
                      <a:pt x="479" y="293"/>
                    </a:lnTo>
                    <a:lnTo>
                      <a:pt x="519" y="306"/>
                    </a:lnTo>
                    <a:lnTo>
                      <a:pt x="559" y="319"/>
                    </a:lnTo>
                    <a:lnTo>
                      <a:pt x="585" y="347"/>
                    </a:lnTo>
                    <a:lnTo>
                      <a:pt x="611" y="375"/>
                    </a:lnTo>
                    <a:lnTo>
                      <a:pt x="651" y="378"/>
                    </a:lnTo>
                    <a:lnTo>
                      <a:pt x="691" y="380"/>
                    </a:lnTo>
                    <a:lnTo>
                      <a:pt x="731" y="381"/>
                    </a:lnTo>
                    <a:lnTo>
                      <a:pt x="771" y="385"/>
                    </a:lnTo>
                    <a:lnTo>
                      <a:pt x="783" y="394"/>
                    </a:lnTo>
                    <a:lnTo>
                      <a:pt x="818" y="401"/>
                    </a:lnTo>
                    <a:lnTo>
                      <a:pt x="853" y="407"/>
                    </a:lnTo>
                    <a:lnTo>
                      <a:pt x="876" y="417"/>
                    </a:lnTo>
                    <a:lnTo>
                      <a:pt x="897" y="404"/>
                    </a:lnTo>
                    <a:lnTo>
                      <a:pt x="918" y="391"/>
                    </a:lnTo>
                    <a:lnTo>
                      <a:pt x="951" y="388"/>
                    </a:lnTo>
                    <a:lnTo>
                      <a:pt x="987" y="386"/>
                    </a:lnTo>
                    <a:lnTo>
                      <a:pt x="1013" y="363"/>
                    </a:lnTo>
                    <a:lnTo>
                      <a:pt x="1038" y="342"/>
                    </a:lnTo>
                    <a:lnTo>
                      <a:pt x="1019" y="323"/>
                    </a:lnTo>
                    <a:lnTo>
                      <a:pt x="1016" y="290"/>
                    </a:lnTo>
                    <a:lnTo>
                      <a:pt x="1056" y="301"/>
                    </a:lnTo>
                    <a:lnTo>
                      <a:pt x="1083" y="287"/>
                    </a:lnTo>
                    <a:lnTo>
                      <a:pt x="1112" y="279"/>
                    </a:lnTo>
                    <a:lnTo>
                      <a:pt x="1119" y="254"/>
                    </a:lnTo>
                    <a:lnTo>
                      <a:pt x="1149" y="236"/>
                    </a:lnTo>
                    <a:lnTo>
                      <a:pt x="1199" y="238"/>
                    </a:lnTo>
                    <a:lnTo>
                      <a:pt x="1191" y="220"/>
                    </a:lnTo>
                    <a:lnTo>
                      <a:pt x="1128" y="187"/>
                    </a:lnTo>
                    <a:lnTo>
                      <a:pt x="1114" y="200"/>
                    </a:lnTo>
                    <a:lnTo>
                      <a:pt x="1104" y="196"/>
                    </a:lnTo>
                    <a:lnTo>
                      <a:pt x="1075" y="196"/>
                    </a:lnTo>
                    <a:lnTo>
                      <a:pt x="1050" y="181"/>
                    </a:lnTo>
                    <a:lnTo>
                      <a:pt x="1058" y="179"/>
                    </a:lnTo>
                    <a:lnTo>
                      <a:pt x="1054" y="152"/>
                    </a:lnTo>
                    <a:lnTo>
                      <a:pt x="1050" y="124"/>
                    </a:lnTo>
                    <a:lnTo>
                      <a:pt x="1091" y="132"/>
                    </a:lnTo>
                    <a:lnTo>
                      <a:pt x="1111" y="108"/>
                    </a:lnTo>
                    <a:lnTo>
                      <a:pt x="1103" y="83"/>
                    </a:lnTo>
                    <a:lnTo>
                      <a:pt x="1101" y="41"/>
                    </a:lnTo>
                    <a:lnTo>
                      <a:pt x="1082" y="28"/>
                    </a:lnTo>
                    <a:lnTo>
                      <a:pt x="1069" y="21"/>
                    </a:lnTo>
                    <a:lnTo>
                      <a:pt x="1090" y="3"/>
                    </a:lnTo>
                    <a:lnTo>
                      <a:pt x="1123" y="2"/>
                    </a:lnTo>
                    <a:lnTo>
                      <a:pt x="1159" y="0"/>
                    </a:lnTo>
                    <a:lnTo>
                      <a:pt x="1229" y="23"/>
                    </a:lnTo>
                    <a:lnTo>
                      <a:pt x="1258" y="47"/>
                    </a:lnTo>
                    <a:lnTo>
                      <a:pt x="1287" y="72"/>
                    </a:lnTo>
                    <a:lnTo>
                      <a:pt x="1315" y="96"/>
                    </a:lnTo>
                    <a:lnTo>
                      <a:pt x="1344" y="121"/>
                    </a:lnTo>
                    <a:lnTo>
                      <a:pt x="1374" y="134"/>
                    </a:lnTo>
                    <a:lnTo>
                      <a:pt x="1426" y="148"/>
                    </a:lnTo>
                    <a:lnTo>
                      <a:pt x="1454" y="160"/>
                    </a:lnTo>
                    <a:lnTo>
                      <a:pt x="1490" y="199"/>
                    </a:lnTo>
                    <a:lnTo>
                      <a:pt x="1533" y="192"/>
                    </a:lnTo>
                    <a:lnTo>
                      <a:pt x="1577" y="178"/>
                    </a:lnTo>
                    <a:lnTo>
                      <a:pt x="1593" y="209"/>
                    </a:lnTo>
                    <a:lnTo>
                      <a:pt x="1599" y="249"/>
                    </a:lnTo>
                    <a:lnTo>
                      <a:pt x="1604" y="292"/>
                    </a:lnTo>
                    <a:lnTo>
                      <a:pt x="1567" y="287"/>
                    </a:lnTo>
                    <a:lnTo>
                      <a:pt x="1562" y="305"/>
                    </a:lnTo>
                    <a:lnTo>
                      <a:pt x="1581" y="336"/>
                    </a:lnTo>
                    <a:lnTo>
                      <a:pt x="1601" y="368"/>
                    </a:lnTo>
                    <a:lnTo>
                      <a:pt x="1588" y="376"/>
                    </a:lnTo>
                    <a:lnTo>
                      <a:pt x="1596" y="386"/>
                    </a:lnTo>
                    <a:lnTo>
                      <a:pt x="1564" y="367"/>
                    </a:lnTo>
                    <a:lnTo>
                      <a:pt x="1562" y="386"/>
                    </a:lnTo>
                    <a:lnTo>
                      <a:pt x="1543" y="401"/>
                    </a:lnTo>
                    <a:lnTo>
                      <a:pt x="1533" y="404"/>
                    </a:lnTo>
                    <a:lnTo>
                      <a:pt x="1544" y="424"/>
                    </a:lnTo>
                    <a:lnTo>
                      <a:pt x="1511" y="412"/>
                    </a:lnTo>
                    <a:lnTo>
                      <a:pt x="1499" y="419"/>
                    </a:lnTo>
                    <a:lnTo>
                      <a:pt x="1482" y="450"/>
                    </a:lnTo>
                    <a:lnTo>
                      <a:pt x="1464" y="469"/>
                    </a:lnTo>
                    <a:lnTo>
                      <a:pt x="1450" y="479"/>
                    </a:lnTo>
                    <a:lnTo>
                      <a:pt x="1430" y="492"/>
                    </a:lnTo>
                    <a:lnTo>
                      <a:pt x="1413" y="505"/>
                    </a:lnTo>
                    <a:lnTo>
                      <a:pt x="1390" y="513"/>
                    </a:lnTo>
                    <a:lnTo>
                      <a:pt x="1403" y="495"/>
                    </a:lnTo>
                    <a:lnTo>
                      <a:pt x="1384" y="487"/>
                    </a:lnTo>
                    <a:lnTo>
                      <a:pt x="1390" y="451"/>
                    </a:lnTo>
                    <a:lnTo>
                      <a:pt x="1373" y="442"/>
                    </a:lnTo>
                    <a:lnTo>
                      <a:pt x="1353" y="447"/>
                    </a:lnTo>
                    <a:lnTo>
                      <a:pt x="1340" y="469"/>
                    </a:lnTo>
                    <a:lnTo>
                      <a:pt x="1326" y="492"/>
                    </a:lnTo>
                    <a:lnTo>
                      <a:pt x="1305" y="507"/>
                    </a:lnTo>
                    <a:lnTo>
                      <a:pt x="1289" y="509"/>
                    </a:lnTo>
                    <a:lnTo>
                      <a:pt x="1299" y="531"/>
                    </a:lnTo>
                    <a:lnTo>
                      <a:pt x="1340" y="544"/>
                    </a:lnTo>
                    <a:lnTo>
                      <a:pt x="1355" y="574"/>
                    </a:lnTo>
                    <a:lnTo>
                      <a:pt x="1377" y="569"/>
                    </a:lnTo>
                    <a:lnTo>
                      <a:pt x="1401" y="551"/>
                    </a:lnTo>
                    <a:lnTo>
                      <a:pt x="1438" y="566"/>
                    </a:lnTo>
                    <a:lnTo>
                      <a:pt x="1456" y="569"/>
                    </a:lnTo>
                    <a:lnTo>
                      <a:pt x="1458" y="587"/>
                    </a:lnTo>
                    <a:lnTo>
                      <a:pt x="1442" y="585"/>
                    </a:lnTo>
                    <a:lnTo>
                      <a:pt x="1421" y="598"/>
                    </a:lnTo>
                    <a:lnTo>
                      <a:pt x="1411" y="614"/>
                    </a:lnTo>
                    <a:lnTo>
                      <a:pt x="1405" y="626"/>
                    </a:lnTo>
                    <a:lnTo>
                      <a:pt x="1398" y="662"/>
                    </a:lnTo>
                    <a:lnTo>
                      <a:pt x="1442" y="688"/>
                    </a:lnTo>
                    <a:lnTo>
                      <a:pt x="1464" y="716"/>
                    </a:lnTo>
                    <a:lnTo>
                      <a:pt x="1485" y="743"/>
                    </a:lnTo>
                    <a:lnTo>
                      <a:pt x="1517" y="773"/>
                    </a:lnTo>
                    <a:lnTo>
                      <a:pt x="1471" y="758"/>
                    </a:lnTo>
                    <a:lnTo>
                      <a:pt x="1472" y="761"/>
                    </a:lnTo>
                    <a:lnTo>
                      <a:pt x="1499" y="781"/>
                    </a:lnTo>
                    <a:lnTo>
                      <a:pt x="1528" y="799"/>
                    </a:lnTo>
                    <a:lnTo>
                      <a:pt x="1499" y="820"/>
                    </a:lnTo>
                    <a:lnTo>
                      <a:pt x="1490" y="826"/>
                    </a:lnTo>
                    <a:lnTo>
                      <a:pt x="1508" y="830"/>
                    </a:lnTo>
                    <a:lnTo>
                      <a:pt x="1527" y="826"/>
                    </a:lnTo>
                    <a:lnTo>
                      <a:pt x="1548" y="839"/>
                    </a:lnTo>
                    <a:lnTo>
                      <a:pt x="1536" y="852"/>
                    </a:lnTo>
                    <a:lnTo>
                      <a:pt x="1548" y="852"/>
                    </a:lnTo>
                    <a:lnTo>
                      <a:pt x="1546" y="859"/>
                    </a:lnTo>
                    <a:lnTo>
                      <a:pt x="1538" y="865"/>
                    </a:lnTo>
                    <a:lnTo>
                      <a:pt x="1541" y="872"/>
                    </a:lnTo>
                    <a:lnTo>
                      <a:pt x="1543" y="880"/>
                    </a:lnTo>
                    <a:lnTo>
                      <a:pt x="1538" y="880"/>
                    </a:lnTo>
                    <a:lnTo>
                      <a:pt x="1546" y="893"/>
                    </a:lnTo>
                    <a:lnTo>
                      <a:pt x="1540" y="896"/>
                    </a:lnTo>
                    <a:lnTo>
                      <a:pt x="1522" y="905"/>
                    </a:lnTo>
                    <a:lnTo>
                      <a:pt x="1528" y="914"/>
                    </a:lnTo>
                    <a:lnTo>
                      <a:pt x="1524" y="934"/>
                    </a:lnTo>
                    <a:lnTo>
                      <a:pt x="1512" y="958"/>
                    </a:lnTo>
                    <a:lnTo>
                      <a:pt x="1508" y="962"/>
                    </a:lnTo>
                    <a:lnTo>
                      <a:pt x="1514" y="968"/>
                    </a:lnTo>
                    <a:lnTo>
                      <a:pt x="1501" y="976"/>
                    </a:lnTo>
                    <a:lnTo>
                      <a:pt x="1498" y="975"/>
                    </a:lnTo>
                    <a:lnTo>
                      <a:pt x="1512" y="981"/>
                    </a:lnTo>
                    <a:lnTo>
                      <a:pt x="1514" y="999"/>
                    </a:lnTo>
                    <a:lnTo>
                      <a:pt x="1506" y="998"/>
                    </a:lnTo>
                    <a:lnTo>
                      <a:pt x="1504" y="1006"/>
                    </a:lnTo>
                    <a:lnTo>
                      <a:pt x="1499" y="1014"/>
                    </a:lnTo>
                    <a:lnTo>
                      <a:pt x="1495" y="1019"/>
                    </a:lnTo>
                    <a:lnTo>
                      <a:pt x="1493" y="1030"/>
                    </a:lnTo>
                    <a:lnTo>
                      <a:pt x="1477" y="1032"/>
                    </a:lnTo>
                    <a:lnTo>
                      <a:pt x="1474" y="1037"/>
                    </a:lnTo>
                    <a:lnTo>
                      <a:pt x="1475" y="1043"/>
                    </a:lnTo>
                    <a:lnTo>
                      <a:pt x="1467" y="1055"/>
                    </a:lnTo>
                    <a:lnTo>
                      <a:pt x="1442" y="1074"/>
                    </a:lnTo>
                    <a:lnTo>
                      <a:pt x="1443" y="1079"/>
                    </a:lnTo>
                    <a:lnTo>
                      <a:pt x="1432" y="1089"/>
                    </a:lnTo>
                    <a:lnTo>
                      <a:pt x="1414" y="1090"/>
                    </a:lnTo>
                    <a:lnTo>
                      <a:pt x="1413" y="1092"/>
                    </a:lnTo>
                    <a:lnTo>
                      <a:pt x="1408" y="1095"/>
                    </a:lnTo>
                    <a:lnTo>
                      <a:pt x="1393" y="1099"/>
                    </a:lnTo>
                    <a:lnTo>
                      <a:pt x="1387" y="1095"/>
                    </a:lnTo>
                    <a:lnTo>
                      <a:pt x="1381" y="1103"/>
                    </a:lnTo>
                    <a:lnTo>
                      <a:pt x="1377" y="1107"/>
                    </a:lnTo>
                    <a:lnTo>
                      <a:pt x="1366" y="1107"/>
                    </a:lnTo>
                    <a:lnTo>
                      <a:pt x="1352" y="1082"/>
                    </a:lnTo>
                    <a:lnTo>
                      <a:pt x="1344" y="1090"/>
                    </a:lnTo>
                    <a:lnTo>
                      <a:pt x="1350" y="1117"/>
                    </a:lnTo>
                    <a:lnTo>
                      <a:pt x="1344" y="1108"/>
                    </a:lnTo>
                    <a:lnTo>
                      <a:pt x="1344" y="1121"/>
                    </a:lnTo>
                    <a:lnTo>
                      <a:pt x="1337" y="1120"/>
                    </a:lnTo>
                    <a:lnTo>
                      <a:pt x="1326" y="1131"/>
                    </a:lnTo>
                    <a:lnTo>
                      <a:pt x="1318" y="1123"/>
                    </a:lnTo>
                    <a:lnTo>
                      <a:pt x="1315" y="1130"/>
                    </a:lnTo>
                    <a:lnTo>
                      <a:pt x="1305" y="1130"/>
                    </a:lnTo>
                    <a:lnTo>
                      <a:pt x="1287" y="1141"/>
                    </a:lnTo>
                    <a:lnTo>
                      <a:pt x="1270" y="1146"/>
                    </a:lnTo>
                    <a:lnTo>
                      <a:pt x="1263" y="1147"/>
                    </a:lnTo>
                    <a:lnTo>
                      <a:pt x="1262" y="1165"/>
                    </a:lnTo>
                    <a:lnTo>
                      <a:pt x="1270" y="1185"/>
                    </a:lnTo>
                    <a:lnTo>
                      <a:pt x="1252" y="1180"/>
                    </a:lnTo>
                    <a:lnTo>
                      <a:pt x="1246" y="1146"/>
                    </a:lnTo>
                    <a:lnTo>
                      <a:pt x="1236" y="1138"/>
                    </a:lnTo>
                    <a:lnTo>
                      <a:pt x="1223" y="1139"/>
                    </a:lnTo>
                    <a:lnTo>
                      <a:pt x="1212" y="1134"/>
                    </a:lnTo>
                    <a:lnTo>
                      <a:pt x="1201" y="1130"/>
                    </a:lnTo>
                    <a:lnTo>
                      <a:pt x="1197" y="1134"/>
                    </a:lnTo>
                    <a:lnTo>
                      <a:pt x="1186" y="1139"/>
                    </a:lnTo>
                    <a:lnTo>
                      <a:pt x="1156" y="1126"/>
                    </a:lnTo>
                    <a:lnTo>
                      <a:pt x="1143" y="1117"/>
                    </a:lnTo>
                    <a:lnTo>
                      <a:pt x="1138" y="1092"/>
                    </a:lnTo>
                    <a:lnTo>
                      <a:pt x="1099" y="1079"/>
                    </a:lnTo>
                    <a:lnTo>
                      <a:pt x="1086" y="1077"/>
                    </a:lnTo>
                    <a:lnTo>
                      <a:pt x="1069" y="1099"/>
                    </a:lnTo>
                    <a:lnTo>
                      <a:pt x="1058" y="1099"/>
                    </a:lnTo>
                    <a:lnTo>
                      <a:pt x="1053" y="1102"/>
                    </a:lnTo>
                    <a:lnTo>
                      <a:pt x="1045" y="1100"/>
                    </a:lnTo>
                    <a:lnTo>
                      <a:pt x="1032" y="1100"/>
                    </a:lnTo>
                    <a:lnTo>
                      <a:pt x="1025" y="1105"/>
                    </a:lnTo>
                    <a:lnTo>
                      <a:pt x="1009" y="1100"/>
                    </a:lnTo>
                    <a:lnTo>
                      <a:pt x="1001" y="1108"/>
                    </a:lnTo>
                    <a:lnTo>
                      <a:pt x="987" y="1110"/>
                    </a:lnTo>
                    <a:lnTo>
                      <a:pt x="993" y="1152"/>
                    </a:lnTo>
                    <a:lnTo>
                      <a:pt x="980" y="1146"/>
                    </a:lnTo>
                    <a:lnTo>
                      <a:pt x="976" y="1139"/>
                    </a:lnTo>
                    <a:lnTo>
                      <a:pt x="968" y="1134"/>
                    </a:lnTo>
                    <a:lnTo>
                      <a:pt x="945" y="1141"/>
                    </a:lnTo>
                    <a:lnTo>
                      <a:pt x="931" y="1120"/>
                    </a:lnTo>
                    <a:lnTo>
                      <a:pt x="913" y="1113"/>
                    </a:lnTo>
                    <a:lnTo>
                      <a:pt x="916" y="1084"/>
                    </a:lnTo>
                    <a:lnTo>
                      <a:pt x="895" y="1074"/>
                    </a:lnTo>
                    <a:lnTo>
                      <a:pt x="887" y="1051"/>
                    </a:lnTo>
                    <a:lnTo>
                      <a:pt x="886" y="1046"/>
                    </a:lnTo>
                    <a:lnTo>
                      <a:pt x="853" y="1051"/>
                    </a:lnTo>
                    <a:lnTo>
                      <a:pt x="852" y="1035"/>
                    </a:lnTo>
                    <a:lnTo>
                      <a:pt x="850" y="1020"/>
                    </a:lnTo>
                    <a:lnTo>
                      <a:pt x="865" y="994"/>
                    </a:lnTo>
                    <a:lnTo>
                      <a:pt x="870" y="978"/>
                    </a:lnTo>
                    <a:lnTo>
                      <a:pt x="863" y="949"/>
                    </a:lnTo>
                    <a:lnTo>
                      <a:pt x="857" y="921"/>
                    </a:lnTo>
                    <a:lnTo>
                      <a:pt x="844" y="913"/>
                    </a:lnTo>
                    <a:lnTo>
                      <a:pt x="818" y="887"/>
                    </a:lnTo>
                    <a:lnTo>
                      <a:pt x="813" y="898"/>
                    </a:lnTo>
                    <a:lnTo>
                      <a:pt x="780" y="887"/>
                    </a:lnTo>
                    <a:lnTo>
                      <a:pt x="781" y="870"/>
                    </a:lnTo>
                    <a:lnTo>
                      <a:pt x="770" y="867"/>
                    </a:lnTo>
                    <a:lnTo>
                      <a:pt x="771" y="861"/>
                    </a:lnTo>
                    <a:lnTo>
                      <a:pt x="759" y="857"/>
                    </a:lnTo>
                    <a:lnTo>
                      <a:pt x="743" y="865"/>
                    </a:lnTo>
                    <a:lnTo>
                      <a:pt x="717" y="862"/>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3" name="Freeform 149"/>
              <p:cNvSpPr>
                <a:spLocks/>
              </p:cNvSpPr>
              <p:nvPr/>
            </p:nvSpPr>
            <p:spPr bwMode="gray">
              <a:xfrm>
                <a:off x="5083" y="2388"/>
                <a:ext cx="41" cy="38"/>
              </a:xfrm>
              <a:custGeom>
                <a:avLst/>
                <a:gdLst>
                  <a:gd name="T0" fmla="*/ 31 w 67"/>
                  <a:gd name="T1" fmla="*/ 0 h 62"/>
                  <a:gd name="T2" fmla="*/ 12 w 67"/>
                  <a:gd name="T3" fmla="*/ 3 h 62"/>
                  <a:gd name="T4" fmla="*/ 0 w 67"/>
                  <a:gd name="T5" fmla="*/ 13 h 62"/>
                  <a:gd name="T6" fmla="*/ 1 w 67"/>
                  <a:gd name="T7" fmla="*/ 31 h 62"/>
                  <a:gd name="T8" fmla="*/ 15 w 67"/>
                  <a:gd name="T9" fmla="*/ 38 h 62"/>
                  <a:gd name="T10" fmla="*/ 23 w 67"/>
                  <a:gd name="T11" fmla="*/ 36 h 62"/>
                  <a:gd name="T12" fmla="*/ 34 w 67"/>
                  <a:gd name="T13" fmla="*/ 23 h 62"/>
                  <a:gd name="T14" fmla="*/ 41 w 67"/>
                  <a:gd name="T15" fmla="*/ 8 h 62"/>
                  <a:gd name="T16" fmla="*/ 39 w 67"/>
                  <a:gd name="T17" fmla="*/ 1 h 62"/>
                  <a:gd name="T18" fmla="*/ 31 w 67"/>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62"/>
                  <a:gd name="T32" fmla="*/ 67 w 67"/>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62">
                    <a:moveTo>
                      <a:pt x="51" y="0"/>
                    </a:moveTo>
                    <a:lnTo>
                      <a:pt x="19" y="5"/>
                    </a:lnTo>
                    <a:lnTo>
                      <a:pt x="0" y="21"/>
                    </a:lnTo>
                    <a:lnTo>
                      <a:pt x="1" y="50"/>
                    </a:lnTo>
                    <a:lnTo>
                      <a:pt x="25" y="62"/>
                    </a:lnTo>
                    <a:lnTo>
                      <a:pt x="37" y="58"/>
                    </a:lnTo>
                    <a:lnTo>
                      <a:pt x="56" y="37"/>
                    </a:lnTo>
                    <a:lnTo>
                      <a:pt x="67" y="13"/>
                    </a:lnTo>
                    <a:lnTo>
                      <a:pt x="64" y="1"/>
                    </a:lnTo>
                    <a:lnTo>
                      <a:pt x="51" y="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grpSp>
          <p:nvGrpSpPr>
            <p:cNvPr id="280" name="Group 150"/>
            <p:cNvGrpSpPr>
              <a:grpSpLocks/>
            </p:cNvGrpSpPr>
            <p:nvPr/>
          </p:nvGrpSpPr>
          <p:grpSpPr bwMode="auto">
            <a:xfrm>
              <a:off x="4979" y="1620"/>
              <a:ext cx="142" cy="262"/>
              <a:chOff x="5385" y="1818"/>
              <a:chExt cx="176" cy="321"/>
            </a:xfrm>
            <a:grpFill/>
          </p:grpSpPr>
          <p:sp>
            <p:nvSpPr>
              <p:cNvPr id="237" name="Freeform 151"/>
              <p:cNvSpPr>
                <a:spLocks/>
              </p:cNvSpPr>
              <p:nvPr/>
            </p:nvSpPr>
            <p:spPr bwMode="gray">
              <a:xfrm>
                <a:off x="5401" y="1906"/>
                <a:ext cx="160" cy="180"/>
              </a:xfrm>
              <a:custGeom>
                <a:avLst/>
                <a:gdLst>
                  <a:gd name="T0" fmla="*/ 150 w 267"/>
                  <a:gd name="T1" fmla="*/ 135 h 289"/>
                  <a:gd name="T2" fmla="*/ 146 w 267"/>
                  <a:gd name="T3" fmla="*/ 130 h 289"/>
                  <a:gd name="T4" fmla="*/ 147 w 267"/>
                  <a:gd name="T5" fmla="*/ 140 h 289"/>
                  <a:gd name="T6" fmla="*/ 139 w 267"/>
                  <a:gd name="T7" fmla="*/ 143 h 289"/>
                  <a:gd name="T8" fmla="*/ 137 w 267"/>
                  <a:gd name="T9" fmla="*/ 153 h 289"/>
                  <a:gd name="T10" fmla="*/ 132 w 267"/>
                  <a:gd name="T11" fmla="*/ 143 h 289"/>
                  <a:gd name="T12" fmla="*/ 128 w 267"/>
                  <a:gd name="T13" fmla="*/ 154 h 289"/>
                  <a:gd name="T14" fmla="*/ 108 w 267"/>
                  <a:gd name="T15" fmla="*/ 153 h 289"/>
                  <a:gd name="T16" fmla="*/ 102 w 267"/>
                  <a:gd name="T17" fmla="*/ 149 h 289"/>
                  <a:gd name="T18" fmla="*/ 96 w 267"/>
                  <a:gd name="T19" fmla="*/ 144 h 289"/>
                  <a:gd name="T20" fmla="*/ 101 w 267"/>
                  <a:gd name="T21" fmla="*/ 156 h 289"/>
                  <a:gd name="T22" fmla="*/ 104 w 267"/>
                  <a:gd name="T23" fmla="*/ 161 h 289"/>
                  <a:gd name="T24" fmla="*/ 96 w 267"/>
                  <a:gd name="T25" fmla="*/ 171 h 289"/>
                  <a:gd name="T26" fmla="*/ 93 w 267"/>
                  <a:gd name="T27" fmla="*/ 180 h 289"/>
                  <a:gd name="T28" fmla="*/ 76 w 267"/>
                  <a:gd name="T29" fmla="*/ 166 h 289"/>
                  <a:gd name="T30" fmla="*/ 76 w 267"/>
                  <a:gd name="T31" fmla="*/ 151 h 289"/>
                  <a:gd name="T32" fmla="*/ 53 w 267"/>
                  <a:gd name="T33" fmla="*/ 154 h 289"/>
                  <a:gd name="T34" fmla="*/ 28 w 267"/>
                  <a:gd name="T35" fmla="*/ 159 h 289"/>
                  <a:gd name="T36" fmla="*/ 22 w 267"/>
                  <a:gd name="T37" fmla="*/ 170 h 289"/>
                  <a:gd name="T38" fmla="*/ 0 w 267"/>
                  <a:gd name="T39" fmla="*/ 166 h 289"/>
                  <a:gd name="T40" fmla="*/ 4 w 267"/>
                  <a:gd name="T41" fmla="*/ 158 h 289"/>
                  <a:gd name="T42" fmla="*/ 17 w 267"/>
                  <a:gd name="T43" fmla="*/ 146 h 289"/>
                  <a:gd name="T44" fmla="*/ 28 w 267"/>
                  <a:gd name="T45" fmla="*/ 132 h 289"/>
                  <a:gd name="T46" fmla="*/ 47 w 267"/>
                  <a:gd name="T47" fmla="*/ 131 h 289"/>
                  <a:gd name="T48" fmla="*/ 64 w 267"/>
                  <a:gd name="T49" fmla="*/ 130 h 289"/>
                  <a:gd name="T50" fmla="*/ 68 w 267"/>
                  <a:gd name="T51" fmla="*/ 132 h 289"/>
                  <a:gd name="T52" fmla="*/ 77 w 267"/>
                  <a:gd name="T53" fmla="*/ 127 h 289"/>
                  <a:gd name="T54" fmla="*/ 76 w 267"/>
                  <a:gd name="T55" fmla="*/ 115 h 289"/>
                  <a:gd name="T56" fmla="*/ 74 w 267"/>
                  <a:gd name="T57" fmla="*/ 97 h 289"/>
                  <a:gd name="T58" fmla="*/ 81 w 267"/>
                  <a:gd name="T59" fmla="*/ 93 h 289"/>
                  <a:gd name="T60" fmla="*/ 80 w 267"/>
                  <a:gd name="T61" fmla="*/ 99 h 289"/>
                  <a:gd name="T62" fmla="*/ 87 w 267"/>
                  <a:gd name="T63" fmla="*/ 106 h 289"/>
                  <a:gd name="T64" fmla="*/ 95 w 267"/>
                  <a:gd name="T65" fmla="*/ 97 h 289"/>
                  <a:gd name="T66" fmla="*/ 104 w 267"/>
                  <a:gd name="T67" fmla="*/ 87 h 289"/>
                  <a:gd name="T68" fmla="*/ 106 w 267"/>
                  <a:gd name="T69" fmla="*/ 70 h 289"/>
                  <a:gd name="T70" fmla="*/ 108 w 267"/>
                  <a:gd name="T71" fmla="*/ 54 h 289"/>
                  <a:gd name="T72" fmla="*/ 98 w 267"/>
                  <a:gd name="T73" fmla="*/ 36 h 289"/>
                  <a:gd name="T74" fmla="*/ 92 w 267"/>
                  <a:gd name="T75" fmla="*/ 17 h 289"/>
                  <a:gd name="T76" fmla="*/ 93 w 267"/>
                  <a:gd name="T77" fmla="*/ 6 h 289"/>
                  <a:gd name="T78" fmla="*/ 102 w 267"/>
                  <a:gd name="T79" fmla="*/ 12 h 289"/>
                  <a:gd name="T80" fmla="*/ 107 w 267"/>
                  <a:gd name="T81" fmla="*/ 9 h 289"/>
                  <a:gd name="T82" fmla="*/ 104 w 267"/>
                  <a:gd name="T83" fmla="*/ 6 h 289"/>
                  <a:gd name="T84" fmla="*/ 96 w 267"/>
                  <a:gd name="T85" fmla="*/ 6 h 289"/>
                  <a:gd name="T86" fmla="*/ 98 w 267"/>
                  <a:gd name="T87" fmla="*/ 0 h 289"/>
                  <a:gd name="T88" fmla="*/ 107 w 267"/>
                  <a:gd name="T89" fmla="*/ 3 h 289"/>
                  <a:gd name="T90" fmla="*/ 123 w 267"/>
                  <a:gd name="T91" fmla="*/ 24 h 289"/>
                  <a:gd name="T92" fmla="*/ 141 w 267"/>
                  <a:gd name="T93" fmla="*/ 43 h 289"/>
                  <a:gd name="T94" fmla="*/ 143 w 267"/>
                  <a:gd name="T95" fmla="*/ 69 h 289"/>
                  <a:gd name="T96" fmla="*/ 138 w 267"/>
                  <a:gd name="T97" fmla="*/ 77 h 289"/>
                  <a:gd name="T98" fmla="*/ 149 w 267"/>
                  <a:gd name="T99" fmla="*/ 105 h 289"/>
                  <a:gd name="T100" fmla="*/ 160 w 267"/>
                  <a:gd name="T101" fmla="*/ 127 h 289"/>
                  <a:gd name="T102" fmla="*/ 153 w 267"/>
                  <a:gd name="T103" fmla="*/ 148 h 289"/>
                  <a:gd name="T104" fmla="*/ 150 w 267"/>
                  <a:gd name="T105" fmla="*/ 135 h 2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7"/>
                  <a:gd name="T160" fmla="*/ 0 h 289"/>
                  <a:gd name="T161" fmla="*/ 267 w 267"/>
                  <a:gd name="T162" fmla="*/ 289 h 28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7" h="289">
                    <a:moveTo>
                      <a:pt x="251" y="217"/>
                    </a:moveTo>
                    <a:lnTo>
                      <a:pt x="243" y="209"/>
                    </a:lnTo>
                    <a:lnTo>
                      <a:pt x="245" y="225"/>
                    </a:lnTo>
                    <a:lnTo>
                      <a:pt x="232" y="230"/>
                    </a:lnTo>
                    <a:lnTo>
                      <a:pt x="229" y="245"/>
                    </a:lnTo>
                    <a:lnTo>
                      <a:pt x="221" y="229"/>
                    </a:lnTo>
                    <a:lnTo>
                      <a:pt x="213" y="248"/>
                    </a:lnTo>
                    <a:lnTo>
                      <a:pt x="180" y="245"/>
                    </a:lnTo>
                    <a:lnTo>
                      <a:pt x="171" y="240"/>
                    </a:lnTo>
                    <a:lnTo>
                      <a:pt x="161" y="232"/>
                    </a:lnTo>
                    <a:lnTo>
                      <a:pt x="168" y="250"/>
                    </a:lnTo>
                    <a:lnTo>
                      <a:pt x="174" y="258"/>
                    </a:lnTo>
                    <a:lnTo>
                      <a:pt x="161" y="274"/>
                    </a:lnTo>
                    <a:lnTo>
                      <a:pt x="156" y="289"/>
                    </a:lnTo>
                    <a:lnTo>
                      <a:pt x="127" y="266"/>
                    </a:lnTo>
                    <a:lnTo>
                      <a:pt x="126" y="243"/>
                    </a:lnTo>
                    <a:lnTo>
                      <a:pt x="89" y="248"/>
                    </a:lnTo>
                    <a:lnTo>
                      <a:pt x="47" y="256"/>
                    </a:lnTo>
                    <a:lnTo>
                      <a:pt x="36" y="273"/>
                    </a:lnTo>
                    <a:lnTo>
                      <a:pt x="0" y="266"/>
                    </a:lnTo>
                    <a:lnTo>
                      <a:pt x="7" y="253"/>
                    </a:lnTo>
                    <a:lnTo>
                      <a:pt x="28" y="234"/>
                    </a:lnTo>
                    <a:lnTo>
                      <a:pt x="47" y="212"/>
                    </a:lnTo>
                    <a:lnTo>
                      <a:pt x="78" y="211"/>
                    </a:lnTo>
                    <a:lnTo>
                      <a:pt x="106" y="209"/>
                    </a:lnTo>
                    <a:lnTo>
                      <a:pt x="113" y="212"/>
                    </a:lnTo>
                    <a:lnTo>
                      <a:pt x="129" y="204"/>
                    </a:lnTo>
                    <a:lnTo>
                      <a:pt x="126" y="185"/>
                    </a:lnTo>
                    <a:lnTo>
                      <a:pt x="123" y="155"/>
                    </a:lnTo>
                    <a:lnTo>
                      <a:pt x="135" y="149"/>
                    </a:lnTo>
                    <a:lnTo>
                      <a:pt x="134" y="159"/>
                    </a:lnTo>
                    <a:lnTo>
                      <a:pt x="145" y="170"/>
                    </a:lnTo>
                    <a:lnTo>
                      <a:pt x="159" y="155"/>
                    </a:lnTo>
                    <a:lnTo>
                      <a:pt x="174" y="139"/>
                    </a:lnTo>
                    <a:lnTo>
                      <a:pt x="177" y="113"/>
                    </a:lnTo>
                    <a:lnTo>
                      <a:pt x="180" y="87"/>
                    </a:lnTo>
                    <a:lnTo>
                      <a:pt x="164" y="58"/>
                    </a:lnTo>
                    <a:lnTo>
                      <a:pt x="153" y="27"/>
                    </a:lnTo>
                    <a:lnTo>
                      <a:pt x="155" y="9"/>
                    </a:lnTo>
                    <a:lnTo>
                      <a:pt x="171" y="20"/>
                    </a:lnTo>
                    <a:lnTo>
                      <a:pt x="179" y="14"/>
                    </a:lnTo>
                    <a:lnTo>
                      <a:pt x="174" y="9"/>
                    </a:lnTo>
                    <a:lnTo>
                      <a:pt x="161" y="9"/>
                    </a:lnTo>
                    <a:lnTo>
                      <a:pt x="164" y="0"/>
                    </a:lnTo>
                    <a:lnTo>
                      <a:pt x="179" y="5"/>
                    </a:lnTo>
                    <a:lnTo>
                      <a:pt x="206" y="38"/>
                    </a:lnTo>
                    <a:lnTo>
                      <a:pt x="235" y="69"/>
                    </a:lnTo>
                    <a:lnTo>
                      <a:pt x="238" y="111"/>
                    </a:lnTo>
                    <a:lnTo>
                      <a:pt x="230" y="124"/>
                    </a:lnTo>
                    <a:lnTo>
                      <a:pt x="248" y="168"/>
                    </a:lnTo>
                    <a:lnTo>
                      <a:pt x="267" y="204"/>
                    </a:lnTo>
                    <a:lnTo>
                      <a:pt x="256" y="237"/>
                    </a:lnTo>
                    <a:lnTo>
                      <a:pt x="251" y="21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8" name="Freeform 152"/>
              <p:cNvSpPr>
                <a:spLocks/>
              </p:cNvSpPr>
              <p:nvPr/>
            </p:nvSpPr>
            <p:spPr bwMode="gray">
              <a:xfrm>
                <a:off x="5457" y="1818"/>
                <a:ext cx="93" cy="88"/>
              </a:xfrm>
              <a:custGeom>
                <a:avLst/>
                <a:gdLst>
                  <a:gd name="T0" fmla="*/ 73 w 154"/>
                  <a:gd name="T1" fmla="*/ 33 h 143"/>
                  <a:gd name="T2" fmla="*/ 56 w 154"/>
                  <a:gd name="T3" fmla="*/ 29 h 143"/>
                  <a:gd name="T4" fmla="*/ 28 w 154"/>
                  <a:gd name="T5" fmla="*/ 14 h 143"/>
                  <a:gd name="T6" fmla="*/ 0 w 154"/>
                  <a:gd name="T7" fmla="*/ 0 h 143"/>
                  <a:gd name="T8" fmla="*/ 5 w 154"/>
                  <a:gd name="T9" fmla="*/ 11 h 143"/>
                  <a:gd name="T10" fmla="*/ 14 w 154"/>
                  <a:gd name="T11" fmla="*/ 30 h 143"/>
                  <a:gd name="T12" fmla="*/ 22 w 154"/>
                  <a:gd name="T13" fmla="*/ 48 h 143"/>
                  <a:gd name="T14" fmla="*/ 11 w 154"/>
                  <a:gd name="T15" fmla="*/ 48 h 143"/>
                  <a:gd name="T16" fmla="*/ 8 w 154"/>
                  <a:gd name="T17" fmla="*/ 51 h 143"/>
                  <a:gd name="T18" fmla="*/ 8 w 154"/>
                  <a:gd name="T19" fmla="*/ 60 h 143"/>
                  <a:gd name="T20" fmla="*/ 11 w 154"/>
                  <a:gd name="T21" fmla="*/ 72 h 143"/>
                  <a:gd name="T22" fmla="*/ 24 w 154"/>
                  <a:gd name="T23" fmla="*/ 88 h 143"/>
                  <a:gd name="T24" fmla="*/ 28 w 154"/>
                  <a:gd name="T25" fmla="*/ 84 h 143"/>
                  <a:gd name="T26" fmla="*/ 38 w 154"/>
                  <a:gd name="T27" fmla="*/ 82 h 143"/>
                  <a:gd name="T28" fmla="*/ 16 w 154"/>
                  <a:gd name="T29" fmla="*/ 68 h 143"/>
                  <a:gd name="T30" fmla="*/ 25 w 154"/>
                  <a:gd name="T31" fmla="*/ 67 h 143"/>
                  <a:gd name="T32" fmla="*/ 33 w 154"/>
                  <a:gd name="T33" fmla="*/ 64 h 143"/>
                  <a:gd name="T34" fmla="*/ 69 w 154"/>
                  <a:gd name="T35" fmla="*/ 75 h 143"/>
                  <a:gd name="T36" fmla="*/ 70 w 154"/>
                  <a:gd name="T37" fmla="*/ 70 h 143"/>
                  <a:gd name="T38" fmla="*/ 79 w 154"/>
                  <a:gd name="T39" fmla="*/ 55 h 143"/>
                  <a:gd name="T40" fmla="*/ 93 w 154"/>
                  <a:gd name="T41" fmla="*/ 48 h 143"/>
                  <a:gd name="T42" fmla="*/ 85 w 154"/>
                  <a:gd name="T43" fmla="*/ 41 h 143"/>
                  <a:gd name="T44" fmla="*/ 78 w 154"/>
                  <a:gd name="T45" fmla="*/ 26 h 143"/>
                  <a:gd name="T46" fmla="*/ 73 w 154"/>
                  <a:gd name="T47" fmla="*/ 33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43"/>
                  <a:gd name="T74" fmla="*/ 154 w 154"/>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43">
                    <a:moveTo>
                      <a:pt x="121" y="54"/>
                    </a:moveTo>
                    <a:lnTo>
                      <a:pt x="93" y="47"/>
                    </a:lnTo>
                    <a:lnTo>
                      <a:pt x="47" y="23"/>
                    </a:lnTo>
                    <a:lnTo>
                      <a:pt x="0" y="0"/>
                    </a:lnTo>
                    <a:lnTo>
                      <a:pt x="8" y="18"/>
                    </a:lnTo>
                    <a:lnTo>
                      <a:pt x="23" y="49"/>
                    </a:lnTo>
                    <a:lnTo>
                      <a:pt x="37" y="78"/>
                    </a:lnTo>
                    <a:lnTo>
                      <a:pt x="18" y="78"/>
                    </a:lnTo>
                    <a:lnTo>
                      <a:pt x="13" y="83"/>
                    </a:lnTo>
                    <a:lnTo>
                      <a:pt x="13" y="98"/>
                    </a:lnTo>
                    <a:lnTo>
                      <a:pt x="19" y="117"/>
                    </a:lnTo>
                    <a:lnTo>
                      <a:pt x="40" y="143"/>
                    </a:lnTo>
                    <a:lnTo>
                      <a:pt x="47" y="137"/>
                    </a:lnTo>
                    <a:lnTo>
                      <a:pt x="63" y="134"/>
                    </a:lnTo>
                    <a:lnTo>
                      <a:pt x="26" y="111"/>
                    </a:lnTo>
                    <a:lnTo>
                      <a:pt x="42" y="109"/>
                    </a:lnTo>
                    <a:lnTo>
                      <a:pt x="55" y="104"/>
                    </a:lnTo>
                    <a:lnTo>
                      <a:pt x="114" y="122"/>
                    </a:lnTo>
                    <a:lnTo>
                      <a:pt x="116" y="114"/>
                    </a:lnTo>
                    <a:lnTo>
                      <a:pt x="130" y="90"/>
                    </a:lnTo>
                    <a:lnTo>
                      <a:pt x="154" y="78"/>
                    </a:lnTo>
                    <a:lnTo>
                      <a:pt x="140" y="67"/>
                    </a:lnTo>
                    <a:lnTo>
                      <a:pt x="129" y="42"/>
                    </a:lnTo>
                    <a:lnTo>
                      <a:pt x="121" y="5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9" name="Freeform 153"/>
              <p:cNvSpPr>
                <a:spLocks/>
              </p:cNvSpPr>
              <p:nvPr/>
            </p:nvSpPr>
            <p:spPr bwMode="gray">
              <a:xfrm>
                <a:off x="5385" y="2076"/>
                <a:ext cx="47" cy="63"/>
              </a:xfrm>
              <a:custGeom>
                <a:avLst/>
                <a:gdLst>
                  <a:gd name="T0" fmla="*/ 47 w 78"/>
                  <a:gd name="T1" fmla="*/ 21 h 101"/>
                  <a:gd name="T2" fmla="*/ 46 w 78"/>
                  <a:gd name="T3" fmla="*/ 39 h 101"/>
                  <a:gd name="T4" fmla="*/ 45 w 78"/>
                  <a:gd name="T5" fmla="*/ 55 h 101"/>
                  <a:gd name="T6" fmla="*/ 39 w 78"/>
                  <a:gd name="T7" fmla="*/ 63 h 101"/>
                  <a:gd name="T8" fmla="*/ 32 w 78"/>
                  <a:gd name="T9" fmla="*/ 50 h 101"/>
                  <a:gd name="T10" fmla="*/ 34 w 78"/>
                  <a:gd name="T11" fmla="*/ 60 h 101"/>
                  <a:gd name="T12" fmla="*/ 28 w 78"/>
                  <a:gd name="T13" fmla="*/ 55 h 101"/>
                  <a:gd name="T14" fmla="*/ 23 w 78"/>
                  <a:gd name="T15" fmla="*/ 39 h 101"/>
                  <a:gd name="T16" fmla="*/ 24 w 78"/>
                  <a:gd name="T17" fmla="*/ 28 h 101"/>
                  <a:gd name="T18" fmla="*/ 11 w 78"/>
                  <a:gd name="T19" fmla="*/ 17 h 101"/>
                  <a:gd name="T20" fmla="*/ 17 w 78"/>
                  <a:gd name="T21" fmla="*/ 28 h 101"/>
                  <a:gd name="T22" fmla="*/ 10 w 78"/>
                  <a:gd name="T23" fmla="*/ 28 h 101"/>
                  <a:gd name="T24" fmla="*/ 7 w 78"/>
                  <a:gd name="T25" fmla="*/ 20 h 101"/>
                  <a:gd name="T26" fmla="*/ 8 w 78"/>
                  <a:gd name="T27" fmla="*/ 20 h 101"/>
                  <a:gd name="T28" fmla="*/ 0 w 78"/>
                  <a:gd name="T29" fmla="*/ 12 h 101"/>
                  <a:gd name="T30" fmla="*/ 20 w 78"/>
                  <a:gd name="T31" fmla="*/ 0 h 101"/>
                  <a:gd name="T32" fmla="*/ 31 w 78"/>
                  <a:gd name="T33" fmla="*/ 7 h 101"/>
                  <a:gd name="T34" fmla="*/ 37 w 78"/>
                  <a:gd name="T35" fmla="*/ 11 h 101"/>
                  <a:gd name="T36" fmla="*/ 39 w 78"/>
                  <a:gd name="T37" fmla="*/ 14 h 101"/>
                  <a:gd name="T38" fmla="*/ 47 w 78"/>
                  <a:gd name="T39" fmla="*/ 21 h 10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101"/>
                  <a:gd name="T62" fmla="*/ 78 w 78"/>
                  <a:gd name="T63" fmla="*/ 101 h 10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101">
                    <a:moveTo>
                      <a:pt x="78" y="34"/>
                    </a:moveTo>
                    <a:lnTo>
                      <a:pt x="77" y="62"/>
                    </a:lnTo>
                    <a:lnTo>
                      <a:pt x="74" y="88"/>
                    </a:lnTo>
                    <a:lnTo>
                      <a:pt x="64" y="101"/>
                    </a:lnTo>
                    <a:lnTo>
                      <a:pt x="53" y="80"/>
                    </a:lnTo>
                    <a:lnTo>
                      <a:pt x="56" y="96"/>
                    </a:lnTo>
                    <a:lnTo>
                      <a:pt x="46" y="88"/>
                    </a:lnTo>
                    <a:lnTo>
                      <a:pt x="38" y="62"/>
                    </a:lnTo>
                    <a:lnTo>
                      <a:pt x="40" y="45"/>
                    </a:lnTo>
                    <a:lnTo>
                      <a:pt x="19" y="27"/>
                    </a:lnTo>
                    <a:lnTo>
                      <a:pt x="29" y="45"/>
                    </a:lnTo>
                    <a:lnTo>
                      <a:pt x="17" y="45"/>
                    </a:lnTo>
                    <a:lnTo>
                      <a:pt x="11" y="32"/>
                    </a:lnTo>
                    <a:lnTo>
                      <a:pt x="14" y="32"/>
                    </a:lnTo>
                    <a:lnTo>
                      <a:pt x="0" y="19"/>
                    </a:lnTo>
                    <a:lnTo>
                      <a:pt x="33" y="0"/>
                    </a:lnTo>
                    <a:lnTo>
                      <a:pt x="51" y="11"/>
                    </a:lnTo>
                    <a:lnTo>
                      <a:pt x="61" y="18"/>
                    </a:lnTo>
                    <a:lnTo>
                      <a:pt x="64" y="23"/>
                    </a:lnTo>
                    <a:lnTo>
                      <a:pt x="78" y="3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0" name="Freeform 154"/>
              <p:cNvSpPr>
                <a:spLocks/>
              </p:cNvSpPr>
              <p:nvPr/>
            </p:nvSpPr>
            <p:spPr bwMode="gray">
              <a:xfrm>
                <a:off x="5430" y="2067"/>
                <a:ext cx="43" cy="35"/>
              </a:xfrm>
              <a:custGeom>
                <a:avLst/>
                <a:gdLst>
                  <a:gd name="T0" fmla="*/ 34 w 72"/>
                  <a:gd name="T1" fmla="*/ 22 h 55"/>
                  <a:gd name="T2" fmla="*/ 21 w 72"/>
                  <a:gd name="T3" fmla="*/ 22 h 55"/>
                  <a:gd name="T4" fmla="*/ 19 w 72"/>
                  <a:gd name="T5" fmla="*/ 35 h 55"/>
                  <a:gd name="T6" fmla="*/ 8 w 72"/>
                  <a:gd name="T7" fmla="*/ 26 h 55"/>
                  <a:gd name="T8" fmla="*/ 2 w 72"/>
                  <a:gd name="T9" fmla="*/ 20 h 55"/>
                  <a:gd name="T10" fmla="*/ 0 w 72"/>
                  <a:gd name="T11" fmla="*/ 21 h 55"/>
                  <a:gd name="T12" fmla="*/ 11 w 72"/>
                  <a:gd name="T13" fmla="*/ 6 h 55"/>
                  <a:gd name="T14" fmla="*/ 21 w 72"/>
                  <a:gd name="T15" fmla="*/ 5 h 55"/>
                  <a:gd name="T16" fmla="*/ 30 w 72"/>
                  <a:gd name="T17" fmla="*/ 0 h 55"/>
                  <a:gd name="T18" fmla="*/ 38 w 72"/>
                  <a:gd name="T19" fmla="*/ 5 h 55"/>
                  <a:gd name="T20" fmla="*/ 43 w 72"/>
                  <a:gd name="T21" fmla="*/ 11 h 55"/>
                  <a:gd name="T22" fmla="*/ 34 w 72"/>
                  <a:gd name="T23" fmla="*/ 22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55"/>
                  <a:gd name="T38" fmla="*/ 72 w 7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55">
                    <a:moveTo>
                      <a:pt x="57" y="34"/>
                    </a:moveTo>
                    <a:lnTo>
                      <a:pt x="35" y="34"/>
                    </a:lnTo>
                    <a:lnTo>
                      <a:pt x="32" y="55"/>
                    </a:lnTo>
                    <a:lnTo>
                      <a:pt x="14" y="41"/>
                    </a:lnTo>
                    <a:lnTo>
                      <a:pt x="4" y="31"/>
                    </a:lnTo>
                    <a:lnTo>
                      <a:pt x="0" y="33"/>
                    </a:lnTo>
                    <a:lnTo>
                      <a:pt x="19" y="10"/>
                    </a:lnTo>
                    <a:lnTo>
                      <a:pt x="35" y="8"/>
                    </a:lnTo>
                    <a:lnTo>
                      <a:pt x="51" y="0"/>
                    </a:lnTo>
                    <a:lnTo>
                      <a:pt x="64" y="8"/>
                    </a:lnTo>
                    <a:lnTo>
                      <a:pt x="72" y="18"/>
                    </a:lnTo>
                    <a:lnTo>
                      <a:pt x="57" y="3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41" name="Freeform 155"/>
              <p:cNvSpPr>
                <a:spLocks/>
              </p:cNvSpPr>
              <p:nvPr/>
            </p:nvSpPr>
            <p:spPr bwMode="gray">
              <a:xfrm>
                <a:off x="5400" y="2108"/>
                <a:ext cx="5" cy="4"/>
              </a:xfrm>
              <a:custGeom>
                <a:avLst/>
                <a:gdLst>
                  <a:gd name="T0" fmla="*/ 3 w 8"/>
                  <a:gd name="T1" fmla="*/ 0 h 7"/>
                  <a:gd name="T2" fmla="*/ 5 w 8"/>
                  <a:gd name="T3" fmla="*/ 4 h 7"/>
                  <a:gd name="T4" fmla="*/ 0 w 8"/>
                  <a:gd name="T5" fmla="*/ 3 h 7"/>
                  <a:gd name="T6" fmla="*/ 3 w 8"/>
                  <a:gd name="T7" fmla="*/ 0 h 7"/>
                  <a:gd name="T8" fmla="*/ 0 60000 65536"/>
                  <a:gd name="T9" fmla="*/ 0 60000 65536"/>
                  <a:gd name="T10" fmla="*/ 0 60000 65536"/>
                  <a:gd name="T11" fmla="*/ 0 60000 65536"/>
                  <a:gd name="T12" fmla="*/ 0 w 8"/>
                  <a:gd name="T13" fmla="*/ 0 h 7"/>
                  <a:gd name="T14" fmla="*/ 8 w 8"/>
                  <a:gd name="T15" fmla="*/ 7 h 7"/>
                </a:gdLst>
                <a:ahLst/>
                <a:cxnLst>
                  <a:cxn ang="T8">
                    <a:pos x="T0" y="T1"/>
                  </a:cxn>
                  <a:cxn ang="T9">
                    <a:pos x="T2" y="T3"/>
                  </a:cxn>
                  <a:cxn ang="T10">
                    <a:pos x="T4" y="T5"/>
                  </a:cxn>
                  <a:cxn ang="T11">
                    <a:pos x="T6" y="T7"/>
                  </a:cxn>
                </a:cxnLst>
                <a:rect l="T12" t="T13" r="T14" b="T15"/>
                <a:pathLst>
                  <a:path w="8" h="7">
                    <a:moveTo>
                      <a:pt x="5" y="0"/>
                    </a:moveTo>
                    <a:lnTo>
                      <a:pt x="8" y="7"/>
                    </a:lnTo>
                    <a:lnTo>
                      <a:pt x="0" y="5"/>
                    </a:lnTo>
                    <a:lnTo>
                      <a:pt x="5"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19" name="Freeform 156"/>
            <p:cNvSpPr>
              <a:spLocks/>
            </p:cNvSpPr>
            <p:nvPr/>
          </p:nvSpPr>
          <p:spPr bwMode="gray">
            <a:xfrm>
              <a:off x="4855" y="1672"/>
              <a:ext cx="67" cy="92"/>
            </a:xfrm>
            <a:custGeom>
              <a:avLst/>
              <a:gdLst>
                <a:gd name="T0" fmla="*/ 17 w 142"/>
                <a:gd name="T1" fmla="*/ 62 h 184"/>
                <a:gd name="T2" fmla="*/ 8 w 142"/>
                <a:gd name="T3" fmla="*/ 59 h 184"/>
                <a:gd name="T4" fmla="*/ 0 w 142"/>
                <a:gd name="T5" fmla="*/ 51 h 184"/>
                <a:gd name="T6" fmla="*/ 8 w 142"/>
                <a:gd name="T7" fmla="*/ 42 h 184"/>
                <a:gd name="T8" fmla="*/ 17 w 142"/>
                <a:gd name="T9" fmla="*/ 26 h 184"/>
                <a:gd name="T10" fmla="*/ 22 w 142"/>
                <a:gd name="T11" fmla="*/ 23 h 184"/>
                <a:gd name="T12" fmla="*/ 38 w 142"/>
                <a:gd name="T13" fmla="*/ 28 h 184"/>
                <a:gd name="T14" fmla="*/ 33 w 142"/>
                <a:gd name="T15" fmla="*/ 19 h 184"/>
                <a:gd name="T16" fmla="*/ 37 w 142"/>
                <a:gd name="T17" fmla="*/ 17 h 184"/>
                <a:gd name="T18" fmla="*/ 46 w 142"/>
                <a:gd name="T19" fmla="*/ 10 h 184"/>
                <a:gd name="T20" fmla="*/ 47 w 142"/>
                <a:gd name="T21" fmla="*/ 0 h 184"/>
                <a:gd name="T22" fmla="*/ 62 w 142"/>
                <a:gd name="T23" fmla="*/ 10 h 184"/>
                <a:gd name="T24" fmla="*/ 65 w 142"/>
                <a:gd name="T25" fmla="*/ 12 h 184"/>
                <a:gd name="T26" fmla="*/ 58 w 142"/>
                <a:gd name="T27" fmla="*/ 22 h 184"/>
                <a:gd name="T28" fmla="*/ 63 w 142"/>
                <a:gd name="T29" fmla="*/ 39 h 184"/>
                <a:gd name="T30" fmla="*/ 56 w 142"/>
                <a:gd name="T31" fmla="*/ 49 h 184"/>
                <a:gd name="T32" fmla="*/ 48 w 142"/>
                <a:gd name="T33" fmla="*/ 60 h 184"/>
                <a:gd name="T34" fmla="*/ 51 w 142"/>
                <a:gd name="T35" fmla="*/ 69 h 184"/>
                <a:gd name="T36" fmla="*/ 67 w 142"/>
                <a:gd name="T37" fmla="*/ 78 h 184"/>
                <a:gd name="T38" fmla="*/ 61 w 142"/>
                <a:gd name="T39" fmla="*/ 83 h 184"/>
                <a:gd name="T40" fmla="*/ 50 w 142"/>
                <a:gd name="T41" fmla="*/ 89 h 184"/>
                <a:gd name="T42" fmla="*/ 50 w 142"/>
                <a:gd name="T43" fmla="*/ 92 h 184"/>
                <a:gd name="T44" fmla="*/ 36 w 142"/>
                <a:gd name="T45" fmla="*/ 90 h 184"/>
                <a:gd name="T46" fmla="*/ 33 w 142"/>
                <a:gd name="T47" fmla="*/ 92 h 184"/>
                <a:gd name="T48" fmla="*/ 26 w 142"/>
                <a:gd name="T49" fmla="*/ 89 h 184"/>
                <a:gd name="T50" fmla="*/ 21 w 142"/>
                <a:gd name="T51" fmla="*/ 86 h 184"/>
                <a:gd name="T52" fmla="*/ 25 w 142"/>
                <a:gd name="T53" fmla="*/ 77 h 184"/>
                <a:gd name="T54" fmla="*/ 26 w 142"/>
                <a:gd name="T55" fmla="*/ 76 h 184"/>
                <a:gd name="T56" fmla="*/ 21 w 142"/>
                <a:gd name="T57" fmla="*/ 73 h 184"/>
                <a:gd name="T58" fmla="*/ 17 w 142"/>
                <a:gd name="T59" fmla="*/ 62 h 18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2"/>
                <a:gd name="T91" fmla="*/ 0 h 184"/>
                <a:gd name="T92" fmla="*/ 142 w 142"/>
                <a:gd name="T93" fmla="*/ 184 h 18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2" h="184">
                  <a:moveTo>
                    <a:pt x="37" y="124"/>
                  </a:moveTo>
                  <a:lnTo>
                    <a:pt x="18" y="119"/>
                  </a:lnTo>
                  <a:lnTo>
                    <a:pt x="0" y="102"/>
                  </a:lnTo>
                  <a:lnTo>
                    <a:pt x="18" y="83"/>
                  </a:lnTo>
                  <a:lnTo>
                    <a:pt x="35" y="52"/>
                  </a:lnTo>
                  <a:lnTo>
                    <a:pt x="47" y="45"/>
                  </a:lnTo>
                  <a:lnTo>
                    <a:pt x="80" y="57"/>
                  </a:lnTo>
                  <a:lnTo>
                    <a:pt x="69" y="37"/>
                  </a:lnTo>
                  <a:lnTo>
                    <a:pt x="79" y="34"/>
                  </a:lnTo>
                  <a:lnTo>
                    <a:pt x="98" y="19"/>
                  </a:lnTo>
                  <a:lnTo>
                    <a:pt x="100" y="0"/>
                  </a:lnTo>
                  <a:lnTo>
                    <a:pt x="132" y="19"/>
                  </a:lnTo>
                  <a:lnTo>
                    <a:pt x="138" y="24"/>
                  </a:lnTo>
                  <a:lnTo>
                    <a:pt x="122" y="44"/>
                  </a:lnTo>
                  <a:lnTo>
                    <a:pt x="134" y="78"/>
                  </a:lnTo>
                  <a:lnTo>
                    <a:pt x="119" y="99"/>
                  </a:lnTo>
                  <a:lnTo>
                    <a:pt x="101" y="120"/>
                  </a:lnTo>
                  <a:lnTo>
                    <a:pt x="108" y="137"/>
                  </a:lnTo>
                  <a:lnTo>
                    <a:pt x="142" y="156"/>
                  </a:lnTo>
                  <a:lnTo>
                    <a:pt x="129" y="166"/>
                  </a:lnTo>
                  <a:lnTo>
                    <a:pt x="106" y="177"/>
                  </a:lnTo>
                  <a:lnTo>
                    <a:pt x="106" y="184"/>
                  </a:lnTo>
                  <a:lnTo>
                    <a:pt x="77" y="179"/>
                  </a:lnTo>
                  <a:lnTo>
                    <a:pt x="69" y="184"/>
                  </a:lnTo>
                  <a:lnTo>
                    <a:pt x="56" y="177"/>
                  </a:lnTo>
                  <a:lnTo>
                    <a:pt x="45" y="171"/>
                  </a:lnTo>
                  <a:lnTo>
                    <a:pt x="52" y="153"/>
                  </a:lnTo>
                  <a:lnTo>
                    <a:pt x="55" y="151"/>
                  </a:lnTo>
                  <a:lnTo>
                    <a:pt x="44" y="145"/>
                  </a:lnTo>
                  <a:lnTo>
                    <a:pt x="37" y="12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0" name="Freeform 157"/>
            <p:cNvSpPr>
              <a:spLocks/>
            </p:cNvSpPr>
            <p:nvPr/>
          </p:nvSpPr>
          <p:spPr bwMode="gray">
            <a:xfrm>
              <a:off x="4905" y="1752"/>
              <a:ext cx="57" cy="77"/>
            </a:xfrm>
            <a:custGeom>
              <a:avLst/>
              <a:gdLst>
                <a:gd name="T0" fmla="*/ 33 w 119"/>
                <a:gd name="T1" fmla="*/ 75 h 150"/>
                <a:gd name="T2" fmla="*/ 32 w 119"/>
                <a:gd name="T3" fmla="*/ 73 h 150"/>
                <a:gd name="T4" fmla="*/ 27 w 119"/>
                <a:gd name="T5" fmla="*/ 74 h 150"/>
                <a:gd name="T6" fmla="*/ 23 w 119"/>
                <a:gd name="T7" fmla="*/ 77 h 150"/>
                <a:gd name="T8" fmla="*/ 21 w 119"/>
                <a:gd name="T9" fmla="*/ 74 h 150"/>
                <a:gd name="T10" fmla="*/ 22 w 119"/>
                <a:gd name="T11" fmla="*/ 72 h 150"/>
                <a:gd name="T12" fmla="*/ 21 w 119"/>
                <a:gd name="T13" fmla="*/ 70 h 150"/>
                <a:gd name="T14" fmla="*/ 19 w 119"/>
                <a:gd name="T15" fmla="*/ 66 h 150"/>
                <a:gd name="T16" fmla="*/ 15 w 119"/>
                <a:gd name="T17" fmla="*/ 56 h 150"/>
                <a:gd name="T18" fmla="*/ 15 w 119"/>
                <a:gd name="T19" fmla="*/ 50 h 150"/>
                <a:gd name="T20" fmla="*/ 15 w 119"/>
                <a:gd name="T21" fmla="*/ 48 h 150"/>
                <a:gd name="T22" fmla="*/ 5 w 119"/>
                <a:gd name="T23" fmla="*/ 37 h 150"/>
                <a:gd name="T24" fmla="*/ 2 w 119"/>
                <a:gd name="T25" fmla="*/ 33 h 150"/>
                <a:gd name="T26" fmla="*/ 4 w 119"/>
                <a:gd name="T27" fmla="*/ 32 h 150"/>
                <a:gd name="T28" fmla="*/ 10 w 119"/>
                <a:gd name="T29" fmla="*/ 34 h 150"/>
                <a:gd name="T30" fmla="*/ 10 w 119"/>
                <a:gd name="T31" fmla="*/ 31 h 150"/>
                <a:gd name="T32" fmla="*/ 1 w 119"/>
                <a:gd name="T33" fmla="*/ 17 h 150"/>
                <a:gd name="T34" fmla="*/ 0 w 119"/>
                <a:gd name="T35" fmla="*/ 14 h 150"/>
                <a:gd name="T36" fmla="*/ 0 w 119"/>
                <a:gd name="T37" fmla="*/ 11 h 150"/>
                <a:gd name="T38" fmla="*/ 11 w 119"/>
                <a:gd name="T39" fmla="*/ 5 h 150"/>
                <a:gd name="T40" fmla="*/ 17 w 119"/>
                <a:gd name="T41" fmla="*/ 0 h 150"/>
                <a:gd name="T42" fmla="*/ 33 w 119"/>
                <a:gd name="T43" fmla="*/ 17 h 150"/>
                <a:gd name="T44" fmla="*/ 48 w 119"/>
                <a:gd name="T45" fmla="*/ 35 h 150"/>
                <a:gd name="T46" fmla="*/ 57 w 119"/>
                <a:gd name="T47" fmla="*/ 61 h 150"/>
                <a:gd name="T48" fmla="*/ 50 w 119"/>
                <a:gd name="T49" fmla="*/ 65 h 150"/>
                <a:gd name="T50" fmla="*/ 44 w 119"/>
                <a:gd name="T51" fmla="*/ 69 h 150"/>
                <a:gd name="T52" fmla="*/ 40 w 119"/>
                <a:gd name="T53" fmla="*/ 67 h 150"/>
                <a:gd name="T54" fmla="*/ 39 w 119"/>
                <a:gd name="T55" fmla="*/ 69 h 150"/>
                <a:gd name="T56" fmla="*/ 37 w 119"/>
                <a:gd name="T57" fmla="*/ 71 h 150"/>
                <a:gd name="T58" fmla="*/ 34 w 119"/>
                <a:gd name="T59" fmla="*/ 72 h 150"/>
                <a:gd name="T60" fmla="*/ 33 w 119"/>
                <a:gd name="T61" fmla="*/ 75 h 1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9"/>
                <a:gd name="T94" fmla="*/ 0 h 150"/>
                <a:gd name="T95" fmla="*/ 119 w 119"/>
                <a:gd name="T96" fmla="*/ 150 h 1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9" h="150">
                  <a:moveTo>
                    <a:pt x="68" y="147"/>
                  </a:moveTo>
                  <a:lnTo>
                    <a:pt x="66" y="142"/>
                  </a:lnTo>
                  <a:lnTo>
                    <a:pt x="56" y="145"/>
                  </a:lnTo>
                  <a:lnTo>
                    <a:pt x="48" y="150"/>
                  </a:lnTo>
                  <a:lnTo>
                    <a:pt x="44" y="144"/>
                  </a:lnTo>
                  <a:lnTo>
                    <a:pt x="45" y="140"/>
                  </a:lnTo>
                  <a:lnTo>
                    <a:pt x="44" y="137"/>
                  </a:lnTo>
                  <a:lnTo>
                    <a:pt x="39" y="129"/>
                  </a:lnTo>
                  <a:lnTo>
                    <a:pt x="32" y="109"/>
                  </a:lnTo>
                  <a:lnTo>
                    <a:pt x="31" y="98"/>
                  </a:lnTo>
                  <a:lnTo>
                    <a:pt x="31" y="93"/>
                  </a:lnTo>
                  <a:lnTo>
                    <a:pt x="10" y="72"/>
                  </a:lnTo>
                  <a:lnTo>
                    <a:pt x="5" y="65"/>
                  </a:lnTo>
                  <a:lnTo>
                    <a:pt x="8" y="62"/>
                  </a:lnTo>
                  <a:lnTo>
                    <a:pt x="21" y="67"/>
                  </a:lnTo>
                  <a:lnTo>
                    <a:pt x="21" y="60"/>
                  </a:lnTo>
                  <a:lnTo>
                    <a:pt x="2" y="34"/>
                  </a:lnTo>
                  <a:lnTo>
                    <a:pt x="0" y="28"/>
                  </a:lnTo>
                  <a:lnTo>
                    <a:pt x="0" y="21"/>
                  </a:lnTo>
                  <a:lnTo>
                    <a:pt x="23" y="10"/>
                  </a:lnTo>
                  <a:lnTo>
                    <a:pt x="36" y="0"/>
                  </a:lnTo>
                  <a:lnTo>
                    <a:pt x="68" y="34"/>
                  </a:lnTo>
                  <a:lnTo>
                    <a:pt x="101" y="69"/>
                  </a:lnTo>
                  <a:lnTo>
                    <a:pt x="119" y="119"/>
                  </a:lnTo>
                  <a:lnTo>
                    <a:pt x="105" y="126"/>
                  </a:lnTo>
                  <a:lnTo>
                    <a:pt x="92" y="134"/>
                  </a:lnTo>
                  <a:lnTo>
                    <a:pt x="84" y="131"/>
                  </a:lnTo>
                  <a:lnTo>
                    <a:pt x="81" y="135"/>
                  </a:lnTo>
                  <a:lnTo>
                    <a:pt x="77" y="139"/>
                  </a:lnTo>
                  <a:lnTo>
                    <a:pt x="72" y="140"/>
                  </a:lnTo>
                  <a:lnTo>
                    <a:pt x="68" y="14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1" name="Freeform 158"/>
            <p:cNvSpPr>
              <a:spLocks/>
            </p:cNvSpPr>
            <p:nvPr/>
          </p:nvSpPr>
          <p:spPr bwMode="gray">
            <a:xfrm>
              <a:off x="4896" y="1999"/>
              <a:ext cx="20" cy="60"/>
            </a:xfrm>
            <a:custGeom>
              <a:avLst/>
              <a:gdLst>
                <a:gd name="T0" fmla="*/ 14 w 45"/>
                <a:gd name="T1" fmla="*/ 60 h 116"/>
                <a:gd name="T2" fmla="*/ 2 w 45"/>
                <a:gd name="T3" fmla="*/ 46 h 116"/>
                <a:gd name="T4" fmla="*/ 0 w 45"/>
                <a:gd name="T5" fmla="*/ 25 h 116"/>
                <a:gd name="T6" fmla="*/ 6 w 45"/>
                <a:gd name="T7" fmla="*/ 13 h 116"/>
                <a:gd name="T8" fmla="*/ 12 w 45"/>
                <a:gd name="T9" fmla="*/ 0 h 116"/>
                <a:gd name="T10" fmla="*/ 20 w 45"/>
                <a:gd name="T11" fmla="*/ 4 h 116"/>
                <a:gd name="T12" fmla="*/ 19 w 45"/>
                <a:gd name="T13" fmla="*/ 18 h 116"/>
                <a:gd name="T14" fmla="*/ 17 w 45"/>
                <a:gd name="T15" fmla="*/ 32 h 116"/>
                <a:gd name="T16" fmla="*/ 15 w 45"/>
                <a:gd name="T17" fmla="*/ 47 h 116"/>
                <a:gd name="T18" fmla="*/ 14 w 45"/>
                <a:gd name="T19" fmla="*/ 60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
                <a:gd name="T31" fmla="*/ 0 h 116"/>
                <a:gd name="T32" fmla="*/ 45 w 45"/>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 h="116">
                  <a:moveTo>
                    <a:pt x="31" y="116"/>
                  </a:moveTo>
                  <a:lnTo>
                    <a:pt x="5" y="88"/>
                  </a:lnTo>
                  <a:lnTo>
                    <a:pt x="0" y="48"/>
                  </a:lnTo>
                  <a:lnTo>
                    <a:pt x="13" y="25"/>
                  </a:lnTo>
                  <a:lnTo>
                    <a:pt x="26" y="0"/>
                  </a:lnTo>
                  <a:lnTo>
                    <a:pt x="45" y="7"/>
                  </a:lnTo>
                  <a:lnTo>
                    <a:pt x="42" y="35"/>
                  </a:lnTo>
                  <a:lnTo>
                    <a:pt x="39" y="62"/>
                  </a:lnTo>
                  <a:lnTo>
                    <a:pt x="34" y="90"/>
                  </a:lnTo>
                  <a:lnTo>
                    <a:pt x="31" y="116"/>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2" name="Freeform 159"/>
            <p:cNvSpPr>
              <a:spLocks/>
            </p:cNvSpPr>
            <p:nvPr/>
          </p:nvSpPr>
          <p:spPr bwMode="gray">
            <a:xfrm>
              <a:off x="4285" y="1509"/>
              <a:ext cx="442" cy="189"/>
            </a:xfrm>
            <a:custGeom>
              <a:avLst/>
              <a:gdLst>
                <a:gd name="T0" fmla="*/ 261 w 929"/>
                <a:gd name="T1" fmla="*/ 181 h 370"/>
                <a:gd name="T2" fmla="*/ 238 w 929"/>
                <a:gd name="T3" fmla="*/ 173 h 370"/>
                <a:gd name="T4" fmla="*/ 200 w 929"/>
                <a:gd name="T5" fmla="*/ 170 h 370"/>
                <a:gd name="T6" fmla="*/ 162 w 929"/>
                <a:gd name="T7" fmla="*/ 168 h 370"/>
                <a:gd name="T8" fmla="*/ 138 w 929"/>
                <a:gd name="T9" fmla="*/ 139 h 370"/>
                <a:gd name="T10" fmla="*/ 99 w 929"/>
                <a:gd name="T11" fmla="*/ 126 h 370"/>
                <a:gd name="T12" fmla="*/ 68 w 929"/>
                <a:gd name="T13" fmla="*/ 120 h 370"/>
                <a:gd name="T14" fmla="*/ 58 w 929"/>
                <a:gd name="T15" fmla="*/ 91 h 370"/>
                <a:gd name="T16" fmla="*/ 27 w 929"/>
                <a:gd name="T17" fmla="*/ 74 h 370"/>
                <a:gd name="T18" fmla="*/ 1 w 929"/>
                <a:gd name="T19" fmla="*/ 54 h 370"/>
                <a:gd name="T20" fmla="*/ 7 w 929"/>
                <a:gd name="T21" fmla="*/ 45 h 370"/>
                <a:gd name="T22" fmla="*/ 32 w 929"/>
                <a:gd name="T23" fmla="*/ 31 h 370"/>
                <a:gd name="T24" fmla="*/ 73 w 929"/>
                <a:gd name="T25" fmla="*/ 26 h 370"/>
                <a:gd name="T26" fmla="*/ 97 w 929"/>
                <a:gd name="T27" fmla="*/ 36 h 370"/>
                <a:gd name="T28" fmla="*/ 127 w 929"/>
                <a:gd name="T29" fmla="*/ 31 h 370"/>
                <a:gd name="T30" fmla="*/ 118 w 929"/>
                <a:gd name="T31" fmla="*/ 0 h 370"/>
                <a:gd name="T32" fmla="*/ 163 w 929"/>
                <a:gd name="T33" fmla="*/ 11 h 370"/>
                <a:gd name="T34" fmla="*/ 194 w 929"/>
                <a:gd name="T35" fmla="*/ 33 h 370"/>
                <a:gd name="T36" fmla="*/ 235 w 929"/>
                <a:gd name="T37" fmla="*/ 32 h 370"/>
                <a:gd name="T38" fmla="*/ 260 w 929"/>
                <a:gd name="T39" fmla="*/ 42 h 370"/>
                <a:gd name="T40" fmla="*/ 304 w 929"/>
                <a:gd name="T41" fmla="*/ 48 h 370"/>
                <a:gd name="T42" fmla="*/ 334 w 929"/>
                <a:gd name="T43" fmla="*/ 32 h 370"/>
                <a:gd name="T44" fmla="*/ 371 w 929"/>
                <a:gd name="T45" fmla="*/ 39 h 370"/>
                <a:gd name="T46" fmla="*/ 375 w 929"/>
                <a:gd name="T47" fmla="*/ 67 h 370"/>
                <a:gd name="T48" fmla="*/ 383 w 929"/>
                <a:gd name="T49" fmla="*/ 76 h 370"/>
                <a:gd name="T50" fmla="*/ 402 w 929"/>
                <a:gd name="T51" fmla="*/ 78 h 370"/>
                <a:gd name="T52" fmla="*/ 438 w 929"/>
                <a:gd name="T53" fmla="*/ 88 h 370"/>
                <a:gd name="T54" fmla="*/ 418 w 929"/>
                <a:gd name="T55" fmla="*/ 97 h 370"/>
                <a:gd name="T56" fmla="*/ 401 w 929"/>
                <a:gd name="T57" fmla="*/ 119 h 370"/>
                <a:gd name="T58" fmla="*/ 374 w 929"/>
                <a:gd name="T59" fmla="*/ 130 h 370"/>
                <a:gd name="T60" fmla="*/ 356 w 929"/>
                <a:gd name="T61" fmla="*/ 141 h 370"/>
                <a:gd name="T62" fmla="*/ 354 w 929"/>
                <a:gd name="T63" fmla="*/ 161 h 370"/>
                <a:gd name="T64" fmla="*/ 324 w 929"/>
                <a:gd name="T65" fmla="*/ 174 h 370"/>
                <a:gd name="T66" fmla="*/ 298 w 929"/>
                <a:gd name="T67" fmla="*/ 182 h 370"/>
                <a:gd name="T68" fmla="*/ 277 w 929"/>
                <a:gd name="T69" fmla="*/ 184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29"/>
                <a:gd name="T106" fmla="*/ 0 h 370"/>
                <a:gd name="T107" fmla="*/ 929 w 929"/>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29" h="370">
                  <a:moveTo>
                    <a:pt x="583" y="360"/>
                  </a:moveTo>
                  <a:lnTo>
                    <a:pt x="548" y="354"/>
                  </a:lnTo>
                  <a:lnTo>
                    <a:pt x="513" y="347"/>
                  </a:lnTo>
                  <a:lnTo>
                    <a:pt x="501" y="338"/>
                  </a:lnTo>
                  <a:lnTo>
                    <a:pt x="461" y="334"/>
                  </a:lnTo>
                  <a:lnTo>
                    <a:pt x="421" y="333"/>
                  </a:lnTo>
                  <a:lnTo>
                    <a:pt x="381" y="331"/>
                  </a:lnTo>
                  <a:lnTo>
                    <a:pt x="341" y="328"/>
                  </a:lnTo>
                  <a:lnTo>
                    <a:pt x="315" y="300"/>
                  </a:lnTo>
                  <a:lnTo>
                    <a:pt x="289" y="272"/>
                  </a:lnTo>
                  <a:lnTo>
                    <a:pt x="249" y="259"/>
                  </a:lnTo>
                  <a:lnTo>
                    <a:pt x="209" y="246"/>
                  </a:lnTo>
                  <a:lnTo>
                    <a:pt x="175" y="241"/>
                  </a:lnTo>
                  <a:lnTo>
                    <a:pt x="142" y="235"/>
                  </a:lnTo>
                  <a:lnTo>
                    <a:pt x="130" y="207"/>
                  </a:lnTo>
                  <a:lnTo>
                    <a:pt x="121" y="178"/>
                  </a:lnTo>
                  <a:lnTo>
                    <a:pt x="79" y="149"/>
                  </a:lnTo>
                  <a:lnTo>
                    <a:pt x="56" y="144"/>
                  </a:lnTo>
                  <a:lnTo>
                    <a:pt x="15" y="118"/>
                  </a:lnTo>
                  <a:lnTo>
                    <a:pt x="3" y="105"/>
                  </a:lnTo>
                  <a:lnTo>
                    <a:pt x="0" y="100"/>
                  </a:lnTo>
                  <a:lnTo>
                    <a:pt x="15" y="88"/>
                  </a:lnTo>
                  <a:lnTo>
                    <a:pt x="40" y="77"/>
                  </a:lnTo>
                  <a:lnTo>
                    <a:pt x="68" y="61"/>
                  </a:lnTo>
                  <a:lnTo>
                    <a:pt x="95" y="44"/>
                  </a:lnTo>
                  <a:lnTo>
                    <a:pt x="153" y="51"/>
                  </a:lnTo>
                  <a:lnTo>
                    <a:pt x="162" y="64"/>
                  </a:lnTo>
                  <a:lnTo>
                    <a:pt x="204" y="70"/>
                  </a:lnTo>
                  <a:lnTo>
                    <a:pt x="246" y="77"/>
                  </a:lnTo>
                  <a:lnTo>
                    <a:pt x="267" y="61"/>
                  </a:lnTo>
                  <a:lnTo>
                    <a:pt x="240" y="36"/>
                  </a:lnTo>
                  <a:lnTo>
                    <a:pt x="248" y="0"/>
                  </a:lnTo>
                  <a:lnTo>
                    <a:pt x="294" y="12"/>
                  </a:lnTo>
                  <a:lnTo>
                    <a:pt x="342" y="21"/>
                  </a:lnTo>
                  <a:lnTo>
                    <a:pt x="363" y="41"/>
                  </a:lnTo>
                  <a:lnTo>
                    <a:pt x="407" y="64"/>
                  </a:lnTo>
                  <a:lnTo>
                    <a:pt x="453" y="54"/>
                  </a:lnTo>
                  <a:lnTo>
                    <a:pt x="493" y="62"/>
                  </a:lnTo>
                  <a:lnTo>
                    <a:pt x="532" y="70"/>
                  </a:lnTo>
                  <a:lnTo>
                    <a:pt x="546" y="83"/>
                  </a:lnTo>
                  <a:lnTo>
                    <a:pt x="604" y="100"/>
                  </a:lnTo>
                  <a:lnTo>
                    <a:pt x="638" y="93"/>
                  </a:lnTo>
                  <a:lnTo>
                    <a:pt x="670" y="87"/>
                  </a:lnTo>
                  <a:lnTo>
                    <a:pt x="701" y="62"/>
                  </a:lnTo>
                  <a:lnTo>
                    <a:pt x="754" y="74"/>
                  </a:lnTo>
                  <a:lnTo>
                    <a:pt x="780" y="77"/>
                  </a:lnTo>
                  <a:lnTo>
                    <a:pt x="784" y="105"/>
                  </a:lnTo>
                  <a:lnTo>
                    <a:pt x="788" y="132"/>
                  </a:lnTo>
                  <a:lnTo>
                    <a:pt x="780" y="134"/>
                  </a:lnTo>
                  <a:lnTo>
                    <a:pt x="805" y="149"/>
                  </a:lnTo>
                  <a:lnTo>
                    <a:pt x="834" y="149"/>
                  </a:lnTo>
                  <a:lnTo>
                    <a:pt x="844" y="153"/>
                  </a:lnTo>
                  <a:lnTo>
                    <a:pt x="858" y="140"/>
                  </a:lnTo>
                  <a:lnTo>
                    <a:pt x="921" y="173"/>
                  </a:lnTo>
                  <a:lnTo>
                    <a:pt x="929" y="191"/>
                  </a:lnTo>
                  <a:lnTo>
                    <a:pt x="879" y="189"/>
                  </a:lnTo>
                  <a:lnTo>
                    <a:pt x="849" y="207"/>
                  </a:lnTo>
                  <a:lnTo>
                    <a:pt x="842" y="232"/>
                  </a:lnTo>
                  <a:lnTo>
                    <a:pt x="813" y="240"/>
                  </a:lnTo>
                  <a:lnTo>
                    <a:pt x="786" y="254"/>
                  </a:lnTo>
                  <a:lnTo>
                    <a:pt x="746" y="243"/>
                  </a:lnTo>
                  <a:lnTo>
                    <a:pt x="749" y="276"/>
                  </a:lnTo>
                  <a:lnTo>
                    <a:pt x="768" y="295"/>
                  </a:lnTo>
                  <a:lnTo>
                    <a:pt x="743" y="316"/>
                  </a:lnTo>
                  <a:lnTo>
                    <a:pt x="717" y="339"/>
                  </a:lnTo>
                  <a:lnTo>
                    <a:pt x="681" y="341"/>
                  </a:lnTo>
                  <a:lnTo>
                    <a:pt x="648" y="344"/>
                  </a:lnTo>
                  <a:lnTo>
                    <a:pt x="627" y="357"/>
                  </a:lnTo>
                  <a:lnTo>
                    <a:pt x="606" y="370"/>
                  </a:lnTo>
                  <a:lnTo>
                    <a:pt x="583" y="36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3" name="Freeform 160"/>
            <p:cNvSpPr>
              <a:spLocks/>
            </p:cNvSpPr>
            <p:nvPr/>
          </p:nvSpPr>
          <p:spPr bwMode="gray">
            <a:xfrm>
              <a:off x="3749" y="1448"/>
              <a:ext cx="527" cy="254"/>
            </a:xfrm>
            <a:custGeom>
              <a:avLst/>
              <a:gdLst>
                <a:gd name="T0" fmla="*/ 62 w 1104"/>
                <a:gd name="T1" fmla="*/ 150 h 495"/>
                <a:gd name="T2" fmla="*/ 42 w 1104"/>
                <a:gd name="T3" fmla="*/ 161 h 495"/>
                <a:gd name="T4" fmla="*/ 16 w 1104"/>
                <a:gd name="T5" fmla="*/ 129 h 495"/>
                <a:gd name="T6" fmla="*/ 2 w 1104"/>
                <a:gd name="T7" fmla="*/ 95 h 495"/>
                <a:gd name="T8" fmla="*/ 21 w 1104"/>
                <a:gd name="T9" fmla="*/ 83 h 495"/>
                <a:gd name="T10" fmla="*/ 33 w 1104"/>
                <a:gd name="T11" fmla="*/ 67 h 495"/>
                <a:gd name="T12" fmla="*/ 62 w 1104"/>
                <a:gd name="T13" fmla="*/ 58 h 495"/>
                <a:gd name="T14" fmla="*/ 97 w 1104"/>
                <a:gd name="T15" fmla="*/ 76 h 495"/>
                <a:gd name="T16" fmla="*/ 143 w 1104"/>
                <a:gd name="T17" fmla="*/ 74 h 495"/>
                <a:gd name="T18" fmla="*/ 171 w 1104"/>
                <a:gd name="T19" fmla="*/ 73 h 495"/>
                <a:gd name="T20" fmla="*/ 163 w 1104"/>
                <a:gd name="T21" fmla="*/ 35 h 495"/>
                <a:gd name="T22" fmla="*/ 159 w 1104"/>
                <a:gd name="T23" fmla="*/ 27 h 495"/>
                <a:gd name="T24" fmla="*/ 193 w 1104"/>
                <a:gd name="T25" fmla="*/ 21 h 495"/>
                <a:gd name="T26" fmla="*/ 225 w 1104"/>
                <a:gd name="T27" fmla="*/ 11 h 495"/>
                <a:gd name="T28" fmla="*/ 255 w 1104"/>
                <a:gd name="T29" fmla="*/ 2 h 495"/>
                <a:gd name="T30" fmla="*/ 277 w 1104"/>
                <a:gd name="T31" fmla="*/ 12 h 495"/>
                <a:gd name="T32" fmla="*/ 312 w 1104"/>
                <a:gd name="T33" fmla="*/ 27 h 495"/>
                <a:gd name="T34" fmla="*/ 339 w 1104"/>
                <a:gd name="T35" fmla="*/ 22 h 495"/>
                <a:gd name="T36" fmla="*/ 359 w 1104"/>
                <a:gd name="T37" fmla="*/ 17 h 495"/>
                <a:gd name="T38" fmla="*/ 374 w 1104"/>
                <a:gd name="T39" fmla="*/ 39 h 495"/>
                <a:gd name="T40" fmla="*/ 411 w 1104"/>
                <a:gd name="T41" fmla="*/ 66 h 495"/>
                <a:gd name="T42" fmla="*/ 432 w 1104"/>
                <a:gd name="T43" fmla="*/ 74 h 495"/>
                <a:gd name="T44" fmla="*/ 458 w 1104"/>
                <a:gd name="T45" fmla="*/ 75 h 495"/>
                <a:gd name="T46" fmla="*/ 494 w 1104"/>
                <a:gd name="T47" fmla="*/ 100 h 495"/>
                <a:gd name="T48" fmla="*/ 527 w 1104"/>
                <a:gd name="T49" fmla="*/ 113 h 495"/>
                <a:gd name="T50" fmla="*/ 516 w 1104"/>
                <a:gd name="T51" fmla="*/ 130 h 495"/>
                <a:gd name="T52" fmla="*/ 509 w 1104"/>
                <a:gd name="T53" fmla="*/ 150 h 495"/>
                <a:gd name="T54" fmla="*/ 489 w 1104"/>
                <a:gd name="T55" fmla="*/ 162 h 495"/>
                <a:gd name="T56" fmla="*/ 496 w 1104"/>
                <a:gd name="T57" fmla="*/ 184 h 495"/>
                <a:gd name="T58" fmla="*/ 462 w 1104"/>
                <a:gd name="T59" fmla="*/ 189 h 495"/>
                <a:gd name="T60" fmla="*/ 476 w 1104"/>
                <a:gd name="T61" fmla="*/ 207 h 495"/>
                <a:gd name="T62" fmla="*/ 484 w 1104"/>
                <a:gd name="T63" fmla="*/ 225 h 495"/>
                <a:gd name="T64" fmla="*/ 462 w 1104"/>
                <a:gd name="T65" fmla="*/ 217 h 495"/>
                <a:gd name="T66" fmla="*/ 427 w 1104"/>
                <a:gd name="T67" fmla="*/ 221 h 495"/>
                <a:gd name="T68" fmla="*/ 394 w 1104"/>
                <a:gd name="T69" fmla="*/ 219 h 495"/>
                <a:gd name="T70" fmla="*/ 372 w 1104"/>
                <a:gd name="T71" fmla="*/ 227 h 495"/>
                <a:gd name="T72" fmla="*/ 349 w 1104"/>
                <a:gd name="T73" fmla="*/ 233 h 495"/>
                <a:gd name="T74" fmla="*/ 323 w 1104"/>
                <a:gd name="T75" fmla="*/ 254 h 495"/>
                <a:gd name="T76" fmla="*/ 296 w 1104"/>
                <a:gd name="T77" fmla="*/ 240 h 495"/>
                <a:gd name="T78" fmla="*/ 280 w 1104"/>
                <a:gd name="T79" fmla="*/ 213 h 495"/>
                <a:gd name="T80" fmla="*/ 252 w 1104"/>
                <a:gd name="T81" fmla="*/ 211 h 495"/>
                <a:gd name="T82" fmla="*/ 222 w 1104"/>
                <a:gd name="T83" fmla="*/ 209 h 495"/>
                <a:gd name="T84" fmla="*/ 191 w 1104"/>
                <a:gd name="T85" fmla="*/ 181 h 495"/>
                <a:gd name="T86" fmla="*/ 157 w 1104"/>
                <a:gd name="T87" fmla="*/ 177 h 495"/>
                <a:gd name="T88" fmla="*/ 144 w 1104"/>
                <a:gd name="T89" fmla="*/ 201 h 495"/>
                <a:gd name="T90" fmla="*/ 150 w 1104"/>
                <a:gd name="T91" fmla="*/ 233 h 495"/>
                <a:gd name="T92" fmla="*/ 138 w 1104"/>
                <a:gd name="T93" fmla="*/ 244 h 495"/>
                <a:gd name="T94" fmla="*/ 125 w 1104"/>
                <a:gd name="T95" fmla="*/ 227 h 495"/>
                <a:gd name="T96" fmla="*/ 88 w 1104"/>
                <a:gd name="T97" fmla="*/ 222 h 495"/>
                <a:gd name="T98" fmla="*/ 71 w 1104"/>
                <a:gd name="T99" fmla="*/ 200 h 495"/>
                <a:gd name="T100" fmla="*/ 79 w 1104"/>
                <a:gd name="T101" fmla="*/ 194 h 495"/>
                <a:gd name="T102" fmla="*/ 81 w 1104"/>
                <a:gd name="T103" fmla="*/ 180 h 495"/>
                <a:gd name="T104" fmla="*/ 94 w 1104"/>
                <a:gd name="T105" fmla="*/ 173 h 495"/>
                <a:gd name="T106" fmla="*/ 73 w 1104"/>
                <a:gd name="T107" fmla="*/ 151 h 49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04"/>
                <a:gd name="T163" fmla="*/ 0 h 495"/>
                <a:gd name="T164" fmla="*/ 1104 w 1104"/>
                <a:gd name="T165" fmla="*/ 495 h 49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04" h="495">
                  <a:moveTo>
                    <a:pt x="153" y="295"/>
                  </a:moveTo>
                  <a:lnTo>
                    <a:pt x="129" y="293"/>
                  </a:lnTo>
                  <a:lnTo>
                    <a:pt x="93" y="310"/>
                  </a:lnTo>
                  <a:lnTo>
                    <a:pt x="89" y="313"/>
                  </a:lnTo>
                  <a:lnTo>
                    <a:pt x="68" y="277"/>
                  </a:lnTo>
                  <a:lnTo>
                    <a:pt x="34" y="251"/>
                  </a:lnTo>
                  <a:lnTo>
                    <a:pt x="0" y="225"/>
                  </a:lnTo>
                  <a:lnTo>
                    <a:pt x="5" y="186"/>
                  </a:lnTo>
                  <a:lnTo>
                    <a:pt x="10" y="147"/>
                  </a:lnTo>
                  <a:lnTo>
                    <a:pt x="44" y="161"/>
                  </a:lnTo>
                  <a:lnTo>
                    <a:pt x="48" y="147"/>
                  </a:lnTo>
                  <a:lnTo>
                    <a:pt x="69" y="130"/>
                  </a:lnTo>
                  <a:lnTo>
                    <a:pt x="90" y="116"/>
                  </a:lnTo>
                  <a:lnTo>
                    <a:pt x="129" y="114"/>
                  </a:lnTo>
                  <a:lnTo>
                    <a:pt x="167" y="132"/>
                  </a:lnTo>
                  <a:lnTo>
                    <a:pt x="204" y="148"/>
                  </a:lnTo>
                  <a:lnTo>
                    <a:pt x="244" y="145"/>
                  </a:lnTo>
                  <a:lnTo>
                    <a:pt x="299" y="145"/>
                  </a:lnTo>
                  <a:lnTo>
                    <a:pt x="354" y="153"/>
                  </a:lnTo>
                  <a:lnTo>
                    <a:pt x="359" y="143"/>
                  </a:lnTo>
                  <a:lnTo>
                    <a:pt x="328" y="107"/>
                  </a:lnTo>
                  <a:lnTo>
                    <a:pt x="341" y="68"/>
                  </a:lnTo>
                  <a:lnTo>
                    <a:pt x="367" y="70"/>
                  </a:lnTo>
                  <a:lnTo>
                    <a:pt x="333" y="52"/>
                  </a:lnTo>
                  <a:lnTo>
                    <a:pt x="368" y="47"/>
                  </a:lnTo>
                  <a:lnTo>
                    <a:pt x="404" y="41"/>
                  </a:lnTo>
                  <a:lnTo>
                    <a:pt x="437" y="31"/>
                  </a:lnTo>
                  <a:lnTo>
                    <a:pt x="471" y="21"/>
                  </a:lnTo>
                  <a:lnTo>
                    <a:pt x="503" y="13"/>
                  </a:lnTo>
                  <a:lnTo>
                    <a:pt x="535" y="3"/>
                  </a:lnTo>
                  <a:lnTo>
                    <a:pt x="561" y="0"/>
                  </a:lnTo>
                  <a:lnTo>
                    <a:pt x="580" y="23"/>
                  </a:lnTo>
                  <a:lnTo>
                    <a:pt x="633" y="41"/>
                  </a:lnTo>
                  <a:lnTo>
                    <a:pt x="654" y="52"/>
                  </a:lnTo>
                  <a:lnTo>
                    <a:pt x="675" y="55"/>
                  </a:lnTo>
                  <a:lnTo>
                    <a:pt x="710" y="42"/>
                  </a:lnTo>
                  <a:lnTo>
                    <a:pt x="746" y="29"/>
                  </a:lnTo>
                  <a:lnTo>
                    <a:pt x="752" y="34"/>
                  </a:lnTo>
                  <a:lnTo>
                    <a:pt x="747" y="50"/>
                  </a:lnTo>
                  <a:lnTo>
                    <a:pt x="784" y="76"/>
                  </a:lnTo>
                  <a:lnTo>
                    <a:pt x="823" y="103"/>
                  </a:lnTo>
                  <a:lnTo>
                    <a:pt x="860" y="129"/>
                  </a:lnTo>
                  <a:lnTo>
                    <a:pt x="899" y="155"/>
                  </a:lnTo>
                  <a:lnTo>
                    <a:pt x="905" y="145"/>
                  </a:lnTo>
                  <a:lnTo>
                    <a:pt x="926" y="153"/>
                  </a:lnTo>
                  <a:lnTo>
                    <a:pt x="960" y="147"/>
                  </a:lnTo>
                  <a:lnTo>
                    <a:pt x="998" y="171"/>
                  </a:lnTo>
                  <a:lnTo>
                    <a:pt x="1035" y="194"/>
                  </a:lnTo>
                  <a:lnTo>
                    <a:pt x="1072" y="186"/>
                  </a:lnTo>
                  <a:lnTo>
                    <a:pt x="1104" y="220"/>
                  </a:lnTo>
                  <a:lnTo>
                    <a:pt x="1093" y="243"/>
                  </a:lnTo>
                  <a:lnTo>
                    <a:pt x="1080" y="253"/>
                  </a:lnTo>
                  <a:lnTo>
                    <a:pt x="1093" y="292"/>
                  </a:lnTo>
                  <a:lnTo>
                    <a:pt x="1067" y="293"/>
                  </a:lnTo>
                  <a:lnTo>
                    <a:pt x="1022" y="285"/>
                  </a:lnTo>
                  <a:lnTo>
                    <a:pt x="1025" y="316"/>
                  </a:lnTo>
                  <a:lnTo>
                    <a:pt x="1029" y="347"/>
                  </a:lnTo>
                  <a:lnTo>
                    <a:pt x="1040" y="358"/>
                  </a:lnTo>
                  <a:lnTo>
                    <a:pt x="1001" y="355"/>
                  </a:lnTo>
                  <a:lnTo>
                    <a:pt x="968" y="368"/>
                  </a:lnTo>
                  <a:lnTo>
                    <a:pt x="985" y="378"/>
                  </a:lnTo>
                  <a:lnTo>
                    <a:pt x="998" y="404"/>
                  </a:lnTo>
                  <a:lnTo>
                    <a:pt x="1011" y="430"/>
                  </a:lnTo>
                  <a:lnTo>
                    <a:pt x="1013" y="438"/>
                  </a:lnTo>
                  <a:lnTo>
                    <a:pt x="1005" y="445"/>
                  </a:lnTo>
                  <a:lnTo>
                    <a:pt x="968" y="422"/>
                  </a:lnTo>
                  <a:lnTo>
                    <a:pt x="931" y="425"/>
                  </a:lnTo>
                  <a:lnTo>
                    <a:pt x="894" y="430"/>
                  </a:lnTo>
                  <a:lnTo>
                    <a:pt x="852" y="430"/>
                  </a:lnTo>
                  <a:lnTo>
                    <a:pt x="825" y="427"/>
                  </a:lnTo>
                  <a:lnTo>
                    <a:pt x="810" y="448"/>
                  </a:lnTo>
                  <a:lnTo>
                    <a:pt x="780" y="443"/>
                  </a:lnTo>
                  <a:lnTo>
                    <a:pt x="749" y="438"/>
                  </a:lnTo>
                  <a:lnTo>
                    <a:pt x="731" y="455"/>
                  </a:lnTo>
                  <a:lnTo>
                    <a:pt x="704" y="476"/>
                  </a:lnTo>
                  <a:lnTo>
                    <a:pt x="677" y="495"/>
                  </a:lnTo>
                  <a:lnTo>
                    <a:pt x="649" y="481"/>
                  </a:lnTo>
                  <a:lnTo>
                    <a:pt x="621" y="468"/>
                  </a:lnTo>
                  <a:lnTo>
                    <a:pt x="619" y="438"/>
                  </a:lnTo>
                  <a:lnTo>
                    <a:pt x="587" y="416"/>
                  </a:lnTo>
                  <a:lnTo>
                    <a:pt x="558" y="412"/>
                  </a:lnTo>
                  <a:lnTo>
                    <a:pt x="527" y="411"/>
                  </a:lnTo>
                  <a:lnTo>
                    <a:pt x="497" y="409"/>
                  </a:lnTo>
                  <a:lnTo>
                    <a:pt x="466" y="407"/>
                  </a:lnTo>
                  <a:lnTo>
                    <a:pt x="437" y="371"/>
                  </a:lnTo>
                  <a:lnTo>
                    <a:pt x="400" y="352"/>
                  </a:lnTo>
                  <a:lnTo>
                    <a:pt x="362" y="332"/>
                  </a:lnTo>
                  <a:lnTo>
                    <a:pt x="328" y="345"/>
                  </a:lnTo>
                  <a:lnTo>
                    <a:pt x="293" y="358"/>
                  </a:lnTo>
                  <a:lnTo>
                    <a:pt x="301" y="391"/>
                  </a:lnTo>
                  <a:lnTo>
                    <a:pt x="309" y="424"/>
                  </a:lnTo>
                  <a:lnTo>
                    <a:pt x="315" y="455"/>
                  </a:lnTo>
                  <a:lnTo>
                    <a:pt x="323" y="487"/>
                  </a:lnTo>
                  <a:lnTo>
                    <a:pt x="289" y="476"/>
                  </a:lnTo>
                  <a:lnTo>
                    <a:pt x="256" y="466"/>
                  </a:lnTo>
                  <a:lnTo>
                    <a:pt x="261" y="442"/>
                  </a:lnTo>
                  <a:lnTo>
                    <a:pt x="209" y="442"/>
                  </a:lnTo>
                  <a:lnTo>
                    <a:pt x="185" y="432"/>
                  </a:lnTo>
                  <a:lnTo>
                    <a:pt x="174" y="425"/>
                  </a:lnTo>
                  <a:lnTo>
                    <a:pt x="148" y="389"/>
                  </a:lnTo>
                  <a:lnTo>
                    <a:pt x="134" y="380"/>
                  </a:lnTo>
                  <a:lnTo>
                    <a:pt x="166" y="378"/>
                  </a:lnTo>
                  <a:lnTo>
                    <a:pt x="153" y="365"/>
                  </a:lnTo>
                  <a:lnTo>
                    <a:pt x="169" y="350"/>
                  </a:lnTo>
                  <a:lnTo>
                    <a:pt x="206" y="350"/>
                  </a:lnTo>
                  <a:lnTo>
                    <a:pt x="196" y="337"/>
                  </a:lnTo>
                  <a:lnTo>
                    <a:pt x="190" y="297"/>
                  </a:lnTo>
                  <a:lnTo>
                    <a:pt x="153" y="29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4" name="Freeform 161"/>
            <p:cNvSpPr>
              <a:spLocks/>
            </p:cNvSpPr>
            <p:nvPr/>
          </p:nvSpPr>
          <p:spPr bwMode="gray">
            <a:xfrm>
              <a:off x="3668" y="1652"/>
              <a:ext cx="113" cy="48"/>
            </a:xfrm>
            <a:custGeom>
              <a:avLst/>
              <a:gdLst>
                <a:gd name="T0" fmla="*/ 23 w 240"/>
                <a:gd name="T1" fmla="*/ 17 h 93"/>
                <a:gd name="T2" fmla="*/ 0 w 240"/>
                <a:gd name="T3" fmla="*/ 2 h 93"/>
                <a:gd name="T4" fmla="*/ 1 w 240"/>
                <a:gd name="T5" fmla="*/ 0 h 93"/>
                <a:gd name="T6" fmla="*/ 16 w 240"/>
                <a:gd name="T7" fmla="*/ 2 h 93"/>
                <a:gd name="T8" fmla="*/ 31 w 240"/>
                <a:gd name="T9" fmla="*/ 3 h 93"/>
                <a:gd name="T10" fmla="*/ 52 w 240"/>
                <a:gd name="T11" fmla="*/ 12 h 93"/>
                <a:gd name="T12" fmla="*/ 72 w 240"/>
                <a:gd name="T13" fmla="*/ 21 h 93"/>
                <a:gd name="T14" fmla="*/ 92 w 240"/>
                <a:gd name="T15" fmla="*/ 29 h 93"/>
                <a:gd name="T16" fmla="*/ 113 w 240"/>
                <a:gd name="T17" fmla="*/ 39 h 93"/>
                <a:gd name="T18" fmla="*/ 107 w 240"/>
                <a:gd name="T19" fmla="*/ 48 h 93"/>
                <a:gd name="T20" fmla="*/ 95 w 240"/>
                <a:gd name="T21" fmla="*/ 45 h 93"/>
                <a:gd name="T22" fmla="*/ 74 w 240"/>
                <a:gd name="T23" fmla="*/ 45 h 93"/>
                <a:gd name="T24" fmla="*/ 55 w 240"/>
                <a:gd name="T25" fmla="*/ 45 h 93"/>
                <a:gd name="T26" fmla="*/ 37 w 240"/>
                <a:gd name="T27" fmla="*/ 46 h 93"/>
                <a:gd name="T28" fmla="*/ 36 w 240"/>
                <a:gd name="T29" fmla="*/ 32 h 93"/>
                <a:gd name="T30" fmla="*/ 23 w 240"/>
                <a:gd name="T31" fmla="*/ 17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0"/>
                <a:gd name="T49" fmla="*/ 0 h 93"/>
                <a:gd name="T50" fmla="*/ 240 w 240"/>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0" h="93">
                  <a:moveTo>
                    <a:pt x="48" y="33"/>
                  </a:moveTo>
                  <a:lnTo>
                    <a:pt x="0" y="3"/>
                  </a:lnTo>
                  <a:lnTo>
                    <a:pt x="3" y="0"/>
                  </a:lnTo>
                  <a:lnTo>
                    <a:pt x="34" y="3"/>
                  </a:lnTo>
                  <a:lnTo>
                    <a:pt x="66" y="5"/>
                  </a:lnTo>
                  <a:lnTo>
                    <a:pt x="110" y="23"/>
                  </a:lnTo>
                  <a:lnTo>
                    <a:pt x="153" y="41"/>
                  </a:lnTo>
                  <a:lnTo>
                    <a:pt x="196" y="57"/>
                  </a:lnTo>
                  <a:lnTo>
                    <a:pt x="240" y="75"/>
                  </a:lnTo>
                  <a:lnTo>
                    <a:pt x="228" y="93"/>
                  </a:lnTo>
                  <a:lnTo>
                    <a:pt x="201" y="88"/>
                  </a:lnTo>
                  <a:lnTo>
                    <a:pt x="158" y="88"/>
                  </a:lnTo>
                  <a:lnTo>
                    <a:pt x="116" y="87"/>
                  </a:lnTo>
                  <a:lnTo>
                    <a:pt x="79" y="90"/>
                  </a:lnTo>
                  <a:lnTo>
                    <a:pt x="77" y="62"/>
                  </a:lnTo>
                  <a:lnTo>
                    <a:pt x="48" y="3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5" name="Freeform 162"/>
            <p:cNvSpPr>
              <a:spLocks/>
            </p:cNvSpPr>
            <p:nvPr/>
          </p:nvSpPr>
          <p:spPr bwMode="gray">
            <a:xfrm>
              <a:off x="4097" y="1664"/>
              <a:ext cx="134" cy="74"/>
            </a:xfrm>
            <a:custGeom>
              <a:avLst/>
              <a:gdLst>
                <a:gd name="T0" fmla="*/ 45 w 282"/>
                <a:gd name="T1" fmla="*/ 43 h 143"/>
                <a:gd name="T2" fmla="*/ 29 w 282"/>
                <a:gd name="T3" fmla="*/ 32 h 143"/>
                <a:gd name="T4" fmla="*/ 10 w 282"/>
                <a:gd name="T5" fmla="*/ 31 h 143"/>
                <a:gd name="T6" fmla="*/ 0 w 282"/>
                <a:gd name="T7" fmla="*/ 17 h 143"/>
                <a:gd name="T8" fmla="*/ 9 w 282"/>
                <a:gd name="T9" fmla="*/ 8 h 143"/>
                <a:gd name="T10" fmla="*/ 23 w 282"/>
                <a:gd name="T11" fmla="*/ 11 h 143"/>
                <a:gd name="T12" fmla="*/ 38 w 282"/>
                <a:gd name="T13" fmla="*/ 13 h 143"/>
                <a:gd name="T14" fmla="*/ 45 w 282"/>
                <a:gd name="T15" fmla="*/ 3 h 143"/>
                <a:gd name="T16" fmla="*/ 57 w 282"/>
                <a:gd name="T17" fmla="*/ 4 h 143"/>
                <a:gd name="T18" fmla="*/ 77 w 282"/>
                <a:gd name="T19" fmla="*/ 4 h 143"/>
                <a:gd name="T20" fmla="*/ 95 w 282"/>
                <a:gd name="T21" fmla="*/ 2 h 143"/>
                <a:gd name="T22" fmla="*/ 113 w 282"/>
                <a:gd name="T23" fmla="*/ 0 h 143"/>
                <a:gd name="T24" fmla="*/ 130 w 282"/>
                <a:gd name="T25" fmla="*/ 12 h 143"/>
                <a:gd name="T26" fmla="*/ 134 w 282"/>
                <a:gd name="T27" fmla="*/ 21 h 143"/>
                <a:gd name="T28" fmla="*/ 123 w 282"/>
                <a:gd name="T29" fmla="*/ 31 h 143"/>
                <a:gd name="T30" fmla="*/ 113 w 282"/>
                <a:gd name="T31" fmla="*/ 40 h 143"/>
                <a:gd name="T32" fmla="*/ 98 w 282"/>
                <a:gd name="T33" fmla="*/ 44 h 143"/>
                <a:gd name="T34" fmla="*/ 89 w 282"/>
                <a:gd name="T35" fmla="*/ 56 h 143"/>
                <a:gd name="T36" fmla="*/ 81 w 282"/>
                <a:gd name="T37" fmla="*/ 53 h 143"/>
                <a:gd name="T38" fmla="*/ 74 w 282"/>
                <a:gd name="T39" fmla="*/ 54 h 143"/>
                <a:gd name="T40" fmla="*/ 64 w 282"/>
                <a:gd name="T41" fmla="*/ 61 h 143"/>
                <a:gd name="T42" fmla="*/ 59 w 282"/>
                <a:gd name="T43" fmla="*/ 74 h 143"/>
                <a:gd name="T44" fmla="*/ 35 w 282"/>
                <a:gd name="T45" fmla="*/ 71 h 143"/>
                <a:gd name="T46" fmla="*/ 11 w 282"/>
                <a:gd name="T47" fmla="*/ 67 h 143"/>
                <a:gd name="T48" fmla="*/ 10 w 282"/>
                <a:gd name="T49" fmla="*/ 56 h 143"/>
                <a:gd name="T50" fmla="*/ 27 w 282"/>
                <a:gd name="T51" fmla="*/ 50 h 143"/>
                <a:gd name="T52" fmla="*/ 45 w 282"/>
                <a:gd name="T53" fmla="*/ 43 h 1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2"/>
                <a:gd name="T82" fmla="*/ 0 h 143"/>
                <a:gd name="T83" fmla="*/ 282 w 282"/>
                <a:gd name="T84" fmla="*/ 143 h 1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2" h="143">
                  <a:moveTo>
                    <a:pt x="94" y="83"/>
                  </a:moveTo>
                  <a:lnTo>
                    <a:pt x="61" y="62"/>
                  </a:lnTo>
                  <a:lnTo>
                    <a:pt x="21" y="60"/>
                  </a:lnTo>
                  <a:lnTo>
                    <a:pt x="0" y="33"/>
                  </a:lnTo>
                  <a:lnTo>
                    <a:pt x="18" y="16"/>
                  </a:lnTo>
                  <a:lnTo>
                    <a:pt x="49" y="21"/>
                  </a:lnTo>
                  <a:lnTo>
                    <a:pt x="79" y="26"/>
                  </a:lnTo>
                  <a:lnTo>
                    <a:pt x="94" y="5"/>
                  </a:lnTo>
                  <a:lnTo>
                    <a:pt x="121" y="8"/>
                  </a:lnTo>
                  <a:lnTo>
                    <a:pt x="163" y="8"/>
                  </a:lnTo>
                  <a:lnTo>
                    <a:pt x="200" y="3"/>
                  </a:lnTo>
                  <a:lnTo>
                    <a:pt x="237" y="0"/>
                  </a:lnTo>
                  <a:lnTo>
                    <a:pt x="274" y="23"/>
                  </a:lnTo>
                  <a:lnTo>
                    <a:pt x="282" y="41"/>
                  </a:lnTo>
                  <a:lnTo>
                    <a:pt x="259" y="59"/>
                  </a:lnTo>
                  <a:lnTo>
                    <a:pt x="237" y="77"/>
                  </a:lnTo>
                  <a:lnTo>
                    <a:pt x="206" y="85"/>
                  </a:lnTo>
                  <a:lnTo>
                    <a:pt x="187" y="108"/>
                  </a:lnTo>
                  <a:lnTo>
                    <a:pt x="171" y="103"/>
                  </a:lnTo>
                  <a:lnTo>
                    <a:pt x="156" y="104"/>
                  </a:lnTo>
                  <a:lnTo>
                    <a:pt x="135" y="117"/>
                  </a:lnTo>
                  <a:lnTo>
                    <a:pt x="124" y="143"/>
                  </a:lnTo>
                  <a:lnTo>
                    <a:pt x="74" y="137"/>
                  </a:lnTo>
                  <a:lnTo>
                    <a:pt x="23" y="130"/>
                  </a:lnTo>
                  <a:lnTo>
                    <a:pt x="21" y="108"/>
                  </a:lnTo>
                  <a:lnTo>
                    <a:pt x="57" y="96"/>
                  </a:lnTo>
                  <a:lnTo>
                    <a:pt x="94" y="8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6" name="Freeform 163"/>
            <p:cNvSpPr>
              <a:spLocks/>
            </p:cNvSpPr>
            <p:nvPr/>
          </p:nvSpPr>
          <p:spPr bwMode="gray">
            <a:xfrm>
              <a:off x="3849" y="1674"/>
              <a:ext cx="204" cy="139"/>
            </a:xfrm>
            <a:custGeom>
              <a:avLst/>
              <a:gdLst>
                <a:gd name="T0" fmla="*/ 194 w 431"/>
                <a:gd name="T1" fmla="*/ 108 h 272"/>
                <a:gd name="T2" fmla="*/ 189 w 431"/>
                <a:gd name="T3" fmla="*/ 122 h 272"/>
                <a:gd name="T4" fmla="*/ 176 w 431"/>
                <a:gd name="T5" fmla="*/ 130 h 272"/>
                <a:gd name="T6" fmla="*/ 171 w 431"/>
                <a:gd name="T7" fmla="*/ 139 h 272"/>
                <a:gd name="T8" fmla="*/ 164 w 431"/>
                <a:gd name="T9" fmla="*/ 137 h 272"/>
                <a:gd name="T10" fmla="*/ 150 w 431"/>
                <a:gd name="T11" fmla="*/ 132 h 272"/>
                <a:gd name="T12" fmla="*/ 144 w 431"/>
                <a:gd name="T13" fmla="*/ 113 h 272"/>
                <a:gd name="T14" fmla="*/ 132 w 431"/>
                <a:gd name="T15" fmla="*/ 111 h 272"/>
                <a:gd name="T16" fmla="*/ 119 w 431"/>
                <a:gd name="T17" fmla="*/ 103 h 272"/>
                <a:gd name="T18" fmla="*/ 107 w 431"/>
                <a:gd name="T19" fmla="*/ 95 h 272"/>
                <a:gd name="T20" fmla="*/ 84 w 431"/>
                <a:gd name="T21" fmla="*/ 85 h 272"/>
                <a:gd name="T22" fmla="*/ 71 w 431"/>
                <a:gd name="T23" fmla="*/ 86 h 272"/>
                <a:gd name="T24" fmla="*/ 55 w 431"/>
                <a:gd name="T25" fmla="*/ 89 h 272"/>
                <a:gd name="T26" fmla="*/ 46 w 431"/>
                <a:gd name="T27" fmla="*/ 101 h 272"/>
                <a:gd name="T28" fmla="*/ 40 w 431"/>
                <a:gd name="T29" fmla="*/ 101 h 272"/>
                <a:gd name="T30" fmla="*/ 36 w 431"/>
                <a:gd name="T31" fmla="*/ 85 h 272"/>
                <a:gd name="T32" fmla="*/ 33 w 431"/>
                <a:gd name="T33" fmla="*/ 69 h 272"/>
                <a:gd name="T34" fmla="*/ 25 w 431"/>
                <a:gd name="T35" fmla="*/ 63 h 272"/>
                <a:gd name="T36" fmla="*/ 24 w 431"/>
                <a:gd name="T37" fmla="*/ 64 h 272"/>
                <a:gd name="T38" fmla="*/ 27 w 431"/>
                <a:gd name="T39" fmla="*/ 60 h 272"/>
                <a:gd name="T40" fmla="*/ 28 w 431"/>
                <a:gd name="T41" fmla="*/ 58 h 272"/>
                <a:gd name="T42" fmla="*/ 25 w 431"/>
                <a:gd name="T43" fmla="*/ 52 h 272"/>
                <a:gd name="T44" fmla="*/ 18 w 431"/>
                <a:gd name="T45" fmla="*/ 53 h 272"/>
                <a:gd name="T46" fmla="*/ 18 w 431"/>
                <a:gd name="T47" fmla="*/ 54 h 272"/>
                <a:gd name="T48" fmla="*/ 15 w 431"/>
                <a:gd name="T49" fmla="*/ 36 h 272"/>
                <a:gd name="T50" fmla="*/ 16 w 431"/>
                <a:gd name="T51" fmla="*/ 35 h 272"/>
                <a:gd name="T52" fmla="*/ 24 w 431"/>
                <a:gd name="T53" fmla="*/ 36 h 272"/>
                <a:gd name="T54" fmla="*/ 31 w 431"/>
                <a:gd name="T55" fmla="*/ 40 h 272"/>
                <a:gd name="T56" fmla="*/ 34 w 431"/>
                <a:gd name="T57" fmla="*/ 38 h 272"/>
                <a:gd name="T58" fmla="*/ 36 w 431"/>
                <a:gd name="T59" fmla="*/ 36 h 272"/>
                <a:gd name="T60" fmla="*/ 37 w 431"/>
                <a:gd name="T61" fmla="*/ 31 h 272"/>
                <a:gd name="T62" fmla="*/ 24 w 431"/>
                <a:gd name="T63" fmla="*/ 16 h 272"/>
                <a:gd name="T64" fmla="*/ 12 w 431"/>
                <a:gd name="T65" fmla="*/ 14 h 272"/>
                <a:gd name="T66" fmla="*/ 12 w 431"/>
                <a:gd name="T67" fmla="*/ 29 h 272"/>
                <a:gd name="T68" fmla="*/ 13 w 431"/>
                <a:gd name="T69" fmla="*/ 31 h 272"/>
                <a:gd name="T70" fmla="*/ 4 w 431"/>
                <a:gd name="T71" fmla="*/ 11 h 272"/>
                <a:gd name="T72" fmla="*/ 4 w 431"/>
                <a:gd name="T73" fmla="*/ 3 h 272"/>
                <a:gd name="T74" fmla="*/ 0 w 431"/>
                <a:gd name="T75" fmla="*/ 0 h 272"/>
                <a:gd name="T76" fmla="*/ 25 w 431"/>
                <a:gd name="T77" fmla="*/ 0 h 272"/>
                <a:gd name="T78" fmla="*/ 22 w 431"/>
                <a:gd name="T79" fmla="*/ 12 h 272"/>
                <a:gd name="T80" fmla="*/ 38 w 431"/>
                <a:gd name="T81" fmla="*/ 17 h 272"/>
                <a:gd name="T82" fmla="*/ 54 w 431"/>
                <a:gd name="T83" fmla="*/ 23 h 272"/>
                <a:gd name="T84" fmla="*/ 74 w 431"/>
                <a:gd name="T85" fmla="*/ 28 h 272"/>
                <a:gd name="T86" fmla="*/ 71 w 431"/>
                <a:gd name="T87" fmla="*/ 17 h 272"/>
                <a:gd name="T88" fmla="*/ 78 w 431"/>
                <a:gd name="T89" fmla="*/ 13 h 272"/>
                <a:gd name="T90" fmla="*/ 89 w 431"/>
                <a:gd name="T91" fmla="*/ 0 h 272"/>
                <a:gd name="T92" fmla="*/ 106 w 431"/>
                <a:gd name="T93" fmla="*/ 13 h 272"/>
                <a:gd name="T94" fmla="*/ 117 w 431"/>
                <a:gd name="T95" fmla="*/ 32 h 272"/>
                <a:gd name="T96" fmla="*/ 136 w 431"/>
                <a:gd name="T97" fmla="*/ 40 h 272"/>
                <a:gd name="T98" fmla="*/ 148 w 431"/>
                <a:gd name="T99" fmla="*/ 47 h 272"/>
                <a:gd name="T100" fmla="*/ 171 w 431"/>
                <a:gd name="T101" fmla="*/ 63 h 272"/>
                <a:gd name="T102" fmla="*/ 195 w 431"/>
                <a:gd name="T103" fmla="*/ 79 h 272"/>
                <a:gd name="T104" fmla="*/ 204 w 431"/>
                <a:gd name="T105" fmla="*/ 97 h 272"/>
                <a:gd name="T106" fmla="*/ 199 w 431"/>
                <a:gd name="T107" fmla="*/ 102 h 272"/>
                <a:gd name="T108" fmla="*/ 194 w 431"/>
                <a:gd name="T109" fmla="*/ 108 h 2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1"/>
                <a:gd name="T166" fmla="*/ 0 h 272"/>
                <a:gd name="T167" fmla="*/ 431 w 431"/>
                <a:gd name="T168" fmla="*/ 272 h 2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1" h="272">
                  <a:moveTo>
                    <a:pt x="410" y="211"/>
                  </a:moveTo>
                  <a:lnTo>
                    <a:pt x="399" y="239"/>
                  </a:lnTo>
                  <a:lnTo>
                    <a:pt x="371" y="254"/>
                  </a:lnTo>
                  <a:lnTo>
                    <a:pt x="362" y="272"/>
                  </a:lnTo>
                  <a:lnTo>
                    <a:pt x="346" y="269"/>
                  </a:lnTo>
                  <a:lnTo>
                    <a:pt x="317" y="259"/>
                  </a:lnTo>
                  <a:lnTo>
                    <a:pt x="304" y="221"/>
                  </a:lnTo>
                  <a:lnTo>
                    <a:pt x="278" y="218"/>
                  </a:lnTo>
                  <a:lnTo>
                    <a:pt x="252" y="202"/>
                  </a:lnTo>
                  <a:lnTo>
                    <a:pt x="227" y="185"/>
                  </a:lnTo>
                  <a:lnTo>
                    <a:pt x="178" y="167"/>
                  </a:lnTo>
                  <a:lnTo>
                    <a:pt x="151" y="169"/>
                  </a:lnTo>
                  <a:lnTo>
                    <a:pt x="117" y="174"/>
                  </a:lnTo>
                  <a:lnTo>
                    <a:pt x="97" y="197"/>
                  </a:lnTo>
                  <a:lnTo>
                    <a:pt x="85" y="197"/>
                  </a:lnTo>
                  <a:lnTo>
                    <a:pt x="77" y="166"/>
                  </a:lnTo>
                  <a:lnTo>
                    <a:pt x="69" y="135"/>
                  </a:lnTo>
                  <a:lnTo>
                    <a:pt x="52" y="123"/>
                  </a:lnTo>
                  <a:lnTo>
                    <a:pt x="50" y="125"/>
                  </a:lnTo>
                  <a:lnTo>
                    <a:pt x="56" y="117"/>
                  </a:lnTo>
                  <a:lnTo>
                    <a:pt x="60" y="114"/>
                  </a:lnTo>
                  <a:lnTo>
                    <a:pt x="52" y="101"/>
                  </a:lnTo>
                  <a:lnTo>
                    <a:pt x="39" y="104"/>
                  </a:lnTo>
                  <a:lnTo>
                    <a:pt x="39" y="106"/>
                  </a:lnTo>
                  <a:lnTo>
                    <a:pt x="31" y="70"/>
                  </a:lnTo>
                  <a:lnTo>
                    <a:pt x="34" y="68"/>
                  </a:lnTo>
                  <a:lnTo>
                    <a:pt x="50" y="70"/>
                  </a:lnTo>
                  <a:lnTo>
                    <a:pt x="66" y="78"/>
                  </a:lnTo>
                  <a:lnTo>
                    <a:pt x="72" y="75"/>
                  </a:lnTo>
                  <a:lnTo>
                    <a:pt x="76" y="71"/>
                  </a:lnTo>
                  <a:lnTo>
                    <a:pt x="79" y="60"/>
                  </a:lnTo>
                  <a:lnTo>
                    <a:pt x="50" y="31"/>
                  </a:lnTo>
                  <a:lnTo>
                    <a:pt x="26" y="27"/>
                  </a:lnTo>
                  <a:lnTo>
                    <a:pt x="26" y="57"/>
                  </a:lnTo>
                  <a:lnTo>
                    <a:pt x="27" y="60"/>
                  </a:lnTo>
                  <a:lnTo>
                    <a:pt x="8" y="22"/>
                  </a:lnTo>
                  <a:lnTo>
                    <a:pt x="8" y="6"/>
                  </a:lnTo>
                  <a:lnTo>
                    <a:pt x="0" y="0"/>
                  </a:lnTo>
                  <a:lnTo>
                    <a:pt x="52" y="0"/>
                  </a:lnTo>
                  <a:lnTo>
                    <a:pt x="47" y="24"/>
                  </a:lnTo>
                  <a:lnTo>
                    <a:pt x="80" y="34"/>
                  </a:lnTo>
                  <a:lnTo>
                    <a:pt x="114" y="45"/>
                  </a:lnTo>
                  <a:lnTo>
                    <a:pt x="156" y="55"/>
                  </a:lnTo>
                  <a:lnTo>
                    <a:pt x="150" y="34"/>
                  </a:lnTo>
                  <a:lnTo>
                    <a:pt x="164" y="26"/>
                  </a:lnTo>
                  <a:lnTo>
                    <a:pt x="187" y="0"/>
                  </a:lnTo>
                  <a:lnTo>
                    <a:pt x="225" y="26"/>
                  </a:lnTo>
                  <a:lnTo>
                    <a:pt x="248" y="63"/>
                  </a:lnTo>
                  <a:lnTo>
                    <a:pt x="288" y="78"/>
                  </a:lnTo>
                  <a:lnTo>
                    <a:pt x="312" y="91"/>
                  </a:lnTo>
                  <a:lnTo>
                    <a:pt x="362" y="123"/>
                  </a:lnTo>
                  <a:lnTo>
                    <a:pt x="412" y="154"/>
                  </a:lnTo>
                  <a:lnTo>
                    <a:pt x="431" y="190"/>
                  </a:lnTo>
                  <a:lnTo>
                    <a:pt x="420" y="200"/>
                  </a:lnTo>
                  <a:lnTo>
                    <a:pt x="410" y="21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7" name="Freeform 164"/>
            <p:cNvSpPr>
              <a:spLocks/>
            </p:cNvSpPr>
            <p:nvPr/>
          </p:nvSpPr>
          <p:spPr bwMode="gray">
            <a:xfrm>
              <a:off x="3996" y="1755"/>
              <a:ext cx="188" cy="166"/>
            </a:xfrm>
            <a:custGeom>
              <a:avLst/>
              <a:gdLst>
                <a:gd name="T0" fmla="*/ 1 w 395"/>
                <a:gd name="T1" fmla="*/ 72 h 326"/>
                <a:gd name="T2" fmla="*/ 0 w 395"/>
                <a:gd name="T3" fmla="*/ 75 h 326"/>
                <a:gd name="T4" fmla="*/ 0 w 395"/>
                <a:gd name="T5" fmla="*/ 85 h 326"/>
                <a:gd name="T6" fmla="*/ 5 w 395"/>
                <a:gd name="T7" fmla="*/ 90 h 326"/>
                <a:gd name="T8" fmla="*/ 4 w 395"/>
                <a:gd name="T9" fmla="*/ 93 h 326"/>
                <a:gd name="T10" fmla="*/ 7 w 395"/>
                <a:gd name="T11" fmla="*/ 108 h 326"/>
                <a:gd name="T12" fmla="*/ 10 w 395"/>
                <a:gd name="T13" fmla="*/ 124 h 326"/>
                <a:gd name="T14" fmla="*/ 23 w 395"/>
                <a:gd name="T15" fmla="*/ 129 h 326"/>
                <a:gd name="T16" fmla="*/ 27 w 395"/>
                <a:gd name="T17" fmla="*/ 136 h 326"/>
                <a:gd name="T18" fmla="*/ 17 w 395"/>
                <a:gd name="T19" fmla="*/ 157 h 326"/>
                <a:gd name="T20" fmla="*/ 29 w 395"/>
                <a:gd name="T21" fmla="*/ 162 h 326"/>
                <a:gd name="T22" fmla="*/ 41 w 395"/>
                <a:gd name="T23" fmla="*/ 166 h 326"/>
                <a:gd name="T24" fmla="*/ 62 w 395"/>
                <a:gd name="T25" fmla="*/ 165 h 326"/>
                <a:gd name="T26" fmla="*/ 79 w 395"/>
                <a:gd name="T27" fmla="*/ 161 h 326"/>
                <a:gd name="T28" fmla="*/ 94 w 395"/>
                <a:gd name="T29" fmla="*/ 157 h 326"/>
                <a:gd name="T30" fmla="*/ 93 w 395"/>
                <a:gd name="T31" fmla="*/ 149 h 326"/>
                <a:gd name="T32" fmla="*/ 96 w 395"/>
                <a:gd name="T33" fmla="*/ 134 h 326"/>
                <a:gd name="T34" fmla="*/ 110 w 395"/>
                <a:gd name="T35" fmla="*/ 128 h 326"/>
                <a:gd name="T36" fmla="*/ 114 w 395"/>
                <a:gd name="T37" fmla="*/ 124 h 326"/>
                <a:gd name="T38" fmla="*/ 128 w 395"/>
                <a:gd name="T39" fmla="*/ 124 h 326"/>
                <a:gd name="T40" fmla="*/ 129 w 395"/>
                <a:gd name="T41" fmla="*/ 103 h 326"/>
                <a:gd name="T42" fmla="*/ 140 w 395"/>
                <a:gd name="T43" fmla="*/ 94 h 326"/>
                <a:gd name="T44" fmla="*/ 132 w 395"/>
                <a:gd name="T45" fmla="*/ 83 h 326"/>
                <a:gd name="T46" fmla="*/ 144 w 395"/>
                <a:gd name="T47" fmla="*/ 82 h 326"/>
                <a:gd name="T48" fmla="*/ 147 w 395"/>
                <a:gd name="T49" fmla="*/ 74 h 326"/>
                <a:gd name="T50" fmla="*/ 151 w 395"/>
                <a:gd name="T51" fmla="*/ 61 h 326"/>
                <a:gd name="T52" fmla="*/ 143 w 395"/>
                <a:gd name="T53" fmla="*/ 45 h 326"/>
                <a:gd name="T54" fmla="*/ 150 w 395"/>
                <a:gd name="T55" fmla="*/ 34 h 326"/>
                <a:gd name="T56" fmla="*/ 168 w 395"/>
                <a:gd name="T57" fmla="*/ 30 h 326"/>
                <a:gd name="T58" fmla="*/ 184 w 395"/>
                <a:gd name="T59" fmla="*/ 25 h 326"/>
                <a:gd name="T60" fmla="*/ 183 w 395"/>
                <a:gd name="T61" fmla="*/ 21 h 326"/>
                <a:gd name="T62" fmla="*/ 188 w 395"/>
                <a:gd name="T63" fmla="*/ 21 h 326"/>
                <a:gd name="T64" fmla="*/ 176 w 395"/>
                <a:gd name="T65" fmla="*/ 20 h 326"/>
                <a:gd name="T66" fmla="*/ 172 w 395"/>
                <a:gd name="T67" fmla="*/ 20 h 326"/>
                <a:gd name="T68" fmla="*/ 160 w 395"/>
                <a:gd name="T69" fmla="*/ 20 h 326"/>
                <a:gd name="T70" fmla="*/ 143 w 395"/>
                <a:gd name="T71" fmla="*/ 31 h 326"/>
                <a:gd name="T72" fmla="*/ 138 w 395"/>
                <a:gd name="T73" fmla="*/ 8 h 326"/>
                <a:gd name="T74" fmla="*/ 134 w 395"/>
                <a:gd name="T75" fmla="*/ 8 h 326"/>
                <a:gd name="T76" fmla="*/ 130 w 395"/>
                <a:gd name="T77" fmla="*/ 0 h 326"/>
                <a:gd name="T78" fmla="*/ 122 w 395"/>
                <a:gd name="T79" fmla="*/ 3 h 326"/>
                <a:gd name="T80" fmla="*/ 121 w 395"/>
                <a:gd name="T81" fmla="*/ 14 h 326"/>
                <a:gd name="T82" fmla="*/ 110 w 395"/>
                <a:gd name="T83" fmla="*/ 20 h 326"/>
                <a:gd name="T84" fmla="*/ 108 w 395"/>
                <a:gd name="T85" fmla="*/ 23 h 326"/>
                <a:gd name="T86" fmla="*/ 98 w 395"/>
                <a:gd name="T87" fmla="*/ 23 h 326"/>
                <a:gd name="T88" fmla="*/ 91 w 395"/>
                <a:gd name="T89" fmla="*/ 25 h 326"/>
                <a:gd name="T90" fmla="*/ 86 w 395"/>
                <a:gd name="T91" fmla="*/ 21 h 326"/>
                <a:gd name="T92" fmla="*/ 72 w 395"/>
                <a:gd name="T93" fmla="*/ 19 h 326"/>
                <a:gd name="T94" fmla="*/ 58 w 395"/>
                <a:gd name="T95" fmla="*/ 16 h 326"/>
                <a:gd name="T96" fmla="*/ 53 w 395"/>
                <a:gd name="T97" fmla="*/ 21 h 326"/>
                <a:gd name="T98" fmla="*/ 48 w 395"/>
                <a:gd name="T99" fmla="*/ 27 h 326"/>
                <a:gd name="T100" fmla="*/ 43 w 395"/>
                <a:gd name="T101" fmla="*/ 41 h 326"/>
                <a:gd name="T102" fmla="*/ 30 w 395"/>
                <a:gd name="T103" fmla="*/ 49 h 326"/>
                <a:gd name="T104" fmla="*/ 25 w 395"/>
                <a:gd name="T105" fmla="*/ 58 h 326"/>
                <a:gd name="T106" fmla="*/ 18 w 395"/>
                <a:gd name="T107" fmla="*/ 57 h 326"/>
                <a:gd name="T108" fmla="*/ 4 w 395"/>
                <a:gd name="T109" fmla="*/ 51 h 326"/>
                <a:gd name="T110" fmla="*/ 1 w 395"/>
                <a:gd name="T111" fmla="*/ 72 h 3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5"/>
                <a:gd name="T169" fmla="*/ 0 h 326"/>
                <a:gd name="T170" fmla="*/ 395 w 395"/>
                <a:gd name="T171" fmla="*/ 326 h 3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5" h="326">
                  <a:moveTo>
                    <a:pt x="3" y="142"/>
                  </a:moveTo>
                  <a:lnTo>
                    <a:pt x="0" y="148"/>
                  </a:lnTo>
                  <a:lnTo>
                    <a:pt x="0" y="166"/>
                  </a:lnTo>
                  <a:lnTo>
                    <a:pt x="11" y="176"/>
                  </a:lnTo>
                  <a:lnTo>
                    <a:pt x="8" y="182"/>
                  </a:lnTo>
                  <a:lnTo>
                    <a:pt x="14" y="213"/>
                  </a:lnTo>
                  <a:lnTo>
                    <a:pt x="21" y="244"/>
                  </a:lnTo>
                  <a:lnTo>
                    <a:pt x="49" y="254"/>
                  </a:lnTo>
                  <a:lnTo>
                    <a:pt x="56" y="267"/>
                  </a:lnTo>
                  <a:lnTo>
                    <a:pt x="35" y="308"/>
                  </a:lnTo>
                  <a:lnTo>
                    <a:pt x="61" y="318"/>
                  </a:lnTo>
                  <a:lnTo>
                    <a:pt x="86" y="326"/>
                  </a:lnTo>
                  <a:lnTo>
                    <a:pt x="131" y="324"/>
                  </a:lnTo>
                  <a:lnTo>
                    <a:pt x="165" y="316"/>
                  </a:lnTo>
                  <a:lnTo>
                    <a:pt x="197" y="309"/>
                  </a:lnTo>
                  <a:lnTo>
                    <a:pt x="196" y="293"/>
                  </a:lnTo>
                  <a:lnTo>
                    <a:pt x="202" y="264"/>
                  </a:lnTo>
                  <a:lnTo>
                    <a:pt x="231" y="252"/>
                  </a:lnTo>
                  <a:lnTo>
                    <a:pt x="239" y="243"/>
                  </a:lnTo>
                  <a:lnTo>
                    <a:pt x="268" y="244"/>
                  </a:lnTo>
                  <a:lnTo>
                    <a:pt x="271" y="203"/>
                  </a:lnTo>
                  <a:lnTo>
                    <a:pt x="294" y="184"/>
                  </a:lnTo>
                  <a:lnTo>
                    <a:pt x="278" y="163"/>
                  </a:lnTo>
                  <a:lnTo>
                    <a:pt x="303" y="161"/>
                  </a:lnTo>
                  <a:lnTo>
                    <a:pt x="308" y="145"/>
                  </a:lnTo>
                  <a:lnTo>
                    <a:pt x="318" y="119"/>
                  </a:lnTo>
                  <a:lnTo>
                    <a:pt x="300" y="88"/>
                  </a:lnTo>
                  <a:lnTo>
                    <a:pt x="316" y="67"/>
                  </a:lnTo>
                  <a:lnTo>
                    <a:pt x="352" y="58"/>
                  </a:lnTo>
                  <a:lnTo>
                    <a:pt x="387" y="50"/>
                  </a:lnTo>
                  <a:lnTo>
                    <a:pt x="385" y="42"/>
                  </a:lnTo>
                  <a:lnTo>
                    <a:pt x="395" y="42"/>
                  </a:lnTo>
                  <a:lnTo>
                    <a:pt x="369" y="39"/>
                  </a:lnTo>
                  <a:lnTo>
                    <a:pt x="361" y="39"/>
                  </a:lnTo>
                  <a:lnTo>
                    <a:pt x="337" y="40"/>
                  </a:lnTo>
                  <a:lnTo>
                    <a:pt x="300" y="60"/>
                  </a:lnTo>
                  <a:lnTo>
                    <a:pt x="289" y="16"/>
                  </a:lnTo>
                  <a:lnTo>
                    <a:pt x="281" y="16"/>
                  </a:lnTo>
                  <a:lnTo>
                    <a:pt x="273" y="0"/>
                  </a:lnTo>
                  <a:lnTo>
                    <a:pt x="257" y="6"/>
                  </a:lnTo>
                  <a:lnTo>
                    <a:pt x="254" y="27"/>
                  </a:lnTo>
                  <a:lnTo>
                    <a:pt x="231" y="39"/>
                  </a:lnTo>
                  <a:lnTo>
                    <a:pt x="226" y="45"/>
                  </a:lnTo>
                  <a:lnTo>
                    <a:pt x="205" y="45"/>
                  </a:lnTo>
                  <a:lnTo>
                    <a:pt x="191" y="49"/>
                  </a:lnTo>
                  <a:lnTo>
                    <a:pt x="180" y="42"/>
                  </a:lnTo>
                  <a:lnTo>
                    <a:pt x="151" y="37"/>
                  </a:lnTo>
                  <a:lnTo>
                    <a:pt x="122" y="32"/>
                  </a:lnTo>
                  <a:lnTo>
                    <a:pt x="111" y="42"/>
                  </a:lnTo>
                  <a:lnTo>
                    <a:pt x="101" y="53"/>
                  </a:lnTo>
                  <a:lnTo>
                    <a:pt x="90" y="81"/>
                  </a:lnTo>
                  <a:lnTo>
                    <a:pt x="62" y="96"/>
                  </a:lnTo>
                  <a:lnTo>
                    <a:pt x="53" y="114"/>
                  </a:lnTo>
                  <a:lnTo>
                    <a:pt x="37" y="111"/>
                  </a:lnTo>
                  <a:lnTo>
                    <a:pt x="8" y="101"/>
                  </a:lnTo>
                  <a:lnTo>
                    <a:pt x="3" y="14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8" name="Freeform 165"/>
            <p:cNvSpPr>
              <a:spLocks/>
            </p:cNvSpPr>
            <p:nvPr/>
          </p:nvSpPr>
          <p:spPr bwMode="gray">
            <a:xfrm>
              <a:off x="3593" y="1805"/>
              <a:ext cx="30" cy="19"/>
            </a:xfrm>
            <a:custGeom>
              <a:avLst/>
              <a:gdLst>
                <a:gd name="T0" fmla="*/ 30 w 61"/>
                <a:gd name="T1" fmla="*/ 0 h 38"/>
                <a:gd name="T2" fmla="*/ 11 w 61"/>
                <a:gd name="T3" fmla="*/ 6 h 38"/>
                <a:gd name="T4" fmla="*/ 0 w 61"/>
                <a:gd name="T5" fmla="*/ 10 h 38"/>
                <a:gd name="T6" fmla="*/ 5 w 61"/>
                <a:gd name="T7" fmla="*/ 19 h 38"/>
                <a:gd name="T8" fmla="*/ 22 w 61"/>
                <a:gd name="T9" fmla="*/ 12 h 38"/>
                <a:gd name="T10" fmla="*/ 21 w 61"/>
                <a:gd name="T11" fmla="*/ 9 h 38"/>
                <a:gd name="T12" fmla="*/ 30 w 61"/>
                <a:gd name="T13" fmla="*/ 0 h 38"/>
                <a:gd name="T14" fmla="*/ 0 60000 65536"/>
                <a:gd name="T15" fmla="*/ 0 60000 65536"/>
                <a:gd name="T16" fmla="*/ 0 60000 65536"/>
                <a:gd name="T17" fmla="*/ 0 60000 65536"/>
                <a:gd name="T18" fmla="*/ 0 60000 65536"/>
                <a:gd name="T19" fmla="*/ 0 60000 65536"/>
                <a:gd name="T20" fmla="*/ 0 60000 65536"/>
                <a:gd name="T21" fmla="*/ 0 w 61"/>
                <a:gd name="T22" fmla="*/ 0 h 38"/>
                <a:gd name="T23" fmla="*/ 61 w 6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8">
                  <a:moveTo>
                    <a:pt x="61" y="0"/>
                  </a:moveTo>
                  <a:lnTo>
                    <a:pt x="22" y="12"/>
                  </a:lnTo>
                  <a:lnTo>
                    <a:pt x="0" y="21"/>
                  </a:lnTo>
                  <a:lnTo>
                    <a:pt x="10" y="38"/>
                  </a:lnTo>
                  <a:lnTo>
                    <a:pt x="45" y="25"/>
                  </a:lnTo>
                  <a:lnTo>
                    <a:pt x="43" y="18"/>
                  </a:lnTo>
                  <a:lnTo>
                    <a:pt x="61"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29" name="Freeform 166"/>
            <p:cNvSpPr>
              <a:spLocks/>
            </p:cNvSpPr>
            <p:nvPr/>
          </p:nvSpPr>
          <p:spPr bwMode="gray">
            <a:xfrm>
              <a:off x="3636" y="1823"/>
              <a:ext cx="18" cy="30"/>
            </a:xfrm>
            <a:custGeom>
              <a:avLst/>
              <a:gdLst>
                <a:gd name="T0" fmla="*/ 16 w 38"/>
                <a:gd name="T1" fmla="*/ 15 h 57"/>
                <a:gd name="T2" fmla="*/ 7 w 38"/>
                <a:gd name="T3" fmla="*/ 27 h 57"/>
                <a:gd name="T4" fmla="*/ 0 w 38"/>
                <a:gd name="T5" fmla="*/ 30 h 57"/>
                <a:gd name="T6" fmla="*/ 4 w 38"/>
                <a:gd name="T7" fmla="*/ 15 h 57"/>
                <a:gd name="T8" fmla="*/ 10 w 38"/>
                <a:gd name="T9" fmla="*/ 0 h 57"/>
                <a:gd name="T10" fmla="*/ 18 w 38"/>
                <a:gd name="T11" fmla="*/ 5 h 57"/>
                <a:gd name="T12" fmla="*/ 16 w 38"/>
                <a:gd name="T13" fmla="*/ 15 h 57"/>
                <a:gd name="T14" fmla="*/ 0 60000 65536"/>
                <a:gd name="T15" fmla="*/ 0 60000 65536"/>
                <a:gd name="T16" fmla="*/ 0 60000 65536"/>
                <a:gd name="T17" fmla="*/ 0 60000 65536"/>
                <a:gd name="T18" fmla="*/ 0 60000 65536"/>
                <a:gd name="T19" fmla="*/ 0 60000 65536"/>
                <a:gd name="T20" fmla="*/ 0 60000 65536"/>
                <a:gd name="T21" fmla="*/ 0 w 38"/>
                <a:gd name="T22" fmla="*/ 0 h 57"/>
                <a:gd name="T23" fmla="*/ 38 w 38"/>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57">
                  <a:moveTo>
                    <a:pt x="33" y="29"/>
                  </a:moveTo>
                  <a:lnTo>
                    <a:pt x="14" y="51"/>
                  </a:lnTo>
                  <a:lnTo>
                    <a:pt x="0" y="57"/>
                  </a:lnTo>
                  <a:lnTo>
                    <a:pt x="9" y="29"/>
                  </a:lnTo>
                  <a:lnTo>
                    <a:pt x="21" y="0"/>
                  </a:lnTo>
                  <a:lnTo>
                    <a:pt x="38" y="10"/>
                  </a:lnTo>
                  <a:lnTo>
                    <a:pt x="33" y="2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0" name="Freeform 167"/>
            <p:cNvSpPr>
              <a:spLocks/>
            </p:cNvSpPr>
            <p:nvPr/>
          </p:nvSpPr>
          <p:spPr bwMode="gray">
            <a:xfrm>
              <a:off x="3641" y="1777"/>
              <a:ext cx="87" cy="91"/>
            </a:xfrm>
            <a:custGeom>
              <a:avLst/>
              <a:gdLst>
                <a:gd name="T0" fmla="*/ 55 w 183"/>
                <a:gd name="T1" fmla="*/ 7 h 176"/>
                <a:gd name="T2" fmla="*/ 34 w 183"/>
                <a:gd name="T3" fmla="*/ 7 h 176"/>
                <a:gd name="T4" fmla="*/ 13 w 183"/>
                <a:gd name="T5" fmla="*/ 8 h 176"/>
                <a:gd name="T6" fmla="*/ 8 w 183"/>
                <a:gd name="T7" fmla="*/ 10 h 176"/>
                <a:gd name="T8" fmla="*/ 7 w 183"/>
                <a:gd name="T9" fmla="*/ 19 h 176"/>
                <a:gd name="T10" fmla="*/ 1 w 183"/>
                <a:gd name="T11" fmla="*/ 24 h 176"/>
                <a:gd name="T12" fmla="*/ 0 w 183"/>
                <a:gd name="T13" fmla="*/ 23 h 176"/>
                <a:gd name="T14" fmla="*/ 4 w 183"/>
                <a:gd name="T15" fmla="*/ 47 h 176"/>
                <a:gd name="T16" fmla="*/ 12 w 183"/>
                <a:gd name="T17" fmla="*/ 52 h 176"/>
                <a:gd name="T18" fmla="*/ 10 w 183"/>
                <a:gd name="T19" fmla="*/ 62 h 176"/>
                <a:gd name="T20" fmla="*/ 0 w 183"/>
                <a:gd name="T21" fmla="*/ 73 h 176"/>
                <a:gd name="T22" fmla="*/ 2 w 183"/>
                <a:gd name="T23" fmla="*/ 82 h 176"/>
                <a:gd name="T24" fmla="*/ 19 w 183"/>
                <a:gd name="T25" fmla="*/ 91 h 176"/>
                <a:gd name="T26" fmla="*/ 33 w 183"/>
                <a:gd name="T27" fmla="*/ 81 h 176"/>
                <a:gd name="T28" fmla="*/ 46 w 183"/>
                <a:gd name="T29" fmla="*/ 71 h 176"/>
                <a:gd name="T30" fmla="*/ 60 w 183"/>
                <a:gd name="T31" fmla="*/ 62 h 176"/>
                <a:gd name="T32" fmla="*/ 75 w 183"/>
                <a:gd name="T33" fmla="*/ 52 h 176"/>
                <a:gd name="T34" fmla="*/ 75 w 183"/>
                <a:gd name="T35" fmla="*/ 34 h 176"/>
                <a:gd name="T36" fmla="*/ 74 w 183"/>
                <a:gd name="T37" fmla="*/ 16 h 176"/>
                <a:gd name="T38" fmla="*/ 87 w 183"/>
                <a:gd name="T39" fmla="*/ 2 h 176"/>
                <a:gd name="T40" fmla="*/ 82 w 183"/>
                <a:gd name="T41" fmla="*/ 0 h 176"/>
                <a:gd name="T42" fmla="*/ 68 w 183"/>
                <a:gd name="T43" fmla="*/ 3 h 176"/>
                <a:gd name="T44" fmla="*/ 55 w 183"/>
                <a:gd name="T45" fmla="*/ 7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176"/>
                <a:gd name="T71" fmla="*/ 183 w 183"/>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176">
                  <a:moveTo>
                    <a:pt x="115" y="13"/>
                  </a:moveTo>
                  <a:lnTo>
                    <a:pt x="72" y="13"/>
                  </a:lnTo>
                  <a:lnTo>
                    <a:pt x="27" y="16"/>
                  </a:lnTo>
                  <a:lnTo>
                    <a:pt x="16" y="19"/>
                  </a:lnTo>
                  <a:lnTo>
                    <a:pt x="14" y="36"/>
                  </a:lnTo>
                  <a:lnTo>
                    <a:pt x="3" y="47"/>
                  </a:lnTo>
                  <a:lnTo>
                    <a:pt x="0" y="45"/>
                  </a:lnTo>
                  <a:lnTo>
                    <a:pt x="8" y="91"/>
                  </a:lnTo>
                  <a:lnTo>
                    <a:pt x="25" y="101"/>
                  </a:lnTo>
                  <a:lnTo>
                    <a:pt x="20" y="120"/>
                  </a:lnTo>
                  <a:lnTo>
                    <a:pt x="1" y="142"/>
                  </a:lnTo>
                  <a:lnTo>
                    <a:pt x="4" y="159"/>
                  </a:lnTo>
                  <a:lnTo>
                    <a:pt x="41" y="176"/>
                  </a:lnTo>
                  <a:lnTo>
                    <a:pt x="69" y="156"/>
                  </a:lnTo>
                  <a:lnTo>
                    <a:pt x="96" y="137"/>
                  </a:lnTo>
                  <a:lnTo>
                    <a:pt x="127" y="119"/>
                  </a:lnTo>
                  <a:lnTo>
                    <a:pt x="157" y="101"/>
                  </a:lnTo>
                  <a:lnTo>
                    <a:pt x="157" y="65"/>
                  </a:lnTo>
                  <a:lnTo>
                    <a:pt x="155" y="31"/>
                  </a:lnTo>
                  <a:lnTo>
                    <a:pt x="183" y="3"/>
                  </a:lnTo>
                  <a:lnTo>
                    <a:pt x="173" y="0"/>
                  </a:lnTo>
                  <a:lnTo>
                    <a:pt x="144" y="6"/>
                  </a:lnTo>
                  <a:lnTo>
                    <a:pt x="115" y="13"/>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1" name="Freeform 168"/>
            <p:cNvSpPr>
              <a:spLocks/>
            </p:cNvSpPr>
            <p:nvPr/>
          </p:nvSpPr>
          <p:spPr bwMode="gray">
            <a:xfrm>
              <a:off x="4069" y="1694"/>
              <a:ext cx="118" cy="90"/>
            </a:xfrm>
            <a:custGeom>
              <a:avLst/>
              <a:gdLst>
                <a:gd name="T0" fmla="*/ 99 w 248"/>
                <a:gd name="T1" fmla="*/ 79 h 178"/>
                <a:gd name="T2" fmla="*/ 88 w 248"/>
                <a:gd name="T3" fmla="*/ 80 h 178"/>
                <a:gd name="T4" fmla="*/ 70 w 248"/>
                <a:gd name="T5" fmla="*/ 90 h 178"/>
                <a:gd name="T6" fmla="*/ 65 w 248"/>
                <a:gd name="T7" fmla="*/ 68 h 178"/>
                <a:gd name="T8" fmla="*/ 61 w 248"/>
                <a:gd name="T9" fmla="*/ 68 h 178"/>
                <a:gd name="T10" fmla="*/ 58 w 248"/>
                <a:gd name="T11" fmla="*/ 60 h 178"/>
                <a:gd name="T12" fmla="*/ 50 w 248"/>
                <a:gd name="T13" fmla="*/ 63 h 178"/>
                <a:gd name="T14" fmla="*/ 49 w 248"/>
                <a:gd name="T15" fmla="*/ 73 h 178"/>
                <a:gd name="T16" fmla="*/ 38 w 248"/>
                <a:gd name="T17" fmla="*/ 79 h 178"/>
                <a:gd name="T18" fmla="*/ 35 w 248"/>
                <a:gd name="T19" fmla="*/ 82 h 178"/>
                <a:gd name="T20" fmla="*/ 25 w 248"/>
                <a:gd name="T21" fmla="*/ 82 h 178"/>
                <a:gd name="T22" fmla="*/ 19 w 248"/>
                <a:gd name="T23" fmla="*/ 84 h 178"/>
                <a:gd name="T24" fmla="*/ 13 w 248"/>
                <a:gd name="T25" fmla="*/ 81 h 178"/>
                <a:gd name="T26" fmla="*/ 17 w 248"/>
                <a:gd name="T27" fmla="*/ 69 h 178"/>
                <a:gd name="T28" fmla="*/ 20 w 248"/>
                <a:gd name="T29" fmla="*/ 57 h 178"/>
                <a:gd name="T30" fmla="*/ 16 w 248"/>
                <a:gd name="T31" fmla="*/ 51 h 178"/>
                <a:gd name="T32" fmla="*/ 6 w 248"/>
                <a:gd name="T33" fmla="*/ 44 h 178"/>
                <a:gd name="T34" fmla="*/ 0 w 248"/>
                <a:gd name="T35" fmla="*/ 36 h 178"/>
                <a:gd name="T36" fmla="*/ 15 w 248"/>
                <a:gd name="T37" fmla="*/ 23 h 178"/>
                <a:gd name="T38" fmla="*/ 29 w 248"/>
                <a:gd name="T39" fmla="*/ 9 h 178"/>
                <a:gd name="T40" fmla="*/ 39 w 248"/>
                <a:gd name="T41" fmla="*/ 0 h 178"/>
                <a:gd name="T42" fmla="*/ 58 w 248"/>
                <a:gd name="T43" fmla="*/ 1 h 178"/>
                <a:gd name="T44" fmla="*/ 74 w 248"/>
                <a:gd name="T45" fmla="*/ 12 h 178"/>
                <a:gd name="T46" fmla="*/ 56 w 248"/>
                <a:gd name="T47" fmla="*/ 18 h 178"/>
                <a:gd name="T48" fmla="*/ 39 w 248"/>
                <a:gd name="T49" fmla="*/ 24 h 178"/>
                <a:gd name="T50" fmla="*/ 40 w 248"/>
                <a:gd name="T51" fmla="*/ 35 h 178"/>
                <a:gd name="T52" fmla="*/ 64 w 248"/>
                <a:gd name="T53" fmla="*/ 39 h 178"/>
                <a:gd name="T54" fmla="*/ 88 w 248"/>
                <a:gd name="T55" fmla="*/ 42 h 178"/>
                <a:gd name="T56" fmla="*/ 97 w 248"/>
                <a:gd name="T57" fmla="*/ 57 h 178"/>
                <a:gd name="T58" fmla="*/ 109 w 248"/>
                <a:gd name="T59" fmla="*/ 59 h 178"/>
                <a:gd name="T60" fmla="*/ 118 w 248"/>
                <a:gd name="T61" fmla="*/ 79 h 178"/>
                <a:gd name="T62" fmla="*/ 117 w 248"/>
                <a:gd name="T63" fmla="*/ 81 h 178"/>
                <a:gd name="T64" fmla="*/ 116 w 248"/>
                <a:gd name="T65" fmla="*/ 81 h 178"/>
                <a:gd name="T66" fmla="*/ 103 w 248"/>
                <a:gd name="T67" fmla="*/ 79 h 178"/>
                <a:gd name="T68" fmla="*/ 99 w 248"/>
                <a:gd name="T69" fmla="*/ 79 h 1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8"/>
                <a:gd name="T106" fmla="*/ 0 h 178"/>
                <a:gd name="T107" fmla="*/ 248 w 248"/>
                <a:gd name="T108" fmla="*/ 178 h 1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8" h="178">
                  <a:moveTo>
                    <a:pt x="209" y="157"/>
                  </a:moveTo>
                  <a:lnTo>
                    <a:pt x="185" y="158"/>
                  </a:lnTo>
                  <a:lnTo>
                    <a:pt x="148" y="178"/>
                  </a:lnTo>
                  <a:lnTo>
                    <a:pt x="137" y="134"/>
                  </a:lnTo>
                  <a:lnTo>
                    <a:pt x="129" y="134"/>
                  </a:lnTo>
                  <a:lnTo>
                    <a:pt x="121" y="118"/>
                  </a:lnTo>
                  <a:lnTo>
                    <a:pt x="105" y="124"/>
                  </a:lnTo>
                  <a:lnTo>
                    <a:pt x="102" y="145"/>
                  </a:lnTo>
                  <a:lnTo>
                    <a:pt x="79" y="157"/>
                  </a:lnTo>
                  <a:lnTo>
                    <a:pt x="74" y="163"/>
                  </a:lnTo>
                  <a:lnTo>
                    <a:pt x="53" y="163"/>
                  </a:lnTo>
                  <a:lnTo>
                    <a:pt x="39" y="167"/>
                  </a:lnTo>
                  <a:lnTo>
                    <a:pt x="28" y="160"/>
                  </a:lnTo>
                  <a:lnTo>
                    <a:pt x="36" y="137"/>
                  </a:lnTo>
                  <a:lnTo>
                    <a:pt x="42" y="113"/>
                  </a:lnTo>
                  <a:lnTo>
                    <a:pt x="34" y="100"/>
                  </a:lnTo>
                  <a:lnTo>
                    <a:pt x="13" y="87"/>
                  </a:lnTo>
                  <a:lnTo>
                    <a:pt x="0" y="72"/>
                  </a:lnTo>
                  <a:lnTo>
                    <a:pt x="31" y="46"/>
                  </a:lnTo>
                  <a:lnTo>
                    <a:pt x="61" y="18"/>
                  </a:lnTo>
                  <a:lnTo>
                    <a:pt x="82" y="0"/>
                  </a:lnTo>
                  <a:lnTo>
                    <a:pt x="122" y="2"/>
                  </a:lnTo>
                  <a:lnTo>
                    <a:pt x="155" y="23"/>
                  </a:lnTo>
                  <a:lnTo>
                    <a:pt x="118" y="36"/>
                  </a:lnTo>
                  <a:lnTo>
                    <a:pt x="82" y="48"/>
                  </a:lnTo>
                  <a:lnTo>
                    <a:pt x="84" y="70"/>
                  </a:lnTo>
                  <a:lnTo>
                    <a:pt x="135" y="77"/>
                  </a:lnTo>
                  <a:lnTo>
                    <a:pt x="185" y="83"/>
                  </a:lnTo>
                  <a:lnTo>
                    <a:pt x="203" y="113"/>
                  </a:lnTo>
                  <a:lnTo>
                    <a:pt x="229" y="116"/>
                  </a:lnTo>
                  <a:lnTo>
                    <a:pt x="248" y="157"/>
                  </a:lnTo>
                  <a:lnTo>
                    <a:pt x="245" y="160"/>
                  </a:lnTo>
                  <a:lnTo>
                    <a:pt x="243" y="160"/>
                  </a:lnTo>
                  <a:lnTo>
                    <a:pt x="217" y="157"/>
                  </a:lnTo>
                  <a:lnTo>
                    <a:pt x="209" y="15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2" name="Freeform 169"/>
            <p:cNvSpPr>
              <a:spLocks/>
            </p:cNvSpPr>
            <p:nvPr/>
          </p:nvSpPr>
          <p:spPr bwMode="gray">
            <a:xfrm>
              <a:off x="3889" y="1616"/>
              <a:ext cx="219" cy="160"/>
            </a:xfrm>
            <a:custGeom>
              <a:avLst/>
              <a:gdLst>
                <a:gd name="T0" fmla="*/ 156 w 459"/>
                <a:gd name="T1" fmla="*/ 136 h 310"/>
                <a:gd name="T2" fmla="*/ 133 w 459"/>
                <a:gd name="T3" fmla="*/ 120 h 310"/>
                <a:gd name="T4" fmla="*/ 109 w 459"/>
                <a:gd name="T5" fmla="*/ 104 h 310"/>
                <a:gd name="T6" fmla="*/ 97 w 459"/>
                <a:gd name="T7" fmla="*/ 97 h 310"/>
                <a:gd name="T8" fmla="*/ 78 w 459"/>
                <a:gd name="T9" fmla="*/ 89 h 310"/>
                <a:gd name="T10" fmla="*/ 67 w 459"/>
                <a:gd name="T11" fmla="*/ 70 h 310"/>
                <a:gd name="T12" fmla="*/ 49 w 459"/>
                <a:gd name="T13" fmla="*/ 57 h 310"/>
                <a:gd name="T14" fmla="*/ 38 w 459"/>
                <a:gd name="T15" fmla="*/ 70 h 310"/>
                <a:gd name="T16" fmla="*/ 31 w 459"/>
                <a:gd name="T17" fmla="*/ 74 h 310"/>
                <a:gd name="T18" fmla="*/ 34 w 459"/>
                <a:gd name="T19" fmla="*/ 85 h 310"/>
                <a:gd name="T20" fmla="*/ 14 w 459"/>
                <a:gd name="T21" fmla="*/ 80 h 310"/>
                <a:gd name="T22" fmla="*/ 10 w 459"/>
                <a:gd name="T23" fmla="*/ 63 h 310"/>
                <a:gd name="T24" fmla="*/ 8 w 459"/>
                <a:gd name="T25" fmla="*/ 47 h 310"/>
                <a:gd name="T26" fmla="*/ 4 w 459"/>
                <a:gd name="T27" fmla="*/ 30 h 310"/>
                <a:gd name="T28" fmla="*/ 0 w 459"/>
                <a:gd name="T29" fmla="*/ 13 h 310"/>
                <a:gd name="T30" fmla="*/ 17 w 459"/>
                <a:gd name="T31" fmla="*/ 7 h 310"/>
                <a:gd name="T32" fmla="*/ 33 w 459"/>
                <a:gd name="T33" fmla="*/ 0 h 310"/>
                <a:gd name="T34" fmla="*/ 51 w 459"/>
                <a:gd name="T35" fmla="*/ 10 h 310"/>
                <a:gd name="T36" fmla="*/ 69 w 459"/>
                <a:gd name="T37" fmla="*/ 20 h 310"/>
                <a:gd name="T38" fmla="*/ 83 w 459"/>
                <a:gd name="T39" fmla="*/ 39 h 310"/>
                <a:gd name="T40" fmla="*/ 97 w 459"/>
                <a:gd name="T41" fmla="*/ 40 h 310"/>
                <a:gd name="T42" fmla="*/ 112 w 459"/>
                <a:gd name="T43" fmla="*/ 41 h 310"/>
                <a:gd name="T44" fmla="*/ 126 w 459"/>
                <a:gd name="T45" fmla="*/ 41 h 310"/>
                <a:gd name="T46" fmla="*/ 140 w 459"/>
                <a:gd name="T47" fmla="*/ 43 h 310"/>
                <a:gd name="T48" fmla="*/ 156 w 459"/>
                <a:gd name="T49" fmla="*/ 55 h 310"/>
                <a:gd name="T50" fmla="*/ 156 w 459"/>
                <a:gd name="T51" fmla="*/ 70 h 310"/>
                <a:gd name="T52" fmla="*/ 170 w 459"/>
                <a:gd name="T53" fmla="*/ 77 h 310"/>
                <a:gd name="T54" fmla="*/ 183 w 459"/>
                <a:gd name="T55" fmla="*/ 84 h 310"/>
                <a:gd name="T56" fmla="*/ 196 w 459"/>
                <a:gd name="T57" fmla="*/ 74 h 310"/>
                <a:gd name="T58" fmla="*/ 209 w 459"/>
                <a:gd name="T59" fmla="*/ 63 h 310"/>
                <a:gd name="T60" fmla="*/ 219 w 459"/>
                <a:gd name="T61" fmla="*/ 77 h 310"/>
                <a:gd name="T62" fmla="*/ 209 w 459"/>
                <a:gd name="T63" fmla="*/ 87 h 310"/>
                <a:gd name="T64" fmla="*/ 195 w 459"/>
                <a:gd name="T65" fmla="*/ 101 h 310"/>
                <a:gd name="T66" fmla="*/ 180 w 459"/>
                <a:gd name="T67" fmla="*/ 115 h 310"/>
                <a:gd name="T68" fmla="*/ 186 w 459"/>
                <a:gd name="T69" fmla="*/ 122 h 310"/>
                <a:gd name="T70" fmla="*/ 196 w 459"/>
                <a:gd name="T71" fmla="*/ 129 h 310"/>
                <a:gd name="T72" fmla="*/ 200 w 459"/>
                <a:gd name="T73" fmla="*/ 136 h 310"/>
                <a:gd name="T74" fmla="*/ 197 w 459"/>
                <a:gd name="T75" fmla="*/ 148 h 310"/>
                <a:gd name="T76" fmla="*/ 193 w 459"/>
                <a:gd name="T77" fmla="*/ 160 h 310"/>
                <a:gd name="T78" fmla="*/ 179 w 459"/>
                <a:gd name="T79" fmla="*/ 157 h 310"/>
                <a:gd name="T80" fmla="*/ 166 w 459"/>
                <a:gd name="T81" fmla="*/ 155 h 310"/>
                <a:gd name="T82" fmla="*/ 156 w 459"/>
                <a:gd name="T83" fmla="*/ 136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59"/>
                <a:gd name="T127" fmla="*/ 0 h 310"/>
                <a:gd name="T128" fmla="*/ 459 w 459"/>
                <a:gd name="T129" fmla="*/ 310 h 3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59" h="310">
                  <a:moveTo>
                    <a:pt x="328" y="264"/>
                  </a:moveTo>
                  <a:lnTo>
                    <a:pt x="278" y="233"/>
                  </a:lnTo>
                  <a:lnTo>
                    <a:pt x="228" y="201"/>
                  </a:lnTo>
                  <a:lnTo>
                    <a:pt x="204" y="188"/>
                  </a:lnTo>
                  <a:lnTo>
                    <a:pt x="164" y="173"/>
                  </a:lnTo>
                  <a:lnTo>
                    <a:pt x="141" y="136"/>
                  </a:lnTo>
                  <a:lnTo>
                    <a:pt x="103" y="110"/>
                  </a:lnTo>
                  <a:lnTo>
                    <a:pt x="80" y="136"/>
                  </a:lnTo>
                  <a:lnTo>
                    <a:pt x="66" y="144"/>
                  </a:lnTo>
                  <a:lnTo>
                    <a:pt x="72" y="165"/>
                  </a:lnTo>
                  <a:lnTo>
                    <a:pt x="30" y="155"/>
                  </a:lnTo>
                  <a:lnTo>
                    <a:pt x="22" y="123"/>
                  </a:lnTo>
                  <a:lnTo>
                    <a:pt x="16" y="92"/>
                  </a:lnTo>
                  <a:lnTo>
                    <a:pt x="8" y="59"/>
                  </a:lnTo>
                  <a:lnTo>
                    <a:pt x="0" y="26"/>
                  </a:lnTo>
                  <a:lnTo>
                    <a:pt x="35" y="13"/>
                  </a:lnTo>
                  <a:lnTo>
                    <a:pt x="69" y="0"/>
                  </a:lnTo>
                  <a:lnTo>
                    <a:pt x="107" y="20"/>
                  </a:lnTo>
                  <a:lnTo>
                    <a:pt x="144" y="39"/>
                  </a:lnTo>
                  <a:lnTo>
                    <a:pt x="173" y="75"/>
                  </a:lnTo>
                  <a:lnTo>
                    <a:pt x="204" y="77"/>
                  </a:lnTo>
                  <a:lnTo>
                    <a:pt x="234" y="79"/>
                  </a:lnTo>
                  <a:lnTo>
                    <a:pt x="265" y="80"/>
                  </a:lnTo>
                  <a:lnTo>
                    <a:pt x="294" y="84"/>
                  </a:lnTo>
                  <a:lnTo>
                    <a:pt x="326" y="106"/>
                  </a:lnTo>
                  <a:lnTo>
                    <a:pt x="328" y="136"/>
                  </a:lnTo>
                  <a:lnTo>
                    <a:pt x="356" y="149"/>
                  </a:lnTo>
                  <a:lnTo>
                    <a:pt x="384" y="163"/>
                  </a:lnTo>
                  <a:lnTo>
                    <a:pt x="411" y="144"/>
                  </a:lnTo>
                  <a:lnTo>
                    <a:pt x="438" y="123"/>
                  </a:lnTo>
                  <a:lnTo>
                    <a:pt x="459" y="150"/>
                  </a:lnTo>
                  <a:lnTo>
                    <a:pt x="438" y="168"/>
                  </a:lnTo>
                  <a:lnTo>
                    <a:pt x="408" y="196"/>
                  </a:lnTo>
                  <a:lnTo>
                    <a:pt x="377" y="222"/>
                  </a:lnTo>
                  <a:lnTo>
                    <a:pt x="390" y="237"/>
                  </a:lnTo>
                  <a:lnTo>
                    <a:pt x="411" y="250"/>
                  </a:lnTo>
                  <a:lnTo>
                    <a:pt x="419" y="263"/>
                  </a:lnTo>
                  <a:lnTo>
                    <a:pt x="413" y="287"/>
                  </a:lnTo>
                  <a:lnTo>
                    <a:pt x="405" y="310"/>
                  </a:lnTo>
                  <a:lnTo>
                    <a:pt x="376" y="305"/>
                  </a:lnTo>
                  <a:lnTo>
                    <a:pt x="347" y="300"/>
                  </a:lnTo>
                  <a:lnTo>
                    <a:pt x="328" y="26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3" name="Freeform 170"/>
            <p:cNvSpPr>
              <a:spLocks/>
            </p:cNvSpPr>
            <p:nvPr/>
          </p:nvSpPr>
          <p:spPr bwMode="gray">
            <a:xfrm>
              <a:off x="3416" y="1682"/>
              <a:ext cx="33" cy="28"/>
            </a:xfrm>
            <a:custGeom>
              <a:avLst/>
              <a:gdLst>
                <a:gd name="T0" fmla="*/ 8 w 70"/>
                <a:gd name="T1" fmla="*/ 28 h 52"/>
                <a:gd name="T2" fmla="*/ 0 w 70"/>
                <a:gd name="T3" fmla="*/ 8 h 52"/>
                <a:gd name="T4" fmla="*/ 2 w 70"/>
                <a:gd name="T5" fmla="*/ 7 h 52"/>
                <a:gd name="T6" fmla="*/ 3 w 70"/>
                <a:gd name="T7" fmla="*/ 5 h 52"/>
                <a:gd name="T8" fmla="*/ 8 w 70"/>
                <a:gd name="T9" fmla="*/ 3 h 52"/>
                <a:gd name="T10" fmla="*/ 10 w 70"/>
                <a:gd name="T11" fmla="*/ 4 h 52"/>
                <a:gd name="T12" fmla="*/ 12 w 70"/>
                <a:gd name="T13" fmla="*/ 1 h 52"/>
                <a:gd name="T14" fmla="*/ 14 w 70"/>
                <a:gd name="T15" fmla="*/ 2 h 52"/>
                <a:gd name="T16" fmla="*/ 17 w 70"/>
                <a:gd name="T17" fmla="*/ 2 h 52"/>
                <a:gd name="T18" fmla="*/ 19 w 70"/>
                <a:gd name="T19" fmla="*/ 1 h 52"/>
                <a:gd name="T20" fmla="*/ 23 w 70"/>
                <a:gd name="T21" fmla="*/ 0 h 52"/>
                <a:gd name="T22" fmla="*/ 27 w 70"/>
                <a:gd name="T23" fmla="*/ 4 h 52"/>
                <a:gd name="T24" fmla="*/ 29 w 70"/>
                <a:gd name="T25" fmla="*/ 2 h 52"/>
                <a:gd name="T26" fmla="*/ 32 w 70"/>
                <a:gd name="T27" fmla="*/ 5 h 52"/>
                <a:gd name="T28" fmla="*/ 33 w 70"/>
                <a:gd name="T29" fmla="*/ 20 h 52"/>
                <a:gd name="T30" fmla="*/ 8 w 70"/>
                <a:gd name="T31" fmla="*/ 28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0"/>
                <a:gd name="T49" fmla="*/ 0 h 52"/>
                <a:gd name="T50" fmla="*/ 70 w 70"/>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0" h="52">
                  <a:moveTo>
                    <a:pt x="17" y="52"/>
                  </a:moveTo>
                  <a:lnTo>
                    <a:pt x="0" y="14"/>
                  </a:lnTo>
                  <a:lnTo>
                    <a:pt x="4" y="13"/>
                  </a:lnTo>
                  <a:lnTo>
                    <a:pt x="6" y="9"/>
                  </a:lnTo>
                  <a:lnTo>
                    <a:pt x="16" y="6"/>
                  </a:lnTo>
                  <a:lnTo>
                    <a:pt x="22" y="8"/>
                  </a:lnTo>
                  <a:lnTo>
                    <a:pt x="25" y="1"/>
                  </a:lnTo>
                  <a:lnTo>
                    <a:pt x="30" y="3"/>
                  </a:lnTo>
                  <a:lnTo>
                    <a:pt x="36" y="4"/>
                  </a:lnTo>
                  <a:lnTo>
                    <a:pt x="40" y="1"/>
                  </a:lnTo>
                  <a:lnTo>
                    <a:pt x="49" y="0"/>
                  </a:lnTo>
                  <a:lnTo>
                    <a:pt x="57" y="8"/>
                  </a:lnTo>
                  <a:lnTo>
                    <a:pt x="62" y="3"/>
                  </a:lnTo>
                  <a:lnTo>
                    <a:pt x="67" y="9"/>
                  </a:lnTo>
                  <a:lnTo>
                    <a:pt x="70" y="37"/>
                  </a:lnTo>
                  <a:lnTo>
                    <a:pt x="17" y="5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4" name="Freeform 171"/>
            <p:cNvSpPr>
              <a:spLocks/>
            </p:cNvSpPr>
            <p:nvPr/>
          </p:nvSpPr>
          <p:spPr bwMode="gray">
            <a:xfrm>
              <a:off x="3441" y="1649"/>
              <a:ext cx="81" cy="53"/>
            </a:xfrm>
            <a:custGeom>
              <a:avLst/>
              <a:gdLst>
                <a:gd name="T0" fmla="*/ 4 w 172"/>
                <a:gd name="T1" fmla="*/ 5 h 106"/>
                <a:gd name="T2" fmla="*/ 0 w 172"/>
                <a:gd name="T3" fmla="*/ 0 h 106"/>
                <a:gd name="T4" fmla="*/ 0 w 172"/>
                <a:gd name="T5" fmla="*/ 12 h 106"/>
                <a:gd name="T6" fmla="*/ 6 w 172"/>
                <a:gd name="T7" fmla="*/ 21 h 106"/>
                <a:gd name="T8" fmla="*/ 0 w 172"/>
                <a:gd name="T9" fmla="*/ 30 h 106"/>
                <a:gd name="T10" fmla="*/ 4 w 172"/>
                <a:gd name="T11" fmla="*/ 36 h 106"/>
                <a:gd name="T12" fmla="*/ 7 w 172"/>
                <a:gd name="T13" fmla="*/ 39 h 106"/>
                <a:gd name="T14" fmla="*/ 8 w 172"/>
                <a:gd name="T15" fmla="*/ 53 h 106"/>
                <a:gd name="T16" fmla="*/ 24 w 172"/>
                <a:gd name="T17" fmla="*/ 50 h 106"/>
                <a:gd name="T18" fmla="*/ 47 w 172"/>
                <a:gd name="T19" fmla="*/ 52 h 106"/>
                <a:gd name="T20" fmla="*/ 52 w 172"/>
                <a:gd name="T21" fmla="*/ 48 h 106"/>
                <a:gd name="T22" fmla="*/ 55 w 172"/>
                <a:gd name="T23" fmla="*/ 45 h 106"/>
                <a:gd name="T24" fmla="*/ 57 w 172"/>
                <a:gd name="T25" fmla="*/ 42 h 106"/>
                <a:gd name="T26" fmla="*/ 77 w 172"/>
                <a:gd name="T27" fmla="*/ 41 h 106"/>
                <a:gd name="T28" fmla="*/ 71 w 172"/>
                <a:gd name="T29" fmla="*/ 33 h 106"/>
                <a:gd name="T30" fmla="*/ 73 w 172"/>
                <a:gd name="T31" fmla="*/ 26 h 106"/>
                <a:gd name="T32" fmla="*/ 77 w 172"/>
                <a:gd name="T33" fmla="*/ 14 h 106"/>
                <a:gd name="T34" fmla="*/ 81 w 172"/>
                <a:gd name="T35" fmla="*/ 9 h 106"/>
                <a:gd name="T36" fmla="*/ 55 w 172"/>
                <a:gd name="T37" fmla="*/ 3 h 106"/>
                <a:gd name="T38" fmla="*/ 34 w 172"/>
                <a:gd name="T39" fmla="*/ 10 h 106"/>
                <a:gd name="T40" fmla="*/ 19 w 172"/>
                <a:gd name="T41" fmla="*/ 7 h 106"/>
                <a:gd name="T42" fmla="*/ 4 w 172"/>
                <a:gd name="T43" fmla="*/ 5 h 10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2"/>
                <a:gd name="T67" fmla="*/ 0 h 106"/>
                <a:gd name="T68" fmla="*/ 172 w 172"/>
                <a:gd name="T69" fmla="*/ 106 h 10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2" h="106">
                  <a:moveTo>
                    <a:pt x="8" y="10"/>
                  </a:moveTo>
                  <a:lnTo>
                    <a:pt x="1" y="0"/>
                  </a:lnTo>
                  <a:lnTo>
                    <a:pt x="0" y="23"/>
                  </a:lnTo>
                  <a:lnTo>
                    <a:pt x="12" y="42"/>
                  </a:lnTo>
                  <a:lnTo>
                    <a:pt x="0" y="60"/>
                  </a:lnTo>
                  <a:lnTo>
                    <a:pt x="9" y="72"/>
                  </a:lnTo>
                  <a:lnTo>
                    <a:pt x="14" y="78"/>
                  </a:lnTo>
                  <a:lnTo>
                    <a:pt x="17" y="106"/>
                  </a:lnTo>
                  <a:lnTo>
                    <a:pt x="51" y="99"/>
                  </a:lnTo>
                  <a:lnTo>
                    <a:pt x="99" y="104"/>
                  </a:lnTo>
                  <a:lnTo>
                    <a:pt x="110" y="96"/>
                  </a:lnTo>
                  <a:lnTo>
                    <a:pt x="117" y="90"/>
                  </a:lnTo>
                  <a:lnTo>
                    <a:pt x="122" y="83"/>
                  </a:lnTo>
                  <a:lnTo>
                    <a:pt x="163" y="82"/>
                  </a:lnTo>
                  <a:lnTo>
                    <a:pt x="151" y="65"/>
                  </a:lnTo>
                  <a:lnTo>
                    <a:pt x="155" y="52"/>
                  </a:lnTo>
                  <a:lnTo>
                    <a:pt x="163" y="29"/>
                  </a:lnTo>
                  <a:lnTo>
                    <a:pt x="172" y="18"/>
                  </a:lnTo>
                  <a:lnTo>
                    <a:pt x="117" y="5"/>
                  </a:lnTo>
                  <a:lnTo>
                    <a:pt x="72" y="20"/>
                  </a:lnTo>
                  <a:lnTo>
                    <a:pt x="40" y="15"/>
                  </a:lnTo>
                  <a:lnTo>
                    <a:pt x="8" y="1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5" name="Freeform 172"/>
            <p:cNvSpPr>
              <a:spLocks/>
            </p:cNvSpPr>
            <p:nvPr/>
          </p:nvSpPr>
          <p:spPr bwMode="gray">
            <a:xfrm>
              <a:off x="3400" y="1681"/>
              <a:ext cx="25" cy="50"/>
            </a:xfrm>
            <a:custGeom>
              <a:avLst/>
              <a:gdLst>
                <a:gd name="T0" fmla="*/ 0 w 52"/>
                <a:gd name="T1" fmla="*/ 12 h 103"/>
                <a:gd name="T2" fmla="*/ 4 w 52"/>
                <a:gd name="T3" fmla="*/ 35 h 103"/>
                <a:gd name="T4" fmla="*/ 13 w 52"/>
                <a:gd name="T5" fmla="*/ 50 h 103"/>
                <a:gd name="T6" fmla="*/ 17 w 52"/>
                <a:gd name="T7" fmla="*/ 45 h 103"/>
                <a:gd name="T8" fmla="*/ 25 w 52"/>
                <a:gd name="T9" fmla="*/ 30 h 103"/>
                <a:gd name="T10" fmla="*/ 24 w 52"/>
                <a:gd name="T11" fmla="*/ 30 h 103"/>
                <a:gd name="T12" fmla="*/ 16 w 52"/>
                <a:gd name="T13" fmla="*/ 11 h 103"/>
                <a:gd name="T14" fmla="*/ 12 w 52"/>
                <a:gd name="T15" fmla="*/ 2 h 103"/>
                <a:gd name="T16" fmla="*/ 2 w 52"/>
                <a:gd name="T17" fmla="*/ 0 h 103"/>
                <a:gd name="T18" fmla="*/ 0 w 52"/>
                <a:gd name="T19" fmla="*/ 12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103"/>
                <a:gd name="T32" fmla="*/ 52 w 52"/>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103">
                  <a:moveTo>
                    <a:pt x="0" y="25"/>
                  </a:moveTo>
                  <a:lnTo>
                    <a:pt x="8" y="72"/>
                  </a:lnTo>
                  <a:lnTo>
                    <a:pt x="28" y="103"/>
                  </a:lnTo>
                  <a:lnTo>
                    <a:pt x="36" y="93"/>
                  </a:lnTo>
                  <a:lnTo>
                    <a:pt x="52" y="62"/>
                  </a:lnTo>
                  <a:lnTo>
                    <a:pt x="50" y="61"/>
                  </a:lnTo>
                  <a:lnTo>
                    <a:pt x="33" y="23"/>
                  </a:lnTo>
                  <a:lnTo>
                    <a:pt x="24" y="5"/>
                  </a:lnTo>
                  <a:lnTo>
                    <a:pt x="5" y="0"/>
                  </a:lnTo>
                  <a:lnTo>
                    <a:pt x="0" y="2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6" name="Freeform 173"/>
            <p:cNvSpPr>
              <a:spLocks/>
            </p:cNvSpPr>
            <p:nvPr/>
          </p:nvSpPr>
          <p:spPr bwMode="gray">
            <a:xfrm>
              <a:off x="3723" y="1697"/>
              <a:ext cx="63" cy="47"/>
            </a:xfrm>
            <a:custGeom>
              <a:avLst/>
              <a:gdLst>
                <a:gd name="T0" fmla="*/ 9 w 133"/>
                <a:gd name="T1" fmla="*/ 7 h 93"/>
                <a:gd name="T2" fmla="*/ 0 w 133"/>
                <a:gd name="T3" fmla="*/ 0 h 93"/>
                <a:gd name="T4" fmla="*/ 20 w 133"/>
                <a:gd name="T5" fmla="*/ 1 h 93"/>
                <a:gd name="T6" fmla="*/ 40 w 133"/>
                <a:gd name="T7" fmla="*/ 1 h 93"/>
                <a:gd name="T8" fmla="*/ 53 w 133"/>
                <a:gd name="T9" fmla="*/ 3 h 93"/>
                <a:gd name="T10" fmla="*/ 53 w 133"/>
                <a:gd name="T11" fmla="*/ 20 h 93"/>
                <a:gd name="T12" fmla="*/ 59 w 133"/>
                <a:gd name="T13" fmla="*/ 22 h 93"/>
                <a:gd name="T14" fmla="*/ 53 w 133"/>
                <a:gd name="T15" fmla="*/ 29 h 93"/>
                <a:gd name="T16" fmla="*/ 63 w 133"/>
                <a:gd name="T17" fmla="*/ 43 h 93"/>
                <a:gd name="T18" fmla="*/ 58 w 133"/>
                <a:gd name="T19" fmla="*/ 47 h 93"/>
                <a:gd name="T20" fmla="*/ 53 w 133"/>
                <a:gd name="T21" fmla="*/ 43 h 93"/>
                <a:gd name="T22" fmla="*/ 52 w 133"/>
                <a:gd name="T23" fmla="*/ 41 h 93"/>
                <a:gd name="T24" fmla="*/ 49 w 133"/>
                <a:gd name="T25" fmla="*/ 38 h 93"/>
                <a:gd name="T26" fmla="*/ 45 w 133"/>
                <a:gd name="T27" fmla="*/ 38 h 93"/>
                <a:gd name="T28" fmla="*/ 42 w 133"/>
                <a:gd name="T29" fmla="*/ 37 h 93"/>
                <a:gd name="T30" fmla="*/ 37 w 133"/>
                <a:gd name="T31" fmla="*/ 34 h 93"/>
                <a:gd name="T32" fmla="*/ 33 w 133"/>
                <a:gd name="T33" fmla="*/ 34 h 93"/>
                <a:gd name="T34" fmla="*/ 32 w 133"/>
                <a:gd name="T35" fmla="*/ 34 h 93"/>
                <a:gd name="T36" fmla="*/ 20 w 133"/>
                <a:gd name="T37" fmla="*/ 29 h 93"/>
                <a:gd name="T38" fmla="*/ 14 w 133"/>
                <a:gd name="T39" fmla="*/ 19 h 93"/>
                <a:gd name="T40" fmla="*/ 9 w 133"/>
                <a:gd name="T41" fmla="*/ 7 h 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3"/>
                <a:gd name="T64" fmla="*/ 0 h 93"/>
                <a:gd name="T65" fmla="*/ 133 w 133"/>
                <a:gd name="T66" fmla="*/ 93 h 9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3" h="93">
                  <a:moveTo>
                    <a:pt x="18" y="14"/>
                  </a:moveTo>
                  <a:lnTo>
                    <a:pt x="0" y="0"/>
                  </a:lnTo>
                  <a:lnTo>
                    <a:pt x="42" y="1"/>
                  </a:lnTo>
                  <a:lnTo>
                    <a:pt x="85" y="1"/>
                  </a:lnTo>
                  <a:lnTo>
                    <a:pt x="112" y="6"/>
                  </a:lnTo>
                  <a:lnTo>
                    <a:pt x="111" y="39"/>
                  </a:lnTo>
                  <a:lnTo>
                    <a:pt x="124" y="44"/>
                  </a:lnTo>
                  <a:lnTo>
                    <a:pt x="112" y="57"/>
                  </a:lnTo>
                  <a:lnTo>
                    <a:pt x="133" y="86"/>
                  </a:lnTo>
                  <a:lnTo>
                    <a:pt x="122" y="93"/>
                  </a:lnTo>
                  <a:lnTo>
                    <a:pt x="112" y="86"/>
                  </a:lnTo>
                  <a:lnTo>
                    <a:pt x="109" y="81"/>
                  </a:lnTo>
                  <a:lnTo>
                    <a:pt x="103" y="75"/>
                  </a:lnTo>
                  <a:lnTo>
                    <a:pt x="96" y="75"/>
                  </a:lnTo>
                  <a:lnTo>
                    <a:pt x="88" y="73"/>
                  </a:lnTo>
                  <a:lnTo>
                    <a:pt x="79" y="68"/>
                  </a:lnTo>
                  <a:lnTo>
                    <a:pt x="69" y="68"/>
                  </a:lnTo>
                  <a:lnTo>
                    <a:pt x="67" y="68"/>
                  </a:lnTo>
                  <a:lnTo>
                    <a:pt x="43" y="57"/>
                  </a:lnTo>
                  <a:lnTo>
                    <a:pt x="30" y="37"/>
                  </a:lnTo>
                  <a:lnTo>
                    <a:pt x="18" y="1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7" name="Freeform 174"/>
            <p:cNvSpPr>
              <a:spLocks/>
            </p:cNvSpPr>
            <p:nvPr/>
          </p:nvSpPr>
          <p:spPr bwMode="gray">
            <a:xfrm>
              <a:off x="3776" y="1690"/>
              <a:ext cx="55" cy="64"/>
            </a:xfrm>
            <a:custGeom>
              <a:avLst/>
              <a:gdLst>
                <a:gd name="T0" fmla="*/ 10 w 116"/>
                <a:gd name="T1" fmla="*/ 51 h 124"/>
                <a:gd name="T2" fmla="*/ 0 w 116"/>
                <a:gd name="T3" fmla="*/ 36 h 124"/>
                <a:gd name="T4" fmla="*/ 6 w 116"/>
                <a:gd name="T5" fmla="*/ 29 h 124"/>
                <a:gd name="T6" fmla="*/ 0 w 116"/>
                <a:gd name="T7" fmla="*/ 26 h 124"/>
                <a:gd name="T8" fmla="*/ 0 w 116"/>
                <a:gd name="T9" fmla="*/ 9 h 124"/>
                <a:gd name="T10" fmla="*/ 6 w 116"/>
                <a:gd name="T11" fmla="*/ 0 h 124"/>
                <a:gd name="T12" fmla="*/ 28 w 116"/>
                <a:gd name="T13" fmla="*/ 4 h 124"/>
                <a:gd name="T14" fmla="*/ 37 w 116"/>
                <a:gd name="T15" fmla="*/ 16 h 124"/>
                <a:gd name="T16" fmla="*/ 55 w 116"/>
                <a:gd name="T17" fmla="*/ 29 h 124"/>
                <a:gd name="T18" fmla="*/ 46 w 116"/>
                <a:gd name="T19" fmla="*/ 30 h 124"/>
                <a:gd name="T20" fmla="*/ 42 w 116"/>
                <a:gd name="T21" fmla="*/ 52 h 124"/>
                <a:gd name="T22" fmla="*/ 40 w 116"/>
                <a:gd name="T23" fmla="*/ 64 h 124"/>
                <a:gd name="T24" fmla="*/ 28 w 116"/>
                <a:gd name="T25" fmla="*/ 55 h 124"/>
                <a:gd name="T26" fmla="*/ 29 w 116"/>
                <a:gd name="T27" fmla="*/ 52 h 124"/>
                <a:gd name="T28" fmla="*/ 25 w 116"/>
                <a:gd name="T29" fmla="*/ 41 h 124"/>
                <a:gd name="T30" fmla="*/ 10 w 116"/>
                <a:gd name="T31" fmla="*/ 51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6"/>
                <a:gd name="T49" fmla="*/ 0 h 124"/>
                <a:gd name="T50" fmla="*/ 116 w 116"/>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6" h="124">
                  <a:moveTo>
                    <a:pt x="22" y="98"/>
                  </a:moveTo>
                  <a:lnTo>
                    <a:pt x="1" y="69"/>
                  </a:lnTo>
                  <a:lnTo>
                    <a:pt x="13" y="56"/>
                  </a:lnTo>
                  <a:lnTo>
                    <a:pt x="0" y="51"/>
                  </a:lnTo>
                  <a:lnTo>
                    <a:pt x="1" y="18"/>
                  </a:lnTo>
                  <a:lnTo>
                    <a:pt x="13" y="0"/>
                  </a:lnTo>
                  <a:lnTo>
                    <a:pt x="59" y="8"/>
                  </a:lnTo>
                  <a:lnTo>
                    <a:pt x="77" y="31"/>
                  </a:lnTo>
                  <a:lnTo>
                    <a:pt x="116" y="56"/>
                  </a:lnTo>
                  <a:lnTo>
                    <a:pt x="96" y="59"/>
                  </a:lnTo>
                  <a:lnTo>
                    <a:pt x="88" y="101"/>
                  </a:lnTo>
                  <a:lnTo>
                    <a:pt x="85" y="124"/>
                  </a:lnTo>
                  <a:lnTo>
                    <a:pt x="58" y="106"/>
                  </a:lnTo>
                  <a:lnTo>
                    <a:pt x="61" y="100"/>
                  </a:lnTo>
                  <a:lnTo>
                    <a:pt x="53" y="80"/>
                  </a:lnTo>
                  <a:lnTo>
                    <a:pt x="22" y="9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38" name="Freeform 175"/>
            <p:cNvSpPr>
              <a:spLocks/>
            </p:cNvSpPr>
            <p:nvPr/>
          </p:nvSpPr>
          <p:spPr bwMode="gray">
            <a:xfrm>
              <a:off x="3756" y="1731"/>
              <a:ext cx="25" cy="16"/>
            </a:xfrm>
            <a:custGeom>
              <a:avLst/>
              <a:gdLst>
                <a:gd name="T0" fmla="*/ 25 w 53"/>
                <a:gd name="T1" fmla="*/ 14 h 29"/>
                <a:gd name="T2" fmla="*/ 20 w 53"/>
                <a:gd name="T3" fmla="*/ 16 h 29"/>
                <a:gd name="T4" fmla="*/ 3 w 53"/>
                <a:gd name="T5" fmla="*/ 4 h 29"/>
                <a:gd name="T6" fmla="*/ 1 w 53"/>
                <a:gd name="T7" fmla="*/ 1 h 29"/>
                <a:gd name="T8" fmla="*/ 0 w 53"/>
                <a:gd name="T9" fmla="*/ 0 h 29"/>
                <a:gd name="T10" fmla="*/ 5 w 53"/>
                <a:gd name="T11" fmla="*/ 0 h 29"/>
                <a:gd name="T12" fmla="*/ 9 w 53"/>
                <a:gd name="T13" fmla="*/ 3 h 29"/>
                <a:gd name="T14" fmla="*/ 13 w 53"/>
                <a:gd name="T15" fmla="*/ 4 h 29"/>
                <a:gd name="T16" fmla="*/ 16 w 53"/>
                <a:gd name="T17" fmla="*/ 4 h 29"/>
                <a:gd name="T18" fmla="*/ 19 w 53"/>
                <a:gd name="T19" fmla="*/ 7 h 29"/>
                <a:gd name="T20" fmla="*/ 20 w 53"/>
                <a:gd name="T21" fmla="*/ 10 h 29"/>
                <a:gd name="T22" fmla="*/ 25 w 53"/>
                <a:gd name="T23" fmla="*/ 14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
                <a:gd name="T37" fmla="*/ 0 h 29"/>
                <a:gd name="T38" fmla="*/ 53 w 53"/>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 h="29">
                  <a:moveTo>
                    <a:pt x="53" y="25"/>
                  </a:moveTo>
                  <a:lnTo>
                    <a:pt x="42" y="29"/>
                  </a:lnTo>
                  <a:lnTo>
                    <a:pt x="6" y="8"/>
                  </a:lnTo>
                  <a:lnTo>
                    <a:pt x="2" y="2"/>
                  </a:lnTo>
                  <a:lnTo>
                    <a:pt x="0" y="0"/>
                  </a:lnTo>
                  <a:lnTo>
                    <a:pt x="10" y="0"/>
                  </a:lnTo>
                  <a:lnTo>
                    <a:pt x="19" y="5"/>
                  </a:lnTo>
                  <a:lnTo>
                    <a:pt x="27" y="7"/>
                  </a:lnTo>
                  <a:lnTo>
                    <a:pt x="34" y="7"/>
                  </a:lnTo>
                  <a:lnTo>
                    <a:pt x="40" y="13"/>
                  </a:lnTo>
                  <a:lnTo>
                    <a:pt x="43" y="18"/>
                  </a:lnTo>
                  <a:lnTo>
                    <a:pt x="53" y="2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1" name="Group 176"/>
            <p:cNvGrpSpPr>
              <a:grpSpLocks/>
            </p:cNvGrpSpPr>
            <p:nvPr/>
          </p:nvGrpSpPr>
          <p:grpSpPr bwMode="auto">
            <a:xfrm>
              <a:off x="3412" y="1694"/>
              <a:ext cx="96" cy="124"/>
              <a:chOff x="3262" y="1477"/>
              <a:chExt cx="128" cy="175"/>
            </a:xfrm>
            <a:grpFill/>
          </p:grpSpPr>
          <p:sp>
            <p:nvSpPr>
              <p:cNvPr id="234" name="Freeform 177"/>
              <p:cNvSpPr>
                <a:spLocks/>
              </p:cNvSpPr>
              <p:nvPr/>
            </p:nvSpPr>
            <p:spPr bwMode="gray">
              <a:xfrm>
                <a:off x="3262" y="1477"/>
                <a:ext cx="117" cy="135"/>
              </a:xfrm>
              <a:custGeom>
                <a:avLst/>
                <a:gdLst>
                  <a:gd name="T0" fmla="*/ 21 w 181"/>
                  <a:gd name="T1" fmla="*/ 71 h 187"/>
                  <a:gd name="T2" fmla="*/ 9 w 181"/>
                  <a:gd name="T3" fmla="*/ 64 h 187"/>
                  <a:gd name="T4" fmla="*/ 0 w 181"/>
                  <a:gd name="T5" fmla="*/ 53 h 187"/>
                  <a:gd name="T6" fmla="*/ 5 w 181"/>
                  <a:gd name="T7" fmla="*/ 45 h 187"/>
                  <a:gd name="T8" fmla="*/ 16 w 181"/>
                  <a:gd name="T9" fmla="*/ 23 h 187"/>
                  <a:gd name="T10" fmla="*/ 14 w 181"/>
                  <a:gd name="T11" fmla="*/ 22 h 187"/>
                  <a:gd name="T12" fmla="*/ 48 w 181"/>
                  <a:gd name="T13" fmla="*/ 12 h 187"/>
                  <a:gd name="T14" fmla="*/ 70 w 181"/>
                  <a:gd name="T15" fmla="*/ 6 h 187"/>
                  <a:gd name="T16" fmla="*/ 101 w 181"/>
                  <a:gd name="T17" fmla="*/ 10 h 187"/>
                  <a:gd name="T18" fmla="*/ 109 w 181"/>
                  <a:gd name="T19" fmla="*/ 4 h 187"/>
                  <a:gd name="T20" fmla="*/ 113 w 181"/>
                  <a:gd name="T21" fmla="*/ 0 h 187"/>
                  <a:gd name="T22" fmla="*/ 117 w 181"/>
                  <a:gd name="T23" fmla="*/ 9 h 187"/>
                  <a:gd name="T24" fmla="*/ 110 w 181"/>
                  <a:gd name="T25" fmla="*/ 26 h 187"/>
                  <a:gd name="T26" fmla="*/ 87 w 181"/>
                  <a:gd name="T27" fmla="*/ 21 h 187"/>
                  <a:gd name="T28" fmla="*/ 67 w 181"/>
                  <a:gd name="T29" fmla="*/ 28 h 187"/>
                  <a:gd name="T30" fmla="*/ 77 w 181"/>
                  <a:gd name="T31" fmla="*/ 38 h 187"/>
                  <a:gd name="T32" fmla="*/ 69 w 181"/>
                  <a:gd name="T33" fmla="*/ 40 h 187"/>
                  <a:gd name="T34" fmla="*/ 69 w 181"/>
                  <a:gd name="T35" fmla="*/ 45 h 187"/>
                  <a:gd name="T36" fmla="*/ 62 w 181"/>
                  <a:gd name="T37" fmla="*/ 41 h 187"/>
                  <a:gd name="T38" fmla="*/ 67 w 181"/>
                  <a:gd name="T39" fmla="*/ 47 h 187"/>
                  <a:gd name="T40" fmla="*/ 53 w 181"/>
                  <a:gd name="T41" fmla="*/ 30 h 187"/>
                  <a:gd name="T42" fmla="*/ 48 w 181"/>
                  <a:gd name="T43" fmla="*/ 35 h 187"/>
                  <a:gd name="T44" fmla="*/ 56 w 181"/>
                  <a:gd name="T45" fmla="*/ 56 h 187"/>
                  <a:gd name="T46" fmla="*/ 60 w 181"/>
                  <a:gd name="T47" fmla="*/ 68 h 187"/>
                  <a:gd name="T48" fmla="*/ 53 w 181"/>
                  <a:gd name="T49" fmla="*/ 64 h 187"/>
                  <a:gd name="T50" fmla="*/ 55 w 181"/>
                  <a:gd name="T51" fmla="*/ 73 h 187"/>
                  <a:gd name="T52" fmla="*/ 50 w 181"/>
                  <a:gd name="T53" fmla="*/ 74 h 187"/>
                  <a:gd name="T54" fmla="*/ 77 w 181"/>
                  <a:gd name="T55" fmla="*/ 94 h 187"/>
                  <a:gd name="T56" fmla="*/ 76 w 181"/>
                  <a:gd name="T57" fmla="*/ 103 h 187"/>
                  <a:gd name="T58" fmla="*/ 67 w 181"/>
                  <a:gd name="T59" fmla="*/ 97 h 187"/>
                  <a:gd name="T60" fmla="*/ 61 w 181"/>
                  <a:gd name="T61" fmla="*/ 101 h 187"/>
                  <a:gd name="T62" fmla="*/ 67 w 181"/>
                  <a:gd name="T63" fmla="*/ 112 h 187"/>
                  <a:gd name="T64" fmla="*/ 55 w 181"/>
                  <a:gd name="T65" fmla="*/ 112 h 187"/>
                  <a:gd name="T66" fmla="*/ 62 w 181"/>
                  <a:gd name="T67" fmla="*/ 135 h 187"/>
                  <a:gd name="T68" fmla="*/ 52 w 181"/>
                  <a:gd name="T69" fmla="*/ 131 h 187"/>
                  <a:gd name="T70" fmla="*/ 48 w 181"/>
                  <a:gd name="T71" fmla="*/ 135 h 187"/>
                  <a:gd name="T72" fmla="*/ 40 w 181"/>
                  <a:gd name="T73" fmla="*/ 123 h 187"/>
                  <a:gd name="T74" fmla="*/ 37 w 181"/>
                  <a:gd name="T75" fmla="*/ 128 h 187"/>
                  <a:gd name="T76" fmla="*/ 27 w 181"/>
                  <a:gd name="T77" fmla="*/ 105 h 187"/>
                  <a:gd name="T78" fmla="*/ 26 w 181"/>
                  <a:gd name="T79" fmla="*/ 96 h 187"/>
                  <a:gd name="T80" fmla="*/ 41 w 181"/>
                  <a:gd name="T81" fmla="*/ 90 h 187"/>
                  <a:gd name="T82" fmla="*/ 59 w 181"/>
                  <a:gd name="T83" fmla="*/ 95 h 187"/>
                  <a:gd name="T84" fmla="*/ 59 w 181"/>
                  <a:gd name="T85" fmla="*/ 90 h 187"/>
                  <a:gd name="T86" fmla="*/ 48 w 181"/>
                  <a:gd name="T87" fmla="*/ 86 h 187"/>
                  <a:gd name="T88" fmla="*/ 27 w 181"/>
                  <a:gd name="T89" fmla="*/ 84 h 187"/>
                  <a:gd name="T90" fmla="*/ 21 w 181"/>
                  <a:gd name="T91" fmla="*/ 86 h 187"/>
                  <a:gd name="T92" fmla="*/ 17 w 181"/>
                  <a:gd name="T93" fmla="*/ 73 h 187"/>
                  <a:gd name="T94" fmla="*/ 21 w 181"/>
                  <a:gd name="T95" fmla="*/ 71 h 1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1"/>
                  <a:gd name="T145" fmla="*/ 0 h 187"/>
                  <a:gd name="T146" fmla="*/ 181 w 181"/>
                  <a:gd name="T147" fmla="*/ 187 h 1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1" h="187">
                    <a:moveTo>
                      <a:pt x="33" y="98"/>
                    </a:moveTo>
                    <a:lnTo>
                      <a:pt x="14" y="89"/>
                    </a:lnTo>
                    <a:lnTo>
                      <a:pt x="0" y="73"/>
                    </a:lnTo>
                    <a:lnTo>
                      <a:pt x="8" y="63"/>
                    </a:lnTo>
                    <a:lnTo>
                      <a:pt x="24" y="32"/>
                    </a:lnTo>
                    <a:lnTo>
                      <a:pt x="22" y="31"/>
                    </a:lnTo>
                    <a:lnTo>
                      <a:pt x="75" y="16"/>
                    </a:lnTo>
                    <a:lnTo>
                      <a:pt x="109" y="9"/>
                    </a:lnTo>
                    <a:lnTo>
                      <a:pt x="157" y="14"/>
                    </a:lnTo>
                    <a:lnTo>
                      <a:pt x="168" y="6"/>
                    </a:lnTo>
                    <a:lnTo>
                      <a:pt x="175" y="0"/>
                    </a:lnTo>
                    <a:lnTo>
                      <a:pt x="181" y="13"/>
                    </a:lnTo>
                    <a:lnTo>
                      <a:pt x="170" y="36"/>
                    </a:lnTo>
                    <a:lnTo>
                      <a:pt x="135" y="29"/>
                    </a:lnTo>
                    <a:lnTo>
                      <a:pt x="104" y="39"/>
                    </a:lnTo>
                    <a:lnTo>
                      <a:pt x="119" y="53"/>
                    </a:lnTo>
                    <a:lnTo>
                      <a:pt x="106" y="55"/>
                    </a:lnTo>
                    <a:lnTo>
                      <a:pt x="107" y="62"/>
                    </a:lnTo>
                    <a:lnTo>
                      <a:pt x="96" y="57"/>
                    </a:lnTo>
                    <a:lnTo>
                      <a:pt x="103" y="65"/>
                    </a:lnTo>
                    <a:lnTo>
                      <a:pt x="82" y="42"/>
                    </a:lnTo>
                    <a:lnTo>
                      <a:pt x="74" y="49"/>
                    </a:lnTo>
                    <a:lnTo>
                      <a:pt x="86" y="78"/>
                    </a:lnTo>
                    <a:lnTo>
                      <a:pt x="93" y="94"/>
                    </a:lnTo>
                    <a:lnTo>
                      <a:pt x="82" y="88"/>
                    </a:lnTo>
                    <a:lnTo>
                      <a:pt x="85" y="101"/>
                    </a:lnTo>
                    <a:lnTo>
                      <a:pt x="78" y="102"/>
                    </a:lnTo>
                    <a:lnTo>
                      <a:pt x="119" y="130"/>
                    </a:lnTo>
                    <a:lnTo>
                      <a:pt x="117" y="142"/>
                    </a:lnTo>
                    <a:lnTo>
                      <a:pt x="103" y="135"/>
                    </a:lnTo>
                    <a:lnTo>
                      <a:pt x="95" y="140"/>
                    </a:lnTo>
                    <a:lnTo>
                      <a:pt x="103" y="155"/>
                    </a:lnTo>
                    <a:lnTo>
                      <a:pt x="85" y="155"/>
                    </a:lnTo>
                    <a:lnTo>
                      <a:pt x="96" y="187"/>
                    </a:lnTo>
                    <a:lnTo>
                      <a:pt x="80" y="181"/>
                    </a:lnTo>
                    <a:lnTo>
                      <a:pt x="75" y="187"/>
                    </a:lnTo>
                    <a:lnTo>
                      <a:pt x="62" y="171"/>
                    </a:lnTo>
                    <a:lnTo>
                      <a:pt x="58" y="177"/>
                    </a:lnTo>
                    <a:lnTo>
                      <a:pt x="41" y="146"/>
                    </a:lnTo>
                    <a:lnTo>
                      <a:pt x="40" y="133"/>
                    </a:lnTo>
                    <a:lnTo>
                      <a:pt x="64" y="125"/>
                    </a:lnTo>
                    <a:lnTo>
                      <a:pt x="91" y="132"/>
                    </a:lnTo>
                    <a:lnTo>
                      <a:pt x="91" y="125"/>
                    </a:lnTo>
                    <a:lnTo>
                      <a:pt x="74" y="119"/>
                    </a:lnTo>
                    <a:lnTo>
                      <a:pt x="41" y="117"/>
                    </a:lnTo>
                    <a:lnTo>
                      <a:pt x="33" y="119"/>
                    </a:lnTo>
                    <a:lnTo>
                      <a:pt x="27" y="101"/>
                    </a:lnTo>
                    <a:lnTo>
                      <a:pt x="33" y="9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5" name="Freeform 178"/>
              <p:cNvSpPr>
                <a:spLocks/>
              </p:cNvSpPr>
              <p:nvPr/>
            </p:nvSpPr>
            <p:spPr bwMode="gray">
              <a:xfrm>
                <a:off x="3338" y="1638"/>
                <a:ext cx="52" cy="14"/>
              </a:xfrm>
              <a:custGeom>
                <a:avLst/>
                <a:gdLst>
                  <a:gd name="T0" fmla="*/ 41 w 80"/>
                  <a:gd name="T1" fmla="*/ 7 h 20"/>
                  <a:gd name="T2" fmla="*/ 10 w 80"/>
                  <a:gd name="T3" fmla="*/ 0 h 20"/>
                  <a:gd name="T4" fmla="*/ 2 w 80"/>
                  <a:gd name="T5" fmla="*/ 0 h 20"/>
                  <a:gd name="T6" fmla="*/ 0 w 80"/>
                  <a:gd name="T7" fmla="*/ 7 h 20"/>
                  <a:gd name="T8" fmla="*/ 19 w 80"/>
                  <a:gd name="T9" fmla="*/ 10 h 20"/>
                  <a:gd name="T10" fmla="*/ 36 w 80"/>
                  <a:gd name="T11" fmla="*/ 14 h 20"/>
                  <a:gd name="T12" fmla="*/ 52 w 80"/>
                  <a:gd name="T13" fmla="*/ 9 h 20"/>
                  <a:gd name="T14" fmla="*/ 41 w 80"/>
                  <a:gd name="T15" fmla="*/ 7 h 20"/>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20"/>
                  <a:gd name="T26" fmla="*/ 80 w 80"/>
                  <a:gd name="T27" fmla="*/ 20 h 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20">
                    <a:moveTo>
                      <a:pt x="63" y="10"/>
                    </a:moveTo>
                    <a:lnTo>
                      <a:pt x="16" y="0"/>
                    </a:lnTo>
                    <a:lnTo>
                      <a:pt x="3" y="0"/>
                    </a:lnTo>
                    <a:lnTo>
                      <a:pt x="0" y="10"/>
                    </a:lnTo>
                    <a:lnTo>
                      <a:pt x="29" y="15"/>
                    </a:lnTo>
                    <a:lnTo>
                      <a:pt x="56" y="20"/>
                    </a:lnTo>
                    <a:lnTo>
                      <a:pt x="80" y="13"/>
                    </a:lnTo>
                    <a:lnTo>
                      <a:pt x="63" y="1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6" name="Freeform 179"/>
              <p:cNvSpPr>
                <a:spLocks/>
              </p:cNvSpPr>
              <p:nvPr/>
            </p:nvSpPr>
            <p:spPr bwMode="gray">
              <a:xfrm>
                <a:off x="3319" y="1548"/>
                <a:ext cx="30" cy="23"/>
              </a:xfrm>
              <a:custGeom>
                <a:avLst/>
                <a:gdLst>
                  <a:gd name="T0" fmla="*/ 30 w 47"/>
                  <a:gd name="T1" fmla="*/ 23 h 32"/>
                  <a:gd name="T2" fmla="*/ 15 w 47"/>
                  <a:gd name="T3" fmla="*/ 6 h 32"/>
                  <a:gd name="T4" fmla="*/ 0 w 47"/>
                  <a:gd name="T5" fmla="*/ 0 h 32"/>
                  <a:gd name="T6" fmla="*/ 15 w 47"/>
                  <a:gd name="T7" fmla="*/ 12 h 32"/>
                  <a:gd name="T8" fmla="*/ 30 w 47"/>
                  <a:gd name="T9" fmla="*/ 23 h 32"/>
                  <a:gd name="T10" fmla="*/ 0 60000 65536"/>
                  <a:gd name="T11" fmla="*/ 0 60000 65536"/>
                  <a:gd name="T12" fmla="*/ 0 60000 65536"/>
                  <a:gd name="T13" fmla="*/ 0 60000 65536"/>
                  <a:gd name="T14" fmla="*/ 0 60000 65536"/>
                  <a:gd name="T15" fmla="*/ 0 w 47"/>
                  <a:gd name="T16" fmla="*/ 0 h 32"/>
                  <a:gd name="T17" fmla="*/ 47 w 47"/>
                  <a:gd name="T18" fmla="*/ 32 h 32"/>
                </a:gdLst>
                <a:ahLst/>
                <a:cxnLst>
                  <a:cxn ang="T10">
                    <a:pos x="T0" y="T1"/>
                  </a:cxn>
                  <a:cxn ang="T11">
                    <a:pos x="T2" y="T3"/>
                  </a:cxn>
                  <a:cxn ang="T12">
                    <a:pos x="T4" y="T5"/>
                  </a:cxn>
                  <a:cxn ang="T13">
                    <a:pos x="T6" y="T7"/>
                  </a:cxn>
                  <a:cxn ang="T14">
                    <a:pos x="T8" y="T9"/>
                  </a:cxn>
                </a:cxnLst>
                <a:rect l="T15" t="T16" r="T17" b="T18"/>
                <a:pathLst>
                  <a:path w="47" h="32">
                    <a:moveTo>
                      <a:pt x="47" y="32"/>
                    </a:moveTo>
                    <a:lnTo>
                      <a:pt x="23" y="9"/>
                    </a:lnTo>
                    <a:lnTo>
                      <a:pt x="0" y="0"/>
                    </a:lnTo>
                    <a:lnTo>
                      <a:pt x="24" y="16"/>
                    </a:lnTo>
                    <a:lnTo>
                      <a:pt x="47" y="32"/>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grpSp>
          <p:nvGrpSpPr>
            <p:cNvPr id="282" name="Group 180"/>
            <p:cNvGrpSpPr>
              <a:grpSpLocks/>
            </p:cNvGrpSpPr>
            <p:nvPr/>
          </p:nvGrpSpPr>
          <p:grpSpPr bwMode="auto">
            <a:xfrm>
              <a:off x="3227" y="1597"/>
              <a:ext cx="162" cy="191"/>
              <a:chOff x="3548" y="1442"/>
              <a:chExt cx="191" cy="223"/>
            </a:xfrm>
            <a:grpFill/>
          </p:grpSpPr>
          <p:sp>
            <p:nvSpPr>
              <p:cNvPr id="231" name="Freeform 181"/>
              <p:cNvSpPr>
                <a:spLocks/>
              </p:cNvSpPr>
              <p:nvPr/>
            </p:nvSpPr>
            <p:spPr bwMode="gray">
              <a:xfrm>
                <a:off x="3548" y="1442"/>
                <a:ext cx="191" cy="193"/>
              </a:xfrm>
              <a:custGeom>
                <a:avLst/>
                <a:gdLst>
                  <a:gd name="T0" fmla="*/ 106 w 341"/>
                  <a:gd name="T1" fmla="*/ 9 h 323"/>
                  <a:gd name="T2" fmla="*/ 81 w 341"/>
                  <a:gd name="T3" fmla="*/ 0 h 323"/>
                  <a:gd name="T4" fmla="*/ 64 w 341"/>
                  <a:gd name="T5" fmla="*/ 3 h 323"/>
                  <a:gd name="T6" fmla="*/ 55 w 341"/>
                  <a:gd name="T7" fmla="*/ 2 h 323"/>
                  <a:gd name="T8" fmla="*/ 55 w 341"/>
                  <a:gd name="T9" fmla="*/ 3 h 323"/>
                  <a:gd name="T10" fmla="*/ 51 w 341"/>
                  <a:gd name="T11" fmla="*/ 7 h 323"/>
                  <a:gd name="T12" fmla="*/ 48 w 341"/>
                  <a:gd name="T13" fmla="*/ 13 h 323"/>
                  <a:gd name="T14" fmla="*/ 37 w 341"/>
                  <a:gd name="T15" fmla="*/ 13 h 323"/>
                  <a:gd name="T16" fmla="*/ 31 w 341"/>
                  <a:gd name="T17" fmla="*/ 22 h 323"/>
                  <a:gd name="T18" fmla="*/ 21 w 341"/>
                  <a:gd name="T19" fmla="*/ 13 h 323"/>
                  <a:gd name="T20" fmla="*/ 12 w 341"/>
                  <a:gd name="T21" fmla="*/ 20 h 323"/>
                  <a:gd name="T22" fmla="*/ 2 w 341"/>
                  <a:gd name="T23" fmla="*/ 22 h 323"/>
                  <a:gd name="T24" fmla="*/ 2 w 341"/>
                  <a:gd name="T25" fmla="*/ 30 h 323"/>
                  <a:gd name="T26" fmla="*/ 0 w 341"/>
                  <a:gd name="T27" fmla="*/ 38 h 323"/>
                  <a:gd name="T28" fmla="*/ 0 w 341"/>
                  <a:gd name="T29" fmla="*/ 44 h 323"/>
                  <a:gd name="T30" fmla="*/ 0 w 341"/>
                  <a:gd name="T31" fmla="*/ 53 h 323"/>
                  <a:gd name="T32" fmla="*/ 12 w 341"/>
                  <a:gd name="T33" fmla="*/ 59 h 323"/>
                  <a:gd name="T34" fmla="*/ 12 w 341"/>
                  <a:gd name="T35" fmla="*/ 67 h 323"/>
                  <a:gd name="T36" fmla="*/ 26 w 341"/>
                  <a:gd name="T37" fmla="*/ 56 h 323"/>
                  <a:gd name="T38" fmla="*/ 48 w 341"/>
                  <a:gd name="T39" fmla="*/ 60 h 323"/>
                  <a:gd name="T40" fmla="*/ 59 w 341"/>
                  <a:gd name="T41" fmla="*/ 82 h 323"/>
                  <a:gd name="T42" fmla="*/ 74 w 341"/>
                  <a:gd name="T43" fmla="*/ 96 h 323"/>
                  <a:gd name="T44" fmla="*/ 88 w 341"/>
                  <a:gd name="T45" fmla="*/ 111 h 323"/>
                  <a:gd name="T46" fmla="*/ 94 w 341"/>
                  <a:gd name="T47" fmla="*/ 114 h 323"/>
                  <a:gd name="T48" fmla="*/ 95 w 341"/>
                  <a:gd name="T49" fmla="*/ 114 h 323"/>
                  <a:gd name="T50" fmla="*/ 106 w 341"/>
                  <a:gd name="T51" fmla="*/ 120 h 323"/>
                  <a:gd name="T52" fmla="*/ 125 w 341"/>
                  <a:gd name="T53" fmla="*/ 134 h 323"/>
                  <a:gd name="T54" fmla="*/ 135 w 341"/>
                  <a:gd name="T55" fmla="*/ 139 h 323"/>
                  <a:gd name="T56" fmla="*/ 143 w 341"/>
                  <a:gd name="T57" fmla="*/ 147 h 323"/>
                  <a:gd name="T58" fmla="*/ 154 w 341"/>
                  <a:gd name="T59" fmla="*/ 170 h 323"/>
                  <a:gd name="T60" fmla="*/ 147 w 341"/>
                  <a:gd name="T61" fmla="*/ 188 h 323"/>
                  <a:gd name="T62" fmla="*/ 155 w 341"/>
                  <a:gd name="T63" fmla="*/ 193 h 323"/>
                  <a:gd name="T64" fmla="*/ 162 w 341"/>
                  <a:gd name="T65" fmla="*/ 179 h 323"/>
                  <a:gd name="T66" fmla="*/ 168 w 341"/>
                  <a:gd name="T67" fmla="*/ 171 h 323"/>
                  <a:gd name="T68" fmla="*/ 171 w 341"/>
                  <a:gd name="T69" fmla="*/ 166 h 323"/>
                  <a:gd name="T70" fmla="*/ 162 w 341"/>
                  <a:gd name="T71" fmla="*/ 156 h 323"/>
                  <a:gd name="T72" fmla="*/ 166 w 341"/>
                  <a:gd name="T73" fmla="*/ 138 h 323"/>
                  <a:gd name="T74" fmla="*/ 175 w 341"/>
                  <a:gd name="T75" fmla="*/ 141 h 323"/>
                  <a:gd name="T76" fmla="*/ 187 w 341"/>
                  <a:gd name="T77" fmla="*/ 152 h 323"/>
                  <a:gd name="T78" fmla="*/ 191 w 341"/>
                  <a:gd name="T79" fmla="*/ 142 h 323"/>
                  <a:gd name="T80" fmla="*/ 170 w 341"/>
                  <a:gd name="T81" fmla="*/ 130 h 323"/>
                  <a:gd name="T82" fmla="*/ 150 w 341"/>
                  <a:gd name="T83" fmla="*/ 118 h 323"/>
                  <a:gd name="T84" fmla="*/ 152 w 341"/>
                  <a:gd name="T85" fmla="*/ 110 h 323"/>
                  <a:gd name="T86" fmla="*/ 146 w 341"/>
                  <a:gd name="T87" fmla="*/ 107 h 323"/>
                  <a:gd name="T88" fmla="*/ 125 w 341"/>
                  <a:gd name="T89" fmla="*/ 100 h 323"/>
                  <a:gd name="T90" fmla="*/ 117 w 341"/>
                  <a:gd name="T91" fmla="*/ 87 h 323"/>
                  <a:gd name="T92" fmla="*/ 109 w 341"/>
                  <a:gd name="T93" fmla="*/ 73 h 323"/>
                  <a:gd name="T94" fmla="*/ 92 w 341"/>
                  <a:gd name="T95" fmla="*/ 63 h 323"/>
                  <a:gd name="T96" fmla="*/ 86 w 341"/>
                  <a:gd name="T97" fmla="*/ 45 h 323"/>
                  <a:gd name="T98" fmla="*/ 83 w 341"/>
                  <a:gd name="T99" fmla="*/ 36 h 323"/>
                  <a:gd name="T100" fmla="*/ 98 w 341"/>
                  <a:gd name="T101" fmla="*/ 26 h 323"/>
                  <a:gd name="T102" fmla="*/ 107 w 341"/>
                  <a:gd name="T103" fmla="*/ 29 h 323"/>
                  <a:gd name="T104" fmla="*/ 104 w 341"/>
                  <a:gd name="T105" fmla="*/ 16 h 323"/>
                  <a:gd name="T106" fmla="*/ 106 w 341"/>
                  <a:gd name="T107" fmla="*/ 9 h 3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1"/>
                  <a:gd name="T163" fmla="*/ 0 h 323"/>
                  <a:gd name="T164" fmla="*/ 341 w 341"/>
                  <a:gd name="T165" fmla="*/ 323 h 32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1" h="323">
                    <a:moveTo>
                      <a:pt x="189" y="15"/>
                    </a:moveTo>
                    <a:lnTo>
                      <a:pt x="144" y="0"/>
                    </a:lnTo>
                    <a:lnTo>
                      <a:pt x="114" y="5"/>
                    </a:lnTo>
                    <a:lnTo>
                      <a:pt x="98" y="3"/>
                    </a:lnTo>
                    <a:lnTo>
                      <a:pt x="98" y="5"/>
                    </a:lnTo>
                    <a:lnTo>
                      <a:pt x="91" y="11"/>
                    </a:lnTo>
                    <a:lnTo>
                      <a:pt x="85" y="21"/>
                    </a:lnTo>
                    <a:lnTo>
                      <a:pt x="66" y="21"/>
                    </a:lnTo>
                    <a:lnTo>
                      <a:pt x="56" y="36"/>
                    </a:lnTo>
                    <a:lnTo>
                      <a:pt x="37" y="21"/>
                    </a:lnTo>
                    <a:lnTo>
                      <a:pt x="21" y="34"/>
                    </a:lnTo>
                    <a:lnTo>
                      <a:pt x="3" y="36"/>
                    </a:lnTo>
                    <a:lnTo>
                      <a:pt x="3" y="50"/>
                    </a:lnTo>
                    <a:lnTo>
                      <a:pt x="0" y="63"/>
                    </a:lnTo>
                    <a:lnTo>
                      <a:pt x="0" y="73"/>
                    </a:lnTo>
                    <a:lnTo>
                      <a:pt x="0" y="88"/>
                    </a:lnTo>
                    <a:lnTo>
                      <a:pt x="21" y="99"/>
                    </a:lnTo>
                    <a:lnTo>
                      <a:pt x="21" y="112"/>
                    </a:lnTo>
                    <a:lnTo>
                      <a:pt x="46" y="93"/>
                    </a:lnTo>
                    <a:lnTo>
                      <a:pt x="85" y="101"/>
                    </a:lnTo>
                    <a:lnTo>
                      <a:pt x="106" y="138"/>
                    </a:lnTo>
                    <a:lnTo>
                      <a:pt x="132" y="161"/>
                    </a:lnTo>
                    <a:lnTo>
                      <a:pt x="157" y="186"/>
                    </a:lnTo>
                    <a:lnTo>
                      <a:pt x="167" y="191"/>
                    </a:lnTo>
                    <a:lnTo>
                      <a:pt x="169" y="191"/>
                    </a:lnTo>
                    <a:lnTo>
                      <a:pt x="189" y="200"/>
                    </a:lnTo>
                    <a:lnTo>
                      <a:pt x="223" y="225"/>
                    </a:lnTo>
                    <a:lnTo>
                      <a:pt x="241" y="233"/>
                    </a:lnTo>
                    <a:lnTo>
                      <a:pt x="255" y="246"/>
                    </a:lnTo>
                    <a:lnTo>
                      <a:pt x="275" y="284"/>
                    </a:lnTo>
                    <a:lnTo>
                      <a:pt x="263" y="314"/>
                    </a:lnTo>
                    <a:lnTo>
                      <a:pt x="276" y="323"/>
                    </a:lnTo>
                    <a:lnTo>
                      <a:pt x="289" y="300"/>
                    </a:lnTo>
                    <a:lnTo>
                      <a:pt x="300" y="287"/>
                    </a:lnTo>
                    <a:lnTo>
                      <a:pt x="305" y="277"/>
                    </a:lnTo>
                    <a:lnTo>
                      <a:pt x="289" y="261"/>
                    </a:lnTo>
                    <a:lnTo>
                      <a:pt x="296" y="231"/>
                    </a:lnTo>
                    <a:lnTo>
                      <a:pt x="313" y="236"/>
                    </a:lnTo>
                    <a:lnTo>
                      <a:pt x="334" y="254"/>
                    </a:lnTo>
                    <a:lnTo>
                      <a:pt x="341" y="238"/>
                    </a:lnTo>
                    <a:lnTo>
                      <a:pt x="304" y="217"/>
                    </a:lnTo>
                    <a:lnTo>
                      <a:pt x="267" y="197"/>
                    </a:lnTo>
                    <a:lnTo>
                      <a:pt x="271" y="184"/>
                    </a:lnTo>
                    <a:lnTo>
                      <a:pt x="260" y="179"/>
                    </a:lnTo>
                    <a:lnTo>
                      <a:pt x="223" y="168"/>
                    </a:lnTo>
                    <a:lnTo>
                      <a:pt x="209" y="145"/>
                    </a:lnTo>
                    <a:lnTo>
                      <a:pt x="194" y="122"/>
                    </a:lnTo>
                    <a:lnTo>
                      <a:pt x="165" y="106"/>
                    </a:lnTo>
                    <a:lnTo>
                      <a:pt x="154" y="76"/>
                    </a:lnTo>
                    <a:lnTo>
                      <a:pt x="149" y="60"/>
                    </a:lnTo>
                    <a:lnTo>
                      <a:pt x="175" y="44"/>
                    </a:lnTo>
                    <a:lnTo>
                      <a:pt x="191" y="49"/>
                    </a:lnTo>
                    <a:lnTo>
                      <a:pt x="185" y="26"/>
                    </a:lnTo>
                    <a:lnTo>
                      <a:pt x="189" y="15"/>
                    </a:lnTo>
                    <a:close/>
                  </a:path>
                </a:pathLst>
              </a:custGeom>
              <a:grpFill/>
              <a:ln w="3175">
                <a:solidFill>
                  <a:srgbClr val="BBE0E3"/>
                </a:solidFill>
                <a:round/>
                <a:headEnd/>
                <a:tailEnd/>
              </a:ln>
            </p:spPr>
            <p:txBody>
              <a:bodyPr wrap="none" lIns="0" tIns="0" anchor="ctr"/>
              <a:lstStyle/>
              <a:p>
                <a:pPr>
                  <a:defRPr/>
                </a:pPr>
                <a:endParaRPr lang="de-DE">
                  <a:solidFill>
                    <a:srgbClr val="000000"/>
                  </a:solidFill>
                  <a:latin typeface="Arial" charset="0"/>
                  <a:ea typeface="宋体" charset="-122"/>
                  <a:cs typeface="Times New Roman" pitchFamily="18" charset="0"/>
                </a:endParaRPr>
              </a:p>
            </p:txBody>
          </p:sp>
          <p:sp>
            <p:nvSpPr>
              <p:cNvPr id="232" name="Freeform 182"/>
              <p:cNvSpPr>
                <a:spLocks/>
              </p:cNvSpPr>
              <p:nvPr/>
            </p:nvSpPr>
            <p:spPr bwMode="gray">
              <a:xfrm>
                <a:off x="3644" y="1628"/>
                <a:ext cx="52" cy="37"/>
              </a:xfrm>
              <a:custGeom>
                <a:avLst/>
                <a:gdLst>
                  <a:gd name="T0" fmla="*/ 46 w 91"/>
                  <a:gd name="T1" fmla="*/ 22 h 58"/>
                  <a:gd name="T2" fmla="*/ 46 w 91"/>
                  <a:gd name="T3" fmla="*/ 37 h 58"/>
                  <a:gd name="T4" fmla="*/ 25 w 91"/>
                  <a:gd name="T5" fmla="*/ 27 h 58"/>
                  <a:gd name="T6" fmla="*/ 5 w 91"/>
                  <a:gd name="T7" fmla="*/ 17 h 58"/>
                  <a:gd name="T8" fmla="*/ 0 w 91"/>
                  <a:gd name="T9" fmla="*/ 6 h 58"/>
                  <a:gd name="T10" fmla="*/ 14 w 91"/>
                  <a:gd name="T11" fmla="*/ 4 h 58"/>
                  <a:gd name="T12" fmla="*/ 34 w 91"/>
                  <a:gd name="T13" fmla="*/ 2 h 58"/>
                  <a:gd name="T14" fmla="*/ 52 w 91"/>
                  <a:gd name="T15" fmla="*/ 0 h 58"/>
                  <a:gd name="T16" fmla="*/ 46 w 91"/>
                  <a:gd name="T17" fmla="*/ 22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58"/>
                  <a:gd name="T29" fmla="*/ 91 w 91"/>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58">
                    <a:moveTo>
                      <a:pt x="80" y="35"/>
                    </a:moveTo>
                    <a:lnTo>
                      <a:pt x="80" y="58"/>
                    </a:lnTo>
                    <a:lnTo>
                      <a:pt x="43" y="42"/>
                    </a:lnTo>
                    <a:lnTo>
                      <a:pt x="8" y="26"/>
                    </a:lnTo>
                    <a:lnTo>
                      <a:pt x="0" y="9"/>
                    </a:lnTo>
                    <a:lnTo>
                      <a:pt x="25" y="6"/>
                    </a:lnTo>
                    <a:lnTo>
                      <a:pt x="59" y="3"/>
                    </a:lnTo>
                    <a:lnTo>
                      <a:pt x="91" y="0"/>
                    </a:lnTo>
                    <a:lnTo>
                      <a:pt x="80" y="35"/>
                    </a:lnTo>
                    <a:close/>
                  </a:path>
                </a:pathLst>
              </a:custGeom>
              <a:grpFill/>
              <a:ln w="3175">
                <a:solidFill>
                  <a:srgbClr val="BBE0E3"/>
                </a:solidFill>
                <a:round/>
                <a:headEnd/>
                <a:tailEnd/>
              </a:ln>
            </p:spPr>
            <p:txBody>
              <a:bodyPr wrap="none" lIns="0" tIns="0" anchor="ctr"/>
              <a:lstStyle/>
              <a:p>
                <a:pPr>
                  <a:defRPr/>
                </a:pPr>
                <a:endParaRPr lang="de-DE">
                  <a:solidFill>
                    <a:srgbClr val="000000"/>
                  </a:solidFill>
                  <a:latin typeface="Arial" charset="0"/>
                  <a:ea typeface="宋体" charset="-122"/>
                  <a:cs typeface="Times New Roman" pitchFamily="18" charset="0"/>
                </a:endParaRPr>
              </a:p>
            </p:txBody>
          </p:sp>
          <p:sp>
            <p:nvSpPr>
              <p:cNvPr id="233" name="Freeform 183"/>
              <p:cNvSpPr>
                <a:spLocks/>
              </p:cNvSpPr>
              <p:nvPr/>
            </p:nvSpPr>
            <p:spPr bwMode="gray">
              <a:xfrm>
                <a:off x="3572" y="1565"/>
                <a:ext cx="26" cy="52"/>
              </a:xfrm>
              <a:custGeom>
                <a:avLst/>
                <a:gdLst>
                  <a:gd name="T0" fmla="*/ 14 w 47"/>
                  <a:gd name="T1" fmla="*/ 44 h 86"/>
                  <a:gd name="T2" fmla="*/ 8 w 47"/>
                  <a:gd name="T3" fmla="*/ 52 h 86"/>
                  <a:gd name="T4" fmla="*/ 4 w 47"/>
                  <a:gd name="T5" fmla="*/ 41 h 86"/>
                  <a:gd name="T6" fmla="*/ 2 w 47"/>
                  <a:gd name="T7" fmla="*/ 24 h 86"/>
                  <a:gd name="T8" fmla="*/ 0 w 47"/>
                  <a:gd name="T9" fmla="*/ 8 h 86"/>
                  <a:gd name="T10" fmla="*/ 16 w 47"/>
                  <a:gd name="T11" fmla="*/ 0 h 86"/>
                  <a:gd name="T12" fmla="*/ 26 w 47"/>
                  <a:gd name="T13" fmla="*/ 16 h 86"/>
                  <a:gd name="T14" fmla="*/ 23 w 47"/>
                  <a:gd name="T15" fmla="*/ 44 h 86"/>
                  <a:gd name="T16" fmla="*/ 14 w 47"/>
                  <a:gd name="T17" fmla="*/ 44 h 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86"/>
                  <a:gd name="T29" fmla="*/ 47 w 47"/>
                  <a:gd name="T30" fmla="*/ 86 h 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86">
                    <a:moveTo>
                      <a:pt x="26" y="73"/>
                    </a:moveTo>
                    <a:lnTo>
                      <a:pt x="15" y="86"/>
                    </a:lnTo>
                    <a:lnTo>
                      <a:pt x="7" y="67"/>
                    </a:lnTo>
                    <a:lnTo>
                      <a:pt x="3" y="39"/>
                    </a:lnTo>
                    <a:lnTo>
                      <a:pt x="0" y="13"/>
                    </a:lnTo>
                    <a:lnTo>
                      <a:pt x="29" y="0"/>
                    </a:lnTo>
                    <a:lnTo>
                      <a:pt x="47" y="26"/>
                    </a:lnTo>
                    <a:lnTo>
                      <a:pt x="42" y="72"/>
                    </a:lnTo>
                    <a:lnTo>
                      <a:pt x="26" y="73"/>
                    </a:lnTo>
                    <a:close/>
                  </a:path>
                </a:pathLst>
              </a:custGeom>
              <a:grpFill/>
              <a:ln w="3175">
                <a:solidFill>
                  <a:srgbClr val="BBE0E3"/>
                </a:solidFill>
                <a:round/>
                <a:headEnd/>
                <a:tailEnd/>
              </a:ln>
            </p:spPr>
            <p:txBody>
              <a:bodyPr wrap="none" lIns="0" tIns="0" anchor="ctr"/>
              <a:lstStyle/>
              <a:p>
                <a:pPr>
                  <a:defRPr/>
                </a:pPr>
                <a:endParaRPr lang="de-DE">
                  <a:solidFill>
                    <a:srgbClr val="000000"/>
                  </a:solidFill>
                  <a:latin typeface="Arial" charset="0"/>
                  <a:ea typeface="宋体" charset="-122"/>
                  <a:cs typeface="Times New Roman" pitchFamily="18" charset="0"/>
                </a:endParaRPr>
              </a:p>
            </p:txBody>
          </p:sp>
        </p:grpSp>
        <p:sp>
          <p:nvSpPr>
            <p:cNvPr id="141" name="Freeform 184"/>
            <p:cNvSpPr>
              <a:spLocks/>
            </p:cNvSpPr>
            <p:nvPr/>
          </p:nvSpPr>
          <p:spPr bwMode="gray">
            <a:xfrm>
              <a:off x="3235" y="1657"/>
              <a:ext cx="0" cy="0"/>
            </a:xfrm>
            <a:custGeom>
              <a:avLst/>
              <a:gdLst>
                <a:gd name="T0" fmla="*/ 0 w 1"/>
                <a:gd name="T1" fmla="*/ 0 h 2"/>
                <a:gd name="T2" fmla="*/ 0 w 1"/>
                <a:gd name="T3" fmla="*/ 0 h 2"/>
                <a:gd name="T4" fmla="*/ 0 w 1"/>
                <a:gd name="T5" fmla="*/ 0 h 2"/>
                <a:gd name="T6" fmla="*/ 0 w 1"/>
                <a:gd name="T7" fmla="*/ 0 h 2"/>
                <a:gd name="T8" fmla="*/ 0 60000 65536"/>
                <a:gd name="T9" fmla="*/ 0 60000 65536"/>
                <a:gd name="T10" fmla="*/ 0 60000 65536"/>
                <a:gd name="T11" fmla="*/ 0 60000 65536"/>
                <a:gd name="T12" fmla="*/ 0 w 1"/>
                <a:gd name="T13" fmla="*/ 0 h 2"/>
                <a:gd name="T14" fmla="*/ 1 w 1"/>
                <a:gd name="T15" fmla="*/ 2 h 2"/>
              </a:gdLst>
              <a:ahLst/>
              <a:cxnLst>
                <a:cxn ang="T8">
                  <a:pos x="T0" y="T1"/>
                </a:cxn>
                <a:cxn ang="T9">
                  <a:pos x="T2" y="T3"/>
                </a:cxn>
                <a:cxn ang="T10">
                  <a:pos x="T4" y="T5"/>
                </a:cxn>
                <a:cxn ang="T11">
                  <a:pos x="T6" y="T7"/>
                </a:cxn>
              </a:cxnLst>
              <a:rect l="T12" t="T13" r="T14" b="T15"/>
              <a:pathLst>
                <a:path w="1" h="2">
                  <a:moveTo>
                    <a:pt x="1" y="2"/>
                  </a:moveTo>
                  <a:lnTo>
                    <a:pt x="0" y="0"/>
                  </a:lnTo>
                  <a:lnTo>
                    <a:pt x="0" y="2"/>
                  </a:lnTo>
                  <a:lnTo>
                    <a:pt x="1" y="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3" name="Group 185"/>
            <p:cNvGrpSpPr>
              <a:grpSpLocks/>
            </p:cNvGrpSpPr>
            <p:nvPr/>
          </p:nvGrpSpPr>
          <p:grpSpPr bwMode="auto">
            <a:xfrm>
              <a:off x="3493" y="1690"/>
              <a:ext cx="270" cy="111"/>
              <a:chOff x="3514" y="1895"/>
              <a:chExt cx="339" cy="136"/>
            </a:xfrm>
            <a:grpFill/>
          </p:grpSpPr>
          <p:sp>
            <p:nvSpPr>
              <p:cNvPr id="229" name="Freeform 186"/>
              <p:cNvSpPr>
                <a:spLocks/>
              </p:cNvSpPr>
              <p:nvPr/>
            </p:nvSpPr>
            <p:spPr bwMode="gray">
              <a:xfrm>
                <a:off x="3521" y="1895"/>
                <a:ext cx="332" cy="136"/>
              </a:xfrm>
              <a:custGeom>
                <a:avLst/>
                <a:gdLst>
                  <a:gd name="T0" fmla="*/ 222 w 553"/>
                  <a:gd name="T1" fmla="*/ 115 h 218"/>
                  <a:gd name="T2" fmla="*/ 189 w 553"/>
                  <a:gd name="T3" fmla="*/ 119 h 218"/>
                  <a:gd name="T4" fmla="*/ 181 w 553"/>
                  <a:gd name="T5" fmla="*/ 136 h 218"/>
                  <a:gd name="T6" fmla="*/ 179 w 553"/>
                  <a:gd name="T7" fmla="*/ 131 h 218"/>
                  <a:gd name="T8" fmla="*/ 172 w 553"/>
                  <a:gd name="T9" fmla="*/ 119 h 218"/>
                  <a:gd name="T10" fmla="*/ 146 w 553"/>
                  <a:gd name="T11" fmla="*/ 123 h 218"/>
                  <a:gd name="T12" fmla="*/ 113 w 553"/>
                  <a:gd name="T13" fmla="*/ 127 h 218"/>
                  <a:gd name="T14" fmla="*/ 81 w 553"/>
                  <a:gd name="T15" fmla="*/ 124 h 218"/>
                  <a:gd name="T16" fmla="*/ 56 w 553"/>
                  <a:gd name="T17" fmla="*/ 123 h 218"/>
                  <a:gd name="T18" fmla="*/ 38 w 553"/>
                  <a:gd name="T19" fmla="*/ 119 h 218"/>
                  <a:gd name="T20" fmla="*/ 40 w 553"/>
                  <a:gd name="T21" fmla="*/ 112 h 218"/>
                  <a:gd name="T22" fmla="*/ 27 w 553"/>
                  <a:gd name="T23" fmla="*/ 104 h 218"/>
                  <a:gd name="T24" fmla="*/ 22 w 553"/>
                  <a:gd name="T25" fmla="*/ 92 h 218"/>
                  <a:gd name="T26" fmla="*/ 4 w 553"/>
                  <a:gd name="T27" fmla="*/ 77 h 218"/>
                  <a:gd name="T28" fmla="*/ 14 w 553"/>
                  <a:gd name="T29" fmla="*/ 80 h 218"/>
                  <a:gd name="T30" fmla="*/ 12 w 553"/>
                  <a:gd name="T31" fmla="*/ 68 h 218"/>
                  <a:gd name="T32" fmla="*/ 0 w 553"/>
                  <a:gd name="T33" fmla="*/ 55 h 218"/>
                  <a:gd name="T34" fmla="*/ 19 w 553"/>
                  <a:gd name="T35" fmla="*/ 36 h 218"/>
                  <a:gd name="T36" fmla="*/ 46 w 553"/>
                  <a:gd name="T37" fmla="*/ 33 h 218"/>
                  <a:gd name="T38" fmla="*/ 53 w 553"/>
                  <a:gd name="T39" fmla="*/ 26 h 218"/>
                  <a:gd name="T40" fmla="*/ 77 w 553"/>
                  <a:gd name="T41" fmla="*/ 20 h 218"/>
                  <a:gd name="T42" fmla="*/ 118 w 553"/>
                  <a:gd name="T43" fmla="*/ 2 h 218"/>
                  <a:gd name="T44" fmla="*/ 146 w 553"/>
                  <a:gd name="T45" fmla="*/ 1 h 218"/>
                  <a:gd name="T46" fmla="*/ 166 w 553"/>
                  <a:gd name="T47" fmla="*/ 11 h 218"/>
                  <a:gd name="T48" fmla="*/ 211 w 553"/>
                  <a:gd name="T49" fmla="*/ 22 h 218"/>
                  <a:gd name="T50" fmla="*/ 259 w 553"/>
                  <a:gd name="T51" fmla="*/ 10 h 218"/>
                  <a:gd name="T52" fmla="*/ 292 w 553"/>
                  <a:gd name="T53" fmla="*/ 17 h 218"/>
                  <a:gd name="T54" fmla="*/ 307 w 553"/>
                  <a:gd name="T55" fmla="*/ 44 h 218"/>
                  <a:gd name="T56" fmla="*/ 314 w 553"/>
                  <a:gd name="T57" fmla="*/ 57 h 218"/>
                  <a:gd name="T58" fmla="*/ 321 w 553"/>
                  <a:gd name="T59" fmla="*/ 91 h 218"/>
                  <a:gd name="T60" fmla="*/ 321 w 553"/>
                  <a:gd name="T61" fmla="*/ 109 h 218"/>
                  <a:gd name="T62" fmla="*/ 294 w 553"/>
                  <a:gd name="T63" fmla="*/ 104 h 218"/>
                  <a:gd name="T64" fmla="*/ 283 w 553"/>
                  <a:gd name="T65" fmla="*/ 107 h 218"/>
                  <a:gd name="T66" fmla="*/ 248 w 553"/>
                  <a:gd name="T67" fmla="*/ 115 h 21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53"/>
                  <a:gd name="T103" fmla="*/ 0 h 218"/>
                  <a:gd name="T104" fmla="*/ 553 w 553"/>
                  <a:gd name="T105" fmla="*/ 218 h 21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53" h="218">
                    <a:moveTo>
                      <a:pt x="413" y="184"/>
                    </a:moveTo>
                    <a:lnTo>
                      <a:pt x="370" y="184"/>
                    </a:lnTo>
                    <a:lnTo>
                      <a:pt x="325" y="187"/>
                    </a:lnTo>
                    <a:lnTo>
                      <a:pt x="314" y="190"/>
                    </a:lnTo>
                    <a:lnTo>
                      <a:pt x="312" y="207"/>
                    </a:lnTo>
                    <a:lnTo>
                      <a:pt x="301" y="218"/>
                    </a:lnTo>
                    <a:lnTo>
                      <a:pt x="298" y="216"/>
                    </a:lnTo>
                    <a:lnTo>
                      <a:pt x="298" y="210"/>
                    </a:lnTo>
                    <a:lnTo>
                      <a:pt x="299" y="182"/>
                    </a:lnTo>
                    <a:lnTo>
                      <a:pt x="286" y="190"/>
                    </a:lnTo>
                    <a:lnTo>
                      <a:pt x="267" y="189"/>
                    </a:lnTo>
                    <a:lnTo>
                      <a:pt x="243" y="197"/>
                    </a:lnTo>
                    <a:lnTo>
                      <a:pt x="212" y="211"/>
                    </a:lnTo>
                    <a:lnTo>
                      <a:pt x="188" y="203"/>
                    </a:lnTo>
                    <a:lnTo>
                      <a:pt x="142" y="184"/>
                    </a:lnTo>
                    <a:lnTo>
                      <a:pt x="135" y="198"/>
                    </a:lnTo>
                    <a:lnTo>
                      <a:pt x="121" y="207"/>
                    </a:lnTo>
                    <a:lnTo>
                      <a:pt x="94" y="197"/>
                    </a:lnTo>
                    <a:lnTo>
                      <a:pt x="77" y="187"/>
                    </a:lnTo>
                    <a:lnTo>
                      <a:pt x="63" y="190"/>
                    </a:lnTo>
                    <a:lnTo>
                      <a:pt x="47" y="189"/>
                    </a:lnTo>
                    <a:lnTo>
                      <a:pt x="66" y="179"/>
                    </a:lnTo>
                    <a:lnTo>
                      <a:pt x="42" y="177"/>
                    </a:lnTo>
                    <a:lnTo>
                      <a:pt x="45" y="167"/>
                    </a:lnTo>
                    <a:lnTo>
                      <a:pt x="32" y="154"/>
                    </a:lnTo>
                    <a:lnTo>
                      <a:pt x="36" y="148"/>
                    </a:lnTo>
                    <a:lnTo>
                      <a:pt x="12" y="136"/>
                    </a:lnTo>
                    <a:lnTo>
                      <a:pt x="7" y="123"/>
                    </a:lnTo>
                    <a:lnTo>
                      <a:pt x="15" y="125"/>
                    </a:lnTo>
                    <a:lnTo>
                      <a:pt x="24" y="128"/>
                    </a:lnTo>
                    <a:lnTo>
                      <a:pt x="20" y="115"/>
                    </a:lnTo>
                    <a:lnTo>
                      <a:pt x="20" y="109"/>
                    </a:lnTo>
                    <a:lnTo>
                      <a:pt x="16" y="91"/>
                    </a:lnTo>
                    <a:lnTo>
                      <a:pt x="0" y="88"/>
                    </a:lnTo>
                    <a:lnTo>
                      <a:pt x="2" y="63"/>
                    </a:lnTo>
                    <a:lnTo>
                      <a:pt x="31" y="58"/>
                    </a:lnTo>
                    <a:lnTo>
                      <a:pt x="40" y="52"/>
                    </a:lnTo>
                    <a:lnTo>
                      <a:pt x="76" y="53"/>
                    </a:lnTo>
                    <a:lnTo>
                      <a:pt x="97" y="44"/>
                    </a:lnTo>
                    <a:lnTo>
                      <a:pt x="89" y="42"/>
                    </a:lnTo>
                    <a:lnTo>
                      <a:pt x="74" y="31"/>
                    </a:lnTo>
                    <a:lnTo>
                      <a:pt x="129" y="32"/>
                    </a:lnTo>
                    <a:lnTo>
                      <a:pt x="169" y="6"/>
                    </a:lnTo>
                    <a:lnTo>
                      <a:pt x="196" y="3"/>
                    </a:lnTo>
                    <a:lnTo>
                      <a:pt x="225" y="0"/>
                    </a:lnTo>
                    <a:lnTo>
                      <a:pt x="243" y="1"/>
                    </a:lnTo>
                    <a:lnTo>
                      <a:pt x="264" y="9"/>
                    </a:lnTo>
                    <a:lnTo>
                      <a:pt x="277" y="17"/>
                    </a:lnTo>
                    <a:lnTo>
                      <a:pt x="314" y="26"/>
                    </a:lnTo>
                    <a:lnTo>
                      <a:pt x="351" y="35"/>
                    </a:lnTo>
                    <a:lnTo>
                      <a:pt x="388" y="35"/>
                    </a:lnTo>
                    <a:lnTo>
                      <a:pt x="431" y="16"/>
                    </a:lnTo>
                    <a:lnTo>
                      <a:pt x="468" y="13"/>
                    </a:lnTo>
                    <a:lnTo>
                      <a:pt x="486" y="27"/>
                    </a:lnTo>
                    <a:lnTo>
                      <a:pt x="498" y="50"/>
                    </a:lnTo>
                    <a:lnTo>
                      <a:pt x="511" y="70"/>
                    </a:lnTo>
                    <a:lnTo>
                      <a:pt x="535" y="81"/>
                    </a:lnTo>
                    <a:lnTo>
                      <a:pt x="523" y="91"/>
                    </a:lnTo>
                    <a:lnTo>
                      <a:pt x="526" y="110"/>
                    </a:lnTo>
                    <a:lnTo>
                      <a:pt x="534" y="146"/>
                    </a:lnTo>
                    <a:lnTo>
                      <a:pt x="553" y="172"/>
                    </a:lnTo>
                    <a:lnTo>
                      <a:pt x="535" y="174"/>
                    </a:lnTo>
                    <a:lnTo>
                      <a:pt x="527" y="167"/>
                    </a:lnTo>
                    <a:lnTo>
                      <a:pt x="489" y="167"/>
                    </a:lnTo>
                    <a:lnTo>
                      <a:pt x="481" y="174"/>
                    </a:lnTo>
                    <a:lnTo>
                      <a:pt x="471" y="171"/>
                    </a:lnTo>
                    <a:lnTo>
                      <a:pt x="442" y="177"/>
                    </a:lnTo>
                    <a:lnTo>
                      <a:pt x="413" y="184"/>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30" name="Freeform 187"/>
              <p:cNvSpPr>
                <a:spLocks/>
              </p:cNvSpPr>
              <p:nvPr/>
            </p:nvSpPr>
            <p:spPr bwMode="gray">
              <a:xfrm>
                <a:off x="3514" y="1895"/>
                <a:ext cx="52" cy="40"/>
              </a:xfrm>
              <a:custGeom>
                <a:avLst/>
                <a:gdLst>
                  <a:gd name="T0" fmla="*/ 6 w 85"/>
                  <a:gd name="T1" fmla="*/ 1 h 63"/>
                  <a:gd name="T2" fmla="*/ 3 w 85"/>
                  <a:gd name="T3" fmla="*/ 5 h 63"/>
                  <a:gd name="T4" fmla="*/ 7 w 85"/>
                  <a:gd name="T5" fmla="*/ 13 h 63"/>
                  <a:gd name="T6" fmla="*/ 0 w 85"/>
                  <a:gd name="T7" fmla="*/ 28 h 63"/>
                  <a:gd name="T8" fmla="*/ 11 w 85"/>
                  <a:gd name="T9" fmla="*/ 30 h 63"/>
                  <a:gd name="T10" fmla="*/ 5 w 85"/>
                  <a:gd name="T11" fmla="*/ 40 h 63"/>
                  <a:gd name="T12" fmla="*/ 24 w 85"/>
                  <a:gd name="T13" fmla="*/ 25 h 63"/>
                  <a:gd name="T14" fmla="*/ 52 w 85"/>
                  <a:gd name="T15" fmla="*/ 20 h 63"/>
                  <a:gd name="T16" fmla="*/ 44 w 85"/>
                  <a:gd name="T17" fmla="*/ 13 h 63"/>
                  <a:gd name="T18" fmla="*/ 31 w 85"/>
                  <a:gd name="T19" fmla="*/ 0 h 63"/>
                  <a:gd name="T20" fmla="*/ 6 w 85"/>
                  <a:gd name="T21" fmla="*/ 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63"/>
                  <a:gd name="T35" fmla="*/ 85 w 85"/>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63">
                    <a:moveTo>
                      <a:pt x="10" y="1"/>
                    </a:moveTo>
                    <a:lnTo>
                      <a:pt x="5" y="8"/>
                    </a:lnTo>
                    <a:lnTo>
                      <a:pt x="11" y="21"/>
                    </a:lnTo>
                    <a:lnTo>
                      <a:pt x="0" y="44"/>
                    </a:lnTo>
                    <a:lnTo>
                      <a:pt x="18" y="47"/>
                    </a:lnTo>
                    <a:lnTo>
                      <a:pt x="8" y="63"/>
                    </a:lnTo>
                    <a:lnTo>
                      <a:pt x="40" y="39"/>
                    </a:lnTo>
                    <a:lnTo>
                      <a:pt x="85" y="32"/>
                    </a:lnTo>
                    <a:lnTo>
                      <a:pt x="72" y="21"/>
                    </a:lnTo>
                    <a:lnTo>
                      <a:pt x="51" y="0"/>
                    </a:lnTo>
                    <a:lnTo>
                      <a:pt x="10" y="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43" name="Freeform 188"/>
            <p:cNvSpPr>
              <a:spLocks/>
            </p:cNvSpPr>
            <p:nvPr/>
          </p:nvSpPr>
          <p:spPr bwMode="gray">
            <a:xfrm>
              <a:off x="3429" y="1440"/>
              <a:ext cx="116" cy="77"/>
            </a:xfrm>
            <a:custGeom>
              <a:avLst/>
              <a:gdLst>
                <a:gd name="T0" fmla="*/ 116 w 243"/>
                <a:gd name="T1" fmla="*/ 42 h 155"/>
                <a:gd name="T2" fmla="*/ 111 w 243"/>
                <a:gd name="T3" fmla="*/ 47 h 155"/>
                <a:gd name="T4" fmla="*/ 116 w 243"/>
                <a:gd name="T5" fmla="*/ 62 h 155"/>
                <a:gd name="T6" fmla="*/ 100 w 243"/>
                <a:gd name="T7" fmla="*/ 71 h 155"/>
                <a:gd name="T8" fmla="*/ 101 w 243"/>
                <a:gd name="T9" fmla="*/ 77 h 155"/>
                <a:gd name="T10" fmla="*/ 78 w 243"/>
                <a:gd name="T11" fmla="*/ 73 h 155"/>
                <a:gd name="T12" fmla="*/ 55 w 243"/>
                <a:gd name="T13" fmla="*/ 68 h 155"/>
                <a:gd name="T14" fmla="*/ 32 w 243"/>
                <a:gd name="T15" fmla="*/ 68 h 155"/>
                <a:gd name="T16" fmla="*/ 10 w 243"/>
                <a:gd name="T17" fmla="*/ 68 h 155"/>
                <a:gd name="T18" fmla="*/ 2 w 243"/>
                <a:gd name="T19" fmla="*/ 63 h 155"/>
                <a:gd name="T20" fmla="*/ 11 w 243"/>
                <a:gd name="T21" fmla="*/ 51 h 155"/>
                <a:gd name="T22" fmla="*/ 0 w 243"/>
                <a:gd name="T23" fmla="*/ 29 h 155"/>
                <a:gd name="T24" fmla="*/ 20 w 243"/>
                <a:gd name="T25" fmla="*/ 15 h 155"/>
                <a:gd name="T26" fmla="*/ 39 w 243"/>
                <a:gd name="T27" fmla="*/ 1 h 155"/>
                <a:gd name="T28" fmla="*/ 57 w 243"/>
                <a:gd name="T29" fmla="*/ 0 h 155"/>
                <a:gd name="T30" fmla="*/ 77 w 243"/>
                <a:gd name="T31" fmla="*/ 3 h 155"/>
                <a:gd name="T32" fmla="*/ 97 w 243"/>
                <a:gd name="T33" fmla="*/ 6 h 155"/>
                <a:gd name="T34" fmla="*/ 99 w 243"/>
                <a:gd name="T35" fmla="*/ 27 h 155"/>
                <a:gd name="T36" fmla="*/ 116 w 243"/>
                <a:gd name="T37" fmla="*/ 42 h 1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
                <a:gd name="T58" fmla="*/ 0 h 155"/>
                <a:gd name="T59" fmla="*/ 243 w 243"/>
                <a:gd name="T60" fmla="*/ 155 h 1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 h="155">
                  <a:moveTo>
                    <a:pt x="243" y="85"/>
                  </a:moveTo>
                  <a:lnTo>
                    <a:pt x="233" y="94"/>
                  </a:lnTo>
                  <a:lnTo>
                    <a:pt x="242" y="125"/>
                  </a:lnTo>
                  <a:lnTo>
                    <a:pt x="209" y="142"/>
                  </a:lnTo>
                  <a:lnTo>
                    <a:pt x="211" y="155"/>
                  </a:lnTo>
                  <a:lnTo>
                    <a:pt x="163" y="147"/>
                  </a:lnTo>
                  <a:lnTo>
                    <a:pt x="116" y="137"/>
                  </a:lnTo>
                  <a:lnTo>
                    <a:pt x="68" y="137"/>
                  </a:lnTo>
                  <a:lnTo>
                    <a:pt x="21" y="137"/>
                  </a:lnTo>
                  <a:lnTo>
                    <a:pt x="5" y="127"/>
                  </a:lnTo>
                  <a:lnTo>
                    <a:pt x="23" y="103"/>
                  </a:lnTo>
                  <a:lnTo>
                    <a:pt x="0" y="59"/>
                  </a:lnTo>
                  <a:lnTo>
                    <a:pt x="42" y="31"/>
                  </a:lnTo>
                  <a:lnTo>
                    <a:pt x="82" y="3"/>
                  </a:lnTo>
                  <a:lnTo>
                    <a:pt x="119" y="0"/>
                  </a:lnTo>
                  <a:lnTo>
                    <a:pt x="161" y="6"/>
                  </a:lnTo>
                  <a:lnTo>
                    <a:pt x="203" y="13"/>
                  </a:lnTo>
                  <a:lnTo>
                    <a:pt x="208" y="54"/>
                  </a:lnTo>
                  <a:lnTo>
                    <a:pt x="243" y="85"/>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4" name="Group 189"/>
            <p:cNvGrpSpPr>
              <a:grpSpLocks/>
            </p:cNvGrpSpPr>
            <p:nvPr/>
          </p:nvGrpSpPr>
          <p:grpSpPr bwMode="auto">
            <a:xfrm>
              <a:off x="3283" y="1409"/>
              <a:ext cx="57" cy="52"/>
              <a:chOff x="3191" y="1554"/>
              <a:chExt cx="69" cy="63"/>
            </a:xfrm>
            <a:grpFill/>
          </p:grpSpPr>
          <p:sp>
            <p:nvSpPr>
              <p:cNvPr id="224" name="Freeform 190"/>
              <p:cNvSpPr>
                <a:spLocks/>
              </p:cNvSpPr>
              <p:nvPr/>
            </p:nvSpPr>
            <p:spPr bwMode="gray">
              <a:xfrm>
                <a:off x="3191" y="1571"/>
                <a:ext cx="39" cy="44"/>
              </a:xfrm>
              <a:custGeom>
                <a:avLst/>
                <a:gdLst>
                  <a:gd name="T0" fmla="*/ 23 w 64"/>
                  <a:gd name="T1" fmla="*/ 39 h 72"/>
                  <a:gd name="T2" fmla="*/ 20 w 64"/>
                  <a:gd name="T3" fmla="*/ 44 h 72"/>
                  <a:gd name="T4" fmla="*/ 8 w 64"/>
                  <a:gd name="T5" fmla="*/ 42 h 72"/>
                  <a:gd name="T6" fmla="*/ 5 w 64"/>
                  <a:gd name="T7" fmla="*/ 39 h 72"/>
                  <a:gd name="T8" fmla="*/ 1 w 64"/>
                  <a:gd name="T9" fmla="*/ 29 h 72"/>
                  <a:gd name="T10" fmla="*/ 0 w 64"/>
                  <a:gd name="T11" fmla="*/ 8 h 72"/>
                  <a:gd name="T12" fmla="*/ 10 w 64"/>
                  <a:gd name="T13" fmla="*/ 5 h 72"/>
                  <a:gd name="T14" fmla="*/ 13 w 64"/>
                  <a:gd name="T15" fmla="*/ 8 h 72"/>
                  <a:gd name="T16" fmla="*/ 13 w 64"/>
                  <a:gd name="T17" fmla="*/ 4 h 72"/>
                  <a:gd name="T18" fmla="*/ 25 w 64"/>
                  <a:gd name="T19" fmla="*/ 0 h 72"/>
                  <a:gd name="T20" fmla="*/ 30 w 64"/>
                  <a:gd name="T21" fmla="*/ 8 h 72"/>
                  <a:gd name="T22" fmla="*/ 39 w 64"/>
                  <a:gd name="T23" fmla="*/ 8 h 72"/>
                  <a:gd name="T24" fmla="*/ 35 w 64"/>
                  <a:gd name="T25" fmla="*/ 17 h 72"/>
                  <a:gd name="T26" fmla="*/ 24 w 64"/>
                  <a:gd name="T27" fmla="*/ 26 h 72"/>
                  <a:gd name="T28" fmla="*/ 24 w 64"/>
                  <a:gd name="T29" fmla="*/ 28 h 72"/>
                  <a:gd name="T30" fmla="*/ 23 w 64"/>
                  <a:gd name="T31" fmla="*/ 39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
                  <a:gd name="T49" fmla="*/ 0 h 72"/>
                  <a:gd name="T50" fmla="*/ 64 w 64"/>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 h="72">
                    <a:moveTo>
                      <a:pt x="37" y="64"/>
                    </a:moveTo>
                    <a:lnTo>
                      <a:pt x="33" y="72"/>
                    </a:lnTo>
                    <a:lnTo>
                      <a:pt x="13" y="69"/>
                    </a:lnTo>
                    <a:lnTo>
                      <a:pt x="8" y="64"/>
                    </a:lnTo>
                    <a:lnTo>
                      <a:pt x="1" y="48"/>
                    </a:lnTo>
                    <a:lnTo>
                      <a:pt x="0" y="13"/>
                    </a:lnTo>
                    <a:lnTo>
                      <a:pt x="16" y="8"/>
                    </a:lnTo>
                    <a:lnTo>
                      <a:pt x="21" y="13"/>
                    </a:lnTo>
                    <a:lnTo>
                      <a:pt x="22" y="7"/>
                    </a:lnTo>
                    <a:lnTo>
                      <a:pt x="41" y="0"/>
                    </a:lnTo>
                    <a:lnTo>
                      <a:pt x="50" y="13"/>
                    </a:lnTo>
                    <a:lnTo>
                      <a:pt x="64" y="13"/>
                    </a:lnTo>
                    <a:lnTo>
                      <a:pt x="58" y="28"/>
                    </a:lnTo>
                    <a:lnTo>
                      <a:pt x="40" y="43"/>
                    </a:lnTo>
                    <a:lnTo>
                      <a:pt x="40" y="46"/>
                    </a:lnTo>
                    <a:lnTo>
                      <a:pt x="37" y="64"/>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5" name="Freeform 191"/>
              <p:cNvSpPr>
                <a:spLocks/>
              </p:cNvSpPr>
              <p:nvPr/>
            </p:nvSpPr>
            <p:spPr bwMode="gray">
              <a:xfrm>
                <a:off x="3237" y="1588"/>
                <a:ext cx="23" cy="22"/>
              </a:xfrm>
              <a:custGeom>
                <a:avLst/>
                <a:gdLst>
                  <a:gd name="T0" fmla="*/ 23 w 39"/>
                  <a:gd name="T1" fmla="*/ 7 h 36"/>
                  <a:gd name="T2" fmla="*/ 21 w 39"/>
                  <a:gd name="T3" fmla="*/ 3 h 36"/>
                  <a:gd name="T4" fmla="*/ 15 w 39"/>
                  <a:gd name="T5" fmla="*/ 0 h 36"/>
                  <a:gd name="T6" fmla="*/ 14 w 39"/>
                  <a:gd name="T7" fmla="*/ 7 h 36"/>
                  <a:gd name="T8" fmla="*/ 9 w 39"/>
                  <a:gd name="T9" fmla="*/ 6 h 36"/>
                  <a:gd name="T10" fmla="*/ 3 w 39"/>
                  <a:gd name="T11" fmla="*/ 2 h 36"/>
                  <a:gd name="T12" fmla="*/ 0 w 39"/>
                  <a:gd name="T13" fmla="*/ 7 h 36"/>
                  <a:gd name="T14" fmla="*/ 0 w 39"/>
                  <a:gd name="T15" fmla="*/ 11 h 36"/>
                  <a:gd name="T16" fmla="*/ 12 w 39"/>
                  <a:gd name="T17" fmla="*/ 22 h 36"/>
                  <a:gd name="T18" fmla="*/ 17 w 39"/>
                  <a:gd name="T19" fmla="*/ 18 h 36"/>
                  <a:gd name="T20" fmla="*/ 17 w 39"/>
                  <a:gd name="T21" fmla="*/ 13 h 36"/>
                  <a:gd name="T22" fmla="*/ 23 w 39"/>
                  <a:gd name="T23" fmla="*/ 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36"/>
                  <a:gd name="T38" fmla="*/ 39 w 39"/>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36">
                    <a:moveTo>
                      <a:pt x="39" y="11"/>
                    </a:moveTo>
                    <a:lnTo>
                      <a:pt x="36" y="5"/>
                    </a:lnTo>
                    <a:lnTo>
                      <a:pt x="26" y="0"/>
                    </a:lnTo>
                    <a:lnTo>
                      <a:pt x="24" y="11"/>
                    </a:lnTo>
                    <a:lnTo>
                      <a:pt x="16" y="9"/>
                    </a:lnTo>
                    <a:lnTo>
                      <a:pt x="5" y="3"/>
                    </a:lnTo>
                    <a:lnTo>
                      <a:pt x="0" y="11"/>
                    </a:lnTo>
                    <a:lnTo>
                      <a:pt x="0" y="18"/>
                    </a:lnTo>
                    <a:lnTo>
                      <a:pt x="21" y="36"/>
                    </a:lnTo>
                    <a:lnTo>
                      <a:pt x="29" y="29"/>
                    </a:lnTo>
                    <a:lnTo>
                      <a:pt x="29" y="21"/>
                    </a:lnTo>
                    <a:lnTo>
                      <a:pt x="39" y="1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6" name="Freeform 192"/>
              <p:cNvSpPr>
                <a:spLocks/>
              </p:cNvSpPr>
              <p:nvPr/>
            </p:nvSpPr>
            <p:spPr bwMode="gray">
              <a:xfrm>
                <a:off x="3194" y="1554"/>
                <a:ext cx="32" cy="23"/>
              </a:xfrm>
              <a:custGeom>
                <a:avLst/>
                <a:gdLst>
                  <a:gd name="T0" fmla="*/ 26 w 53"/>
                  <a:gd name="T1" fmla="*/ 16 h 36"/>
                  <a:gd name="T2" fmla="*/ 2 w 53"/>
                  <a:gd name="T3" fmla="*/ 17 h 36"/>
                  <a:gd name="T4" fmla="*/ 0 w 53"/>
                  <a:gd name="T5" fmla="*/ 23 h 36"/>
                  <a:gd name="T6" fmla="*/ 1 w 53"/>
                  <a:gd name="T7" fmla="*/ 13 h 36"/>
                  <a:gd name="T8" fmla="*/ 16 w 53"/>
                  <a:gd name="T9" fmla="*/ 11 h 36"/>
                  <a:gd name="T10" fmla="*/ 32 w 53"/>
                  <a:gd name="T11" fmla="*/ 0 h 36"/>
                  <a:gd name="T12" fmla="*/ 26 w 53"/>
                  <a:gd name="T13" fmla="*/ 16 h 36"/>
                  <a:gd name="T14" fmla="*/ 0 60000 65536"/>
                  <a:gd name="T15" fmla="*/ 0 60000 65536"/>
                  <a:gd name="T16" fmla="*/ 0 60000 65536"/>
                  <a:gd name="T17" fmla="*/ 0 60000 65536"/>
                  <a:gd name="T18" fmla="*/ 0 60000 65536"/>
                  <a:gd name="T19" fmla="*/ 0 60000 65536"/>
                  <a:gd name="T20" fmla="*/ 0 60000 65536"/>
                  <a:gd name="T21" fmla="*/ 0 w 53"/>
                  <a:gd name="T22" fmla="*/ 0 h 36"/>
                  <a:gd name="T23" fmla="*/ 53 w 53"/>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36">
                    <a:moveTo>
                      <a:pt x="43" y="25"/>
                    </a:moveTo>
                    <a:lnTo>
                      <a:pt x="4" y="26"/>
                    </a:lnTo>
                    <a:lnTo>
                      <a:pt x="0" y="36"/>
                    </a:lnTo>
                    <a:lnTo>
                      <a:pt x="1" y="21"/>
                    </a:lnTo>
                    <a:lnTo>
                      <a:pt x="27" y="17"/>
                    </a:lnTo>
                    <a:lnTo>
                      <a:pt x="53" y="0"/>
                    </a:lnTo>
                    <a:lnTo>
                      <a:pt x="43" y="25"/>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7" name="Freeform 193"/>
              <p:cNvSpPr>
                <a:spLocks/>
              </p:cNvSpPr>
              <p:nvPr/>
            </p:nvSpPr>
            <p:spPr bwMode="gray">
              <a:xfrm>
                <a:off x="3216" y="1600"/>
                <a:ext cx="16" cy="9"/>
              </a:xfrm>
              <a:custGeom>
                <a:avLst/>
                <a:gdLst>
                  <a:gd name="T0" fmla="*/ 16 w 28"/>
                  <a:gd name="T1" fmla="*/ 4 h 15"/>
                  <a:gd name="T2" fmla="*/ 10 w 28"/>
                  <a:gd name="T3" fmla="*/ 0 h 15"/>
                  <a:gd name="T4" fmla="*/ 0 w 28"/>
                  <a:gd name="T5" fmla="*/ 1 h 15"/>
                  <a:gd name="T6" fmla="*/ 11 w 28"/>
                  <a:gd name="T7" fmla="*/ 9 h 15"/>
                  <a:gd name="T8" fmla="*/ 16 w 28"/>
                  <a:gd name="T9" fmla="*/ 4 h 15"/>
                  <a:gd name="T10" fmla="*/ 0 60000 65536"/>
                  <a:gd name="T11" fmla="*/ 0 60000 65536"/>
                  <a:gd name="T12" fmla="*/ 0 60000 65536"/>
                  <a:gd name="T13" fmla="*/ 0 60000 65536"/>
                  <a:gd name="T14" fmla="*/ 0 60000 65536"/>
                  <a:gd name="T15" fmla="*/ 0 w 28"/>
                  <a:gd name="T16" fmla="*/ 0 h 15"/>
                  <a:gd name="T17" fmla="*/ 28 w 28"/>
                  <a:gd name="T18" fmla="*/ 15 h 15"/>
                </a:gdLst>
                <a:ahLst/>
                <a:cxnLst>
                  <a:cxn ang="T10">
                    <a:pos x="T0" y="T1"/>
                  </a:cxn>
                  <a:cxn ang="T11">
                    <a:pos x="T2" y="T3"/>
                  </a:cxn>
                  <a:cxn ang="T12">
                    <a:pos x="T4" y="T5"/>
                  </a:cxn>
                  <a:cxn ang="T13">
                    <a:pos x="T6" y="T7"/>
                  </a:cxn>
                  <a:cxn ang="T14">
                    <a:pos x="T8" y="T9"/>
                  </a:cxn>
                </a:cxnLst>
                <a:rect l="T15" t="T16" r="T17" b="T18"/>
                <a:pathLst>
                  <a:path w="28" h="15">
                    <a:moveTo>
                      <a:pt x="28" y="7"/>
                    </a:moveTo>
                    <a:lnTo>
                      <a:pt x="18" y="0"/>
                    </a:lnTo>
                    <a:lnTo>
                      <a:pt x="0" y="2"/>
                    </a:lnTo>
                    <a:lnTo>
                      <a:pt x="20" y="15"/>
                    </a:lnTo>
                    <a:lnTo>
                      <a:pt x="28" y="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8" name="Freeform 194"/>
              <p:cNvSpPr>
                <a:spLocks/>
              </p:cNvSpPr>
              <p:nvPr/>
            </p:nvSpPr>
            <p:spPr bwMode="gray">
              <a:xfrm>
                <a:off x="3250" y="1613"/>
                <a:ext cx="4" cy="4"/>
              </a:xfrm>
              <a:custGeom>
                <a:avLst/>
                <a:gdLst>
                  <a:gd name="T0" fmla="*/ 4 w 6"/>
                  <a:gd name="T1" fmla="*/ 2 h 6"/>
                  <a:gd name="T2" fmla="*/ 1 w 6"/>
                  <a:gd name="T3" fmla="*/ 0 h 6"/>
                  <a:gd name="T4" fmla="*/ 0 w 6"/>
                  <a:gd name="T5" fmla="*/ 4 h 6"/>
                  <a:gd name="T6" fmla="*/ 4 w 6"/>
                  <a:gd name="T7" fmla="*/ 2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6" y="3"/>
                    </a:moveTo>
                    <a:lnTo>
                      <a:pt x="1" y="0"/>
                    </a:lnTo>
                    <a:lnTo>
                      <a:pt x="0" y="6"/>
                    </a:lnTo>
                    <a:lnTo>
                      <a:pt x="6" y="3"/>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45" name="Freeform 195"/>
            <p:cNvSpPr>
              <a:spLocks/>
            </p:cNvSpPr>
            <p:nvPr/>
          </p:nvSpPr>
          <p:spPr bwMode="gray">
            <a:xfrm>
              <a:off x="3418" y="1378"/>
              <a:ext cx="56" cy="29"/>
            </a:xfrm>
            <a:custGeom>
              <a:avLst/>
              <a:gdLst>
                <a:gd name="T0" fmla="*/ 56 w 117"/>
                <a:gd name="T1" fmla="*/ 18 h 57"/>
                <a:gd name="T2" fmla="*/ 51 w 117"/>
                <a:gd name="T3" fmla="*/ 3 h 57"/>
                <a:gd name="T4" fmla="*/ 22 w 117"/>
                <a:gd name="T5" fmla="*/ 0 h 57"/>
                <a:gd name="T6" fmla="*/ 0 w 117"/>
                <a:gd name="T7" fmla="*/ 8 h 57"/>
                <a:gd name="T8" fmla="*/ 2 w 117"/>
                <a:gd name="T9" fmla="*/ 13 h 57"/>
                <a:gd name="T10" fmla="*/ 10 w 117"/>
                <a:gd name="T11" fmla="*/ 22 h 57"/>
                <a:gd name="T12" fmla="*/ 13 w 117"/>
                <a:gd name="T13" fmla="*/ 22 h 57"/>
                <a:gd name="T14" fmla="*/ 32 w 117"/>
                <a:gd name="T15" fmla="*/ 26 h 57"/>
                <a:gd name="T16" fmla="*/ 50 w 117"/>
                <a:gd name="T17" fmla="*/ 29 h 57"/>
                <a:gd name="T18" fmla="*/ 56 w 117"/>
                <a:gd name="T19" fmla="*/ 18 h 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
                <a:gd name="T31" fmla="*/ 0 h 57"/>
                <a:gd name="T32" fmla="*/ 117 w 117"/>
                <a:gd name="T33" fmla="*/ 57 h 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 h="57">
                  <a:moveTo>
                    <a:pt x="117" y="36"/>
                  </a:moveTo>
                  <a:lnTo>
                    <a:pt x="107" y="5"/>
                  </a:lnTo>
                  <a:lnTo>
                    <a:pt x="46" y="0"/>
                  </a:lnTo>
                  <a:lnTo>
                    <a:pt x="0" y="15"/>
                  </a:lnTo>
                  <a:lnTo>
                    <a:pt x="4" y="26"/>
                  </a:lnTo>
                  <a:lnTo>
                    <a:pt x="20" y="44"/>
                  </a:lnTo>
                  <a:lnTo>
                    <a:pt x="28" y="44"/>
                  </a:lnTo>
                  <a:lnTo>
                    <a:pt x="67" y="51"/>
                  </a:lnTo>
                  <a:lnTo>
                    <a:pt x="104" y="57"/>
                  </a:lnTo>
                  <a:lnTo>
                    <a:pt x="117" y="36"/>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46" name="Freeform 196"/>
            <p:cNvSpPr>
              <a:spLocks/>
            </p:cNvSpPr>
            <p:nvPr/>
          </p:nvSpPr>
          <p:spPr bwMode="gray">
            <a:xfrm>
              <a:off x="3395" y="1400"/>
              <a:ext cx="90" cy="41"/>
            </a:xfrm>
            <a:custGeom>
              <a:avLst/>
              <a:gdLst>
                <a:gd name="T0" fmla="*/ 46 w 189"/>
                <a:gd name="T1" fmla="*/ 28 h 80"/>
                <a:gd name="T2" fmla="*/ 24 w 189"/>
                <a:gd name="T3" fmla="*/ 31 h 80"/>
                <a:gd name="T4" fmla="*/ 4 w 189"/>
                <a:gd name="T5" fmla="*/ 34 h 80"/>
                <a:gd name="T6" fmla="*/ 0 w 189"/>
                <a:gd name="T7" fmla="*/ 35 h 80"/>
                <a:gd name="T8" fmla="*/ 6 w 189"/>
                <a:gd name="T9" fmla="*/ 12 h 80"/>
                <a:gd name="T10" fmla="*/ 17 w 189"/>
                <a:gd name="T11" fmla="*/ 12 h 80"/>
                <a:gd name="T12" fmla="*/ 33 w 189"/>
                <a:gd name="T13" fmla="*/ 22 h 80"/>
                <a:gd name="T14" fmla="*/ 40 w 189"/>
                <a:gd name="T15" fmla="*/ 16 h 80"/>
                <a:gd name="T16" fmla="*/ 37 w 189"/>
                <a:gd name="T17" fmla="*/ 0 h 80"/>
                <a:gd name="T18" fmla="*/ 56 w 189"/>
                <a:gd name="T19" fmla="*/ 4 h 80"/>
                <a:gd name="T20" fmla="*/ 73 w 189"/>
                <a:gd name="T21" fmla="*/ 7 h 80"/>
                <a:gd name="T22" fmla="*/ 81 w 189"/>
                <a:gd name="T23" fmla="*/ 19 h 80"/>
                <a:gd name="T24" fmla="*/ 90 w 189"/>
                <a:gd name="T25" fmla="*/ 39 h 80"/>
                <a:gd name="T26" fmla="*/ 72 w 189"/>
                <a:gd name="T27" fmla="*/ 41 h 80"/>
                <a:gd name="T28" fmla="*/ 46 w 189"/>
                <a:gd name="T29" fmla="*/ 28 h 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9"/>
                <a:gd name="T46" fmla="*/ 0 h 80"/>
                <a:gd name="T47" fmla="*/ 189 w 189"/>
                <a:gd name="T48" fmla="*/ 80 h 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9" h="80">
                  <a:moveTo>
                    <a:pt x="96" y="54"/>
                  </a:moveTo>
                  <a:lnTo>
                    <a:pt x="51" y="61"/>
                  </a:lnTo>
                  <a:lnTo>
                    <a:pt x="8" y="66"/>
                  </a:lnTo>
                  <a:lnTo>
                    <a:pt x="0" y="69"/>
                  </a:lnTo>
                  <a:lnTo>
                    <a:pt x="13" y="23"/>
                  </a:lnTo>
                  <a:lnTo>
                    <a:pt x="35" y="23"/>
                  </a:lnTo>
                  <a:lnTo>
                    <a:pt x="69" y="43"/>
                  </a:lnTo>
                  <a:lnTo>
                    <a:pt x="83" y="31"/>
                  </a:lnTo>
                  <a:lnTo>
                    <a:pt x="78" y="0"/>
                  </a:lnTo>
                  <a:lnTo>
                    <a:pt x="117" y="7"/>
                  </a:lnTo>
                  <a:lnTo>
                    <a:pt x="154" y="13"/>
                  </a:lnTo>
                  <a:lnTo>
                    <a:pt x="170" y="38"/>
                  </a:lnTo>
                  <a:lnTo>
                    <a:pt x="189" y="77"/>
                  </a:lnTo>
                  <a:lnTo>
                    <a:pt x="152" y="80"/>
                  </a:lnTo>
                  <a:lnTo>
                    <a:pt x="96" y="54"/>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47" name="Freeform 197"/>
            <p:cNvSpPr>
              <a:spLocks/>
            </p:cNvSpPr>
            <p:nvPr/>
          </p:nvSpPr>
          <p:spPr bwMode="gray">
            <a:xfrm>
              <a:off x="3395" y="1428"/>
              <a:ext cx="73" cy="40"/>
            </a:xfrm>
            <a:custGeom>
              <a:avLst/>
              <a:gdLst>
                <a:gd name="T0" fmla="*/ 3 w 152"/>
                <a:gd name="T1" fmla="*/ 29 h 82"/>
                <a:gd name="T2" fmla="*/ 0 w 152"/>
                <a:gd name="T3" fmla="*/ 7 h 82"/>
                <a:gd name="T4" fmla="*/ 4 w 152"/>
                <a:gd name="T5" fmla="*/ 6 h 82"/>
                <a:gd name="T6" fmla="*/ 24 w 152"/>
                <a:gd name="T7" fmla="*/ 3 h 82"/>
                <a:gd name="T8" fmla="*/ 46 w 152"/>
                <a:gd name="T9" fmla="*/ 0 h 82"/>
                <a:gd name="T10" fmla="*/ 73 w 152"/>
                <a:gd name="T11" fmla="*/ 13 h 82"/>
                <a:gd name="T12" fmla="*/ 54 w 152"/>
                <a:gd name="T13" fmla="*/ 26 h 82"/>
                <a:gd name="T14" fmla="*/ 34 w 152"/>
                <a:gd name="T15" fmla="*/ 40 h 82"/>
                <a:gd name="T16" fmla="*/ 22 w 152"/>
                <a:gd name="T17" fmla="*/ 39 h 82"/>
                <a:gd name="T18" fmla="*/ 22 w 152"/>
                <a:gd name="T19" fmla="*/ 32 h 82"/>
                <a:gd name="T20" fmla="*/ 11 w 152"/>
                <a:gd name="T21" fmla="*/ 30 h 82"/>
                <a:gd name="T22" fmla="*/ 3 w 152"/>
                <a:gd name="T23" fmla="*/ 29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82"/>
                <a:gd name="T38" fmla="*/ 152 w 152"/>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82">
                  <a:moveTo>
                    <a:pt x="6" y="59"/>
                  </a:moveTo>
                  <a:lnTo>
                    <a:pt x="0" y="15"/>
                  </a:lnTo>
                  <a:lnTo>
                    <a:pt x="8" y="12"/>
                  </a:lnTo>
                  <a:lnTo>
                    <a:pt x="51" y="7"/>
                  </a:lnTo>
                  <a:lnTo>
                    <a:pt x="96" y="0"/>
                  </a:lnTo>
                  <a:lnTo>
                    <a:pt x="152" y="26"/>
                  </a:lnTo>
                  <a:lnTo>
                    <a:pt x="112" y="54"/>
                  </a:lnTo>
                  <a:lnTo>
                    <a:pt x="70" y="82"/>
                  </a:lnTo>
                  <a:lnTo>
                    <a:pt x="46" y="80"/>
                  </a:lnTo>
                  <a:lnTo>
                    <a:pt x="46" y="65"/>
                  </a:lnTo>
                  <a:lnTo>
                    <a:pt x="22" y="62"/>
                  </a:lnTo>
                  <a:lnTo>
                    <a:pt x="6" y="59"/>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48" name="Freeform 198"/>
            <p:cNvSpPr>
              <a:spLocks/>
            </p:cNvSpPr>
            <p:nvPr/>
          </p:nvSpPr>
          <p:spPr bwMode="gray">
            <a:xfrm>
              <a:off x="3314" y="1460"/>
              <a:ext cx="132" cy="101"/>
            </a:xfrm>
            <a:custGeom>
              <a:avLst/>
              <a:gdLst>
                <a:gd name="T0" fmla="*/ 54 w 275"/>
                <a:gd name="T1" fmla="*/ 5 h 196"/>
                <a:gd name="T2" fmla="*/ 52 w 275"/>
                <a:gd name="T3" fmla="*/ 0 h 196"/>
                <a:gd name="T4" fmla="*/ 35 w 275"/>
                <a:gd name="T5" fmla="*/ 1 h 196"/>
                <a:gd name="T6" fmla="*/ 18 w 275"/>
                <a:gd name="T7" fmla="*/ 8 h 196"/>
                <a:gd name="T8" fmla="*/ 0 w 275"/>
                <a:gd name="T9" fmla="*/ 12 h 196"/>
                <a:gd name="T10" fmla="*/ 5 w 275"/>
                <a:gd name="T11" fmla="*/ 17 h 196"/>
                <a:gd name="T12" fmla="*/ 1 w 275"/>
                <a:gd name="T13" fmla="*/ 19 h 196"/>
                <a:gd name="T14" fmla="*/ 2 w 275"/>
                <a:gd name="T15" fmla="*/ 35 h 196"/>
                <a:gd name="T16" fmla="*/ 10 w 275"/>
                <a:gd name="T17" fmla="*/ 55 h 196"/>
                <a:gd name="T18" fmla="*/ 12 w 275"/>
                <a:gd name="T19" fmla="*/ 69 h 196"/>
                <a:gd name="T20" fmla="*/ 15 w 275"/>
                <a:gd name="T21" fmla="*/ 68 h 196"/>
                <a:gd name="T22" fmla="*/ 32 w 275"/>
                <a:gd name="T23" fmla="*/ 75 h 196"/>
                <a:gd name="T24" fmla="*/ 36 w 275"/>
                <a:gd name="T25" fmla="*/ 80 h 196"/>
                <a:gd name="T26" fmla="*/ 42 w 275"/>
                <a:gd name="T27" fmla="*/ 79 h 196"/>
                <a:gd name="T28" fmla="*/ 51 w 275"/>
                <a:gd name="T29" fmla="*/ 79 h 196"/>
                <a:gd name="T30" fmla="*/ 67 w 275"/>
                <a:gd name="T31" fmla="*/ 93 h 196"/>
                <a:gd name="T32" fmla="*/ 82 w 275"/>
                <a:gd name="T33" fmla="*/ 93 h 196"/>
                <a:gd name="T34" fmla="*/ 84 w 275"/>
                <a:gd name="T35" fmla="*/ 97 h 196"/>
                <a:gd name="T36" fmla="*/ 96 w 275"/>
                <a:gd name="T37" fmla="*/ 96 h 196"/>
                <a:gd name="T38" fmla="*/ 117 w 275"/>
                <a:gd name="T39" fmla="*/ 101 h 196"/>
                <a:gd name="T40" fmla="*/ 118 w 275"/>
                <a:gd name="T41" fmla="*/ 95 h 196"/>
                <a:gd name="T42" fmla="*/ 131 w 275"/>
                <a:gd name="T43" fmla="*/ 77 h 196"/>
                <a:gd name="T44" fmla="*/ 132 w 275"/>
                <a:gd name="T45" fmla="*/ 68 h 196"/>
                <a:gd name="T46" fmla="*/ 125 w 275"/>
                <a:gd name="T47" fmla="*/ 49 h 196"/>
                <a:gd name="T48" fmla="*/ 117 w 275"/>
                <a:gd name="T49" fmla="*/ 44 h 196"/>
                <a:gd name="T50" fmla="*/ 126 w 275"/>
                <a:gd name="T51" fmla="*/ 31 h 196"/>
                <a:gd name="T52" fmla="*/ 115 w 275"/>
                <a:gd name="T53" fmla="*/ 9 h 196"/>
                <a:gd name="T54" fmla="*/ 91 w 275"/>
                <a:gd name="T55" fmla="*/ 7 h 196"/>
                <a:gd name="T56" fmla="*/ 68 w 275"/>
                <a:gd name="T57" fmla="*/ 4 h 196"/>
                <a:gd name="T58" fmla="*/ 54 w 275"/>
                <a:gd name="T59" fmla="*/ 5 h 1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5"/>
                <a:gd name="T91" fmla="*/ 0 h 196"/>
                <a:gd name="T92" fmla="*/ 275 w 275"/>
                <a:gd name="T93" fmla="*/ 196 h 1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5" h="196">
                  <a:moveTo>
                    <a:pt x="113" y="10"/>
                  </a:moveTo>
                  <a:lnTo>
                    <a:pt x="108" y="0"/>
                  </a:lnTo>
                  <a:lnTo>
                    <a:pt x="72" y="2"/>
                  </a:lnTo>
                  <a:lnTo>
                    <a:pt x="37" y="15"/>
                  </a:lnTo>
                  <a:lnTo>
                    <a:pt x="0" y="23"/>
                  </a:lnTo>
                  <a:lnTo>
                    <a:pt x="11" y="33"/>
                  </a:lnTo>
                  <a:lnTo>
                    <a:pt x="2" y="36"/>
                  </a:lnTo>
                  <a:lnTo>
                    <a:pt x="5" y="67"/>
                  </a:lnTo>
                  <a:lnTo>
                    <a:pt x="21" y="106"/>
                  </a:lnTo>
                  <a:lnTo>
                    <a:pt x="26" y="134"/>
                  </a:lnTo>
                  <a:lnTo>
                    <a:pt x="31" y="132"/>
                  </a:lnTo>
                  <a:lnTo>
                    <a:pt x="66" y="145"/>
                  </a:lnTo>
                  <a:lnTo>
                    <a:pt x="74" y="155"/>
                  </a:lnTo>
                  <a:lnTo>
                    <a:pt x="87" y="154"/>
                  </a:lnTo>
                  <a:lnTo>
                    <a:pt x="106" y="154"/>
                  </a:lnTo>
                  <a:lnTo>
                    <a:pt x="140" y="180"/>
                  </a:lnTo>
                  <a:lnTo>
                    <a:pt x="170" y="181"/>
                  </a:lnTo>
                  <a:lnTo>
                    <a:pt x="175" y="188"/>
                  </a:lnTo>
                  <a:lnTo>
                    <a:pt x="199" y="186"/>
                  </a:lnTo>
                  <a:lnTo>
                    <a:pt x="243" y="196"/>
                  </a:lnTo>
                  <a:lnTo>
                    <a:pt x="246" y="184"/>
                  </a:lnTo>
                  <a:lnTo>
                    <a:pt x="272" y="150"/>
                  </a:lnTo>
                  <a:lnTo>
                    <a:pt x="275" y="132"/>
                  </a:lnTo>
                  <a:lnTo>
                    <a:pt x="260" y="95"/>
                  </a:lnTo>
                  <a:lnTo>
                    <a:pt x="244" y="85"/>
                  </a:lnTo>
                  <a:lnTo>
                    <a:pt x="262" y="61"/>
                  </a:lnTo>
                  <a:lnTo>
                    <a:pt x="239" y="17"/>
                  </a:lnTo>
                  <a:lnTo>
                    <a:pt x="190" y="13"/>
                  </a:lnTo>
                  <a:lnTo>
                    <a:pt x="141" y="8"/>
                  </a:lnTo>
                  <a:lnTo>
                    <a:pt x="113" y="1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49" name="Freeform 199"/>
            <p:cNvSpPr>
              <a:spLocks/>
            </p:cNvSpPr>
            <p:nvPr/>
          </p:nvSpPr>
          <p:spPr bwMode="gray">
            <a:xfrm>
              <a:off x="3407" y="1575"/>
              <a:ext cx="128" cy="82"/>
            </a:xfrm>
            <a:custGeom>
              <a:avLst/>
              <a:gdLst>
                <a:gd name="T0" fmla="*/ 117 w 269"/>
                <a:gd name="T1" fmla="*/ 67 h 162"/>
                <a:gd name="T2" fmla="*/ 117 w 269"/>
                <a:gd name="T3" fmla="*/ 81 h 162"/>
                <a:gd name="T4" fmla="*/ 90 w 269"/>
                <a:gd name="T5" fmla="*/ 74 h 162"/>
                <a:gd name="T6" fmla="*/ 69 w 269"/>
                <a:gd name="T7" fmla="*/ 82 h 162"/>
                <a:gd name="T8" fmla="*/ 54 w 269"/>
                <a:gd name="T9" fmla="*/ 79 h 162"/>
                <a:gd name="T10" fmla="*/ 39 w 269"/>
                <a:gd name="T11" fmla="*/ 77 h 162"/>
                <a:gd name="T12" fmla="*/ 35 w 269"/>
                <a:gd name="T13" fmla="*/ 72 h 162"/>
                <a:gd name="T14" fmla="*/ 35 w 269"/>
                <a:gd name="T15" fmla="*/ 66 h 162"/>
                <a:gd name="T16" fmla="*/ 30 w 269"/>
                <a:gd name="T17" fmla="*/ 64 h 162"/>
                <a:gd name="T18" fmla="*/ 26 w 269"/>
                <a:gd name="T19" fmla="*/ 64 h 162"/>
                <a:gd name="T20" fmla="*/ 19 w 269"/>
                <a:gd name="T21" fmla="*/ 60 h 162"/>
                <a:gd name="T22" fmla="*/ 0 w 269"/>
                <a:gd name="T23" fmla="*/ 38 h 162"/>
                <a:gd name="T24" fmla="*/ 8 w 269"/>
                <a:gd name="T25" fmla="*/ 35 h 162"/>
                <a:gd name="T26" fmla="*/ 19 w 269"/>
                <a:gd name="T27" fmla="*/ 19 h 162"/>
                <a:gd name="T28" fmla="*/ 31 w 269"/>
                <a:gd name="T29" fmla="*/ 5 h 162"/>
                <a:gd name="T30" fmla="*/ 57 w 269"/>
                <a:gd name="T31" fmla="*/ 8 h 162"/>
                <a:gd name="T32" fmla="*/ 79 w 269"/>
                <a:gd name="T33" fmla="*/ 0 h 162"/>
                <a:gd name="T34" fmla="*/ 80 w 269"/>
                <a:gd name="T35" fmla="*/ 0 h 162"/>
                <a:gd name="T36" fmla="*/ 90 w 269"/>
                <a:gd name="T37" fmla="*/ 11 h 162"/>
                <a:gd name="T38" fmla="*/ 100 w 269"/>
                <a:gd name="T39" fmla="*/ 22 h 162"/>
                <a:gd name="T40" fmla="*/ 104 w 269"/>
                <a:gd name="T41" fmla="*/ 36 h 162"/>
                <a:gd name="T42" fmla="*/ 108 w 269"/>
                <a:gd name="T43" fmla="*/ 51 h 162"/>
                <a:gd name="T44" fmla="*/ 119 w 269"/>
                <a:gd name="T45" fmla="*/ 51 h 162"/>
                <a:gd name="T46" fmla="*/ 128 w 269"/>
                <a:gd name="T47" fmla="*/ 55 h 162"/>
                <a:gd name="T48" fmla="*/ 128 w 269"/>
                <a:gd name="T49" fmla="*/ 58 h 162"/>
                <a:gd name="T50" fmla="*/ 122 w 269"/>
                <a:gd name="T51" fmla="*/ 62 h 162"/>
                <a:gd name="T52" fmla="*/ 120 w 269"/>
                <a:gd name="T53" fmla="*/ 60 h 162"/>
                <a:gd name="T54" fmla="*/ 117 w 269"/>
                <a:gd name="T55" fmla="*/ 67 h 1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69"/>
                <a:gd name="T85" fmla="*/ 0 h 162"/>
                <a:gd name="T86" fmla="*/ 269 w 269"/>
                <a:gd name="T87" fmla="*/ 162 h 1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69" h="162">
                  <a:moveTo>
                    <a:pt x="246" y="132"/>
                  </a:moveTo>
                  <a:lnTo>
                    <a:pt x="245" y="160"/>
                  </a:lnTo>
                  <a:lnTo>
                    <a:pt x="190" y="147"/>
                  </a:lnTo>
                  <a:lnTo>
                    <a:pt x="145" y="162"/>
                  </a:lnTo>
                  <a:lnTo>
                    <a:pt x="113" y="157"/>
                  </a:lnTo>
                  <a:lnTo>
                    <a:pt x="81" y="152"/>
                  </a:lnTo>
                  <a:lnTo>
                    <a:pt x="74" y="142"/>
                  </a:lnTo>
                  <a:lnTo>
                    <a:pt x="73" y="131"/>
                  </a:lnTo>
                  <a:lnTo>
                    <a:pt x="63" y="127"/>
                  </a:lnTo>
                  <a:lnTo>
                    <a:pt x="55" y="127"/>
                  </a:lnTo>
                  <a:lnTo>
                    <a:pt x="40" y="119"/>
                  </a:lnTo>
                  <a:lnTo>
                    <a:pt x="0" y="75"/>
                  </a:lnTo>
                  <a:lnTo>
                    <a:pt x="16" y="70"/>
                  </a:lnTo>
                  <a:lnTo>
                    <a:pt x="39" y="38"/>
                  </a:lnTo>
                  <a:lnTo>
                    <a:pt x="66" y="10"/>
                  </a:lnTo>
                  <a:lnTo>
                    <a:pt x="119" y="15"/>
                  </a:lnTo>
                  <a:lnTo>
                    <a:pt x="167" y="0"/>
                  </a:lnTo>
                  <a:lnTo>
                    <a:pt x="169" y="0"/>
                  </a:lnTo>
                  <a:lnTo>
                    <a:pt x="190" y="21"/>
                  </a:lnTo>
                  <a:lnTo>
                    <a:pt x="211" y="43"/>
                  </a:lnTo>
                  <a:lnTo>
                    <a:pt x="219" y="72"/>
                  </a:lnTo>
                  <a:lnTo>
                    <a:pt x="228" y="101"/>
                  </a:lnTo>
                  <a:lnTo>
                    <a:pt x="251" y="101"/>
                  </a:lnTo>
                  <a:lnTo>
                    <a:pt x="269" y="108"/>
                  </a:lnTo>
                  <a:lnTo>
                    <a:pt x="269" y="114"/>
                  </a:lnTo>
                  <a:lnTo>
                    <a:pt x="256" y="122"/>
                  </a:lnTo>
                  <a:lnTo>
                    <a:pt x="253" y="119"/>
                  </a:lnTo>
                  <a:lnTo>
                    <a:pt x="246" y="13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0" name="Freeform 200"/>
            <p:cNvSpPr>
              <a:spLocks/>
            </p:cNvSpPr>
            <p:nvPr/>
          </p:nvSpPr>
          <p:spPr bwMode="gray">
            <a:xfrm>
              <a:off x="3293" y="1526"/>
              <a:ext cx="90" cy="44"/>
            </a:xfrm>
            <a:custGeom>
              <a:avLst/>
              <a:gdLst>
                <a:gd name="T0" fmla="*/ 73 w 183"/>
                <a:gd name="T1" fmla="*/ 13 h 85"/>
                <a:gd name="T2" fmla="*/ 90 w 183"/>
                <a:gd name="T3" fmla="*/ 26 h 85"/>
                <a:gd name="T4" fmla="*/ 89 w 183"/>
                <a:gd name="T5" fmla="*/ 28 h 85"/>
                <a:gd name="T6" fmla="*/ 85 w 183"/>
                <a:gd name="T7" fmla="*/ 31 h 85"/>
                <a:gd name="T8" fmla="*/ 81 w 183"/>
                <a:gd name="T9" fmla="*/ 33 h 85"/>
                <a:gd name="T10" fmla="*/ 82 w 183"/>
                <a:gd name="T11" fmla="*/ 35 h 85"/>
                <a:gd name="T12" fmla="*/ 77 w 183"/>
                <a:gd name="T13" fmla="*/ 40 h 85"/>
                <a:gd name="T14" fmla="*/ 69 w 183"/>
                <a:gd name="T15" fmla="*/ 41 h 85"/>
                <a:gd name="T16" fmla="*/ 64 w 183"/>
                <a:gd name="T17" fmla="*/ 41 h 85"/>
                <a:gd name="T18" fmla="*/ 60 w 183"/>
                <a:gd name="T19" fmla="*/ 40 h 85"/>
                <a:gd name="T20" fmla="*/ 38 w 183"/>
                <a:gd name="T21" fmla="*/ 38 h 85"/>
                <a:gd name="T22" fmla="*/ 30 w 183"/>
                <a:gd name="T23" fmla="*/ 44 h 85"/>
                <a:gd name="T24" fmla="*/ 23 w 183"/>
                <a:gd name="T25" fmla="*/ 40 h 85"/>
                <a:gd name="T26" fmla="*/ 4 w 183"/>
                <a:gd name="T27" fmla="*/ 21 h 85"/>
                <a:gd name="T28" fmla="*/ 0 w 183"/>
                <a:gd name="T29" fmla="*/ 14 h 85"/>
                <a:gd name="T30" fmla="*/ 30 w 183"/>
                <a:gd name="T31" fmla="*/ 0 h 85"/>
                <a:gd name="T32" fmla="*/ 34 w 183"/>
                <a:gd name="T33" fmla="*/ 3 h 85"/>
                <a:gd name="T34" fmla="*/ 36 w 183"/>
                <a:gd name="T35" fmla="*/ 2 h 85"/>
                <a:gd name="T36" fmla="*/ 54 w 183"/>
                <a:gd name="T37" fmla="*/ 8 h 85"/>
                <a:gd name="T38" fmla="*/ 58 w 183"/>
                <a:gd name="T39" fmla="*/ 13 h 85"/>
                <a:gd name="T40" fmla="*/ 64 w 183"/>
                <a:gd name="T41" fmla="*/ 13 h 85"/>
                <a:gd name="T42" fmla="*/ 73 w 183"/>
                <a:gd name="T43" fmla="*/ 13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3"/>
                <a:gd name="T67" fmla="*/ 0 h 85"/>
                <a:gd name="T68" fmla="*/ 183 w 183"/>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3" h="85">
                  <a:moveTo>
                    <a:pt x="149" y="25"/>
                  </a:moveTo>
                  <a:lnTo>
                    <a:pt x="183" y="51"/>
                  </a:lnTo>
                  <a:lnTo>
                    <a:pt x="181" y="54"/>
                  </a:lnTo>
                  <a:lnTo>
                    <a:pt x="173" y="60"/>
                  </a:lnTo>
                  <a:lnTo>
                    <a:pt x="165" y="64"/>
                  </a:lnTo>
                  <a:lnTo>
                    <a:pt x="167" y="67"/>
                  </a:lnTo>
                  <a:lnTo>
                    <a:pt x="157" y="77"/>
                  </a:lnTo>
                  <a:lnTo>
                    <a:pt x="141" y="80"/>
                  </a:lnTo>
                  <a:lnTo>
                    <a:pt x="131" y="80"/>
                  </a:lnTo>
                  <a:lnTo>
                    <a:pt x="123" y="78"/>
                  </a:lnTo>
                  <a:lnTo>
                    <a:pt x="78" y="73"/>
                  </a:lnTo>
                  <a:lnTo>
                    <a:pt x="62" y="85"/>
                  </a:lnTo>
                  <a:lnTo>
                    <a:pt x="46" y="78"/>
                  </a:lnTo>
                  <a:lnTo>
                    <a:pt x="8" y="41"/>
                  </a:lnTo>
                  <a:lnTo>
                    <a:pt x="0" y="28"/>
                  </a:lnTo>
                  <a:lnTo>
                    <a:pt x="62" y="0"/>
                  </a:lnTo>
                  <a:lnTo>
                    <a:pt x="69" y="5"/>
                  </a:lnTo>
                  <a:lnTo>
                    <a:pt x="74" y="3"/>
                  </a:lnTo>
                  <a:lnTo>
                    <a:pt x="109" y="16"/>
                  </a:lnTo>
                  <a:lnTo>
                    <a:pt x="117" y="26"/>
                  </a:lnTo>
                  <a:lnTo>
                    <a:pt x="130" y="25"/>
                  </a:lnTo>
                  <a:lnTo>
                    <a:pt x="149" y="25"/>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1" name="Freeform 201"/>
            <p:cNvSpPr>
              <a:spLocks/>
            </p:cNvSpPr>
            <p:nvPr/>
          </p:nvSpPr>
          <p:spPr bwMode="gray">
            <a:xfrm>
              <a:off x="3168" y="1520"/>
              <a:ext cx="48" cy="33"/>
            </a:xfrm>
            <a:custGeom>
              <a:avLst/>
              <a:gdLst>
                <a:gd name="T0" fmla="*/ 11 w 100"/>
                <a:gd name="T1" fmla="*/ 0 h 64"/>
                <a:gd name="T2" fmla="*/ 0 w 100"/>
                <a:gd name="T3" fmla="*/ 5 h 64"/>
                <a:gd name="T4" fmla="*/ 6 w 100"/>
                <a:gd name="T5" fmla="*/ 12 h 64"/>
                <a:gd name="T6" fmla="*/ 23 w 100"/>
                <a:gd name="T7" fmla="*/ 24 h 64"/>
                <a:gd name="T8" fmla="*/ 29 w 100"/>
                <a:gd name="T9" fmla="*/ 23 h 64"/>
                <a:gd name="T10" fmla="*/ 30 w 100"/>
                <a:gd name="T11" fmla="*/ 24 h 64"/>
                <a:gd name="T12" fmla="*/ 43 w 100"/>
                <a:gd name="T13" fmla="*/ 33 h 64"/>
                <a:gd name="T14" fmla="*/ 44 w 100"/>
                <a:gd name="T15" fmla="*/ 33 h 64"/>
                <a:gd name="T16" fmla="*/ 44 w 100"/>
                <a:gd name="T17" fmla="*/ 30 h 64"/>
                <a:gd name="T18" fmla="*/ 48 w 100"/>
                <a:gd name="T19" fmla="*/ 22 h 64"/>
                <a:gd name="T20" fmla="*/ 48 w 100"/>
                <a:gd name="T21" fmla="*/ 12 h 64"/>
                <a:gd name="T22" fmla="*/ 46 w 100"/>
                <a:gd name="T23" fmla="*/ 11 h 64"/>
                <a:gd name="T24" fmla="*/ 42 w 100"/>
                <a:gd name="T25" fmla="*/ 8 h 64"/>
                <a:gd name="T26" fmla="*/ 39 w 100"/>
                <a:gd name="T27" fmla="*/ 2 h 64"/>
                <a:gd name="T28" fmla="*/ 23 w 100"/>
                <a:gd name="T29" fmla="*/ 0 h 64"/>
                <a:gd name="T30" fmla="*/ 11 w 100"/>
                <a:gd name="T31" fmla="*/ 0 h 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64"/>
                <a:gd name="T50" fmla="*/ 100 w 100"/>
                <a:gd name="T51" fmla="*/ 64 h 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64">
                  <a:moveTo>
                    <a:pt x="23" y="0"/>
                  </a:moveTo>
                  <a:lnTo>
                    <a:pt x="0" y="10"/>
                  </a:lnTo>
                  <a:lnTo>
                    <a:pt x="12" y="23"/>
                  </a:lnTo>
                  <a:lnTo>
                    <a:pt x="47" y="46"/>
                  </a:lnTo>
                  <a:lnTo>
                    <a:pt x="60" y="44"/>
                  </a:lnTo>
                  <a:lnTo>
                    <a:pt x="63" y="47"/>
                  </a:lnTo>
                  <a:lnTo>
                    <a:pt x="90" y="64"/>
                  </a:lnTo>
                  <a:lnTo>
                    <a:pt x="92" y="64"/>
                  </a:lnTo>
                  <a:lnTo>
                    <a:pt x="92" y="59"/>
                  </a:lnTo>
                  <a:lnTo>
                    <a:pt x="100" y="42"/>
                  </a:lnTo>
                  <a:lnTo>
                    <a:pt x="100" y="24"/>
                  </a:lnTo>
                  <a:lnTo>
                    <a:pt x="95" y="21"/>
                  </a:lnTo>
                  <a:lnTo>
                    <a:pt x="87" y="15"/>
                  </a:lnTo>
                  <a:lnTo>
                    <a:pt x="81" y="3"/>
                  </a:lnTo>
                  <a:lnTo>
                    <a:pt x="47" y="0"/>
                  </a:lnTo>
                  <a:lnTo>
                    <a:pt x="23"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2" name="Freeform 202"/>
            <p:cNvSpPr>
              <a:spLocks/>
            </p:cNvSpPr>
            <p:nvPr/>
          </p:nvSpPr>
          <p:spPr bwMode="gray">
            <a:xfrm>
              <a:off x="3213" y="1459"/>
              <a:ext cx="114" cy="132"/>
            </a:xfrm>
            <a:custGeom>
              <a:avLst/>
              <a:gdLst>
                <a:gd name="T0" fmla="*/ 28 w 240"/>
                <a:gd name="T1" fmla="*/ 24 h 262"/>
                <a:gd name="T2" fmla="*/ 30 w 240"/>
                <a:gd name="T3" fmla="*/ 25 h 262"/>
                <a:gd name="T4" fmla="*/ 30 w 240"/>
                <a:gd name="T5" fmla="*/ 22 h 262"/>
                <a:gd name="T6" fmla="*/ 35 w 240"/>
                <a:gd name="T7" fmla="*/ 19 h 262"/>
                <a:gd name="T8" fmla="*/ 44 w 240"/>
                <a:gd name="T9" fmla="*/ 23 h 262"/>
                <a:gd name="T10" fmla="*/ 38 w 240"/>
                <a:gd name="T11" fmla="*/ 18 h 262"/>
                <a:gd name="T12" fmla="*/ 35 w 240"/>
                <a:gd name="T13" fmla="*/ 11 h 262"/>
                <a:gd name="T14" fmla="*/ 34 w 240"/>
                <a:gd name="T15" fmla="*/ 9 h 262"/>
                <a:gd name="T16" fmla="*/ 31 w 240"/>
                <a:gd name="T17" fmla="*/ 0 h 262"/>
                <a:gd name="T18" fmla="*/ 40 w 240"/>
                <a:gd name="T19" fmla="*/ 2 h 262"/>
                <a:gd name="T20" fmla="*/ 44 w 240"/>
                <a:gd name="T21" fmla="*/ 2 h 262"/>
                <a:gd name="T22" fmla="*/ 46 w 240"/>
                <a:gd name="T23" fmla="*/ 7 h 262"/>
                <a:gd name="T24" fmla="*/ 60 w 240"/>
                <a:gd name="T25" fmla="*/ 9 h 262"/>
                <a:gd name="T26" fmla="*/ 60 w 240"/>
                <a:gd name="T27" fmla="*/ 14 h 262"/>
                <a:gd name="T28" fmla="*/ 64 w 240"/>
                <a:gd name="T29" fmla="*/ 16 h 262"/>
                <a:gd name="T30" fmla="*/ 81 w 240"/>
                <a:gd name="T31" fmla="*/ 8 h 262"/>
                <a:gd name="T32" fmla="*/ 80 w 240"/>
                <a:gd name="T33" fmla="*/ 9 h 262"/>
                <a:gd name="T34" fmla="*/ 96 w 240"/>
                <a:gd name="T35" fmla="*/ 15 h 262"/>
                <a:gd name="T36" fmla="*/ 102 w 240"/>
                <a:gd name="T37" fmla="*/ 15 h 262"/>
                <a:gd name="T38" fmla="*/ 107 w 240"/>
                <a:gd name="T39" fmla="*/ 20 h 262"/>
                <a:gd name="T40" fmla="*/ 103 w 240"/>
                <a:gd name="T41" fmla="*/ 21 h 262"/>
                <a:gd name="T42" fmla="*/ 104 w 240"/>
                <a:gd name="T43" fmla="*/ 37 h 262"/>
                <a:gd name="T44" fmla="*/ 112 w 240"/>
                <a:gd name="T45" fmla="*/ 56 h 262"/>
                <a:gd name="T46" fmla="*/ 114 w 240"/>
                <a:gd name="T47" fmla="*/ 71 h 262"/>
                <a:gd name="T48" fmla="*/ 111 w 240"/>
                <a:gd name="T49" fmla="*/ 68 h 262"/>
                <a:gd name="T50" fmla="*/ 81 w 240"/>
                <a:gd name="T51" fmla="*/ 82 h 262"/>
                <a:gd name="T52" fmla="*/ 85 w 240"/>
                <a:gd name="T53" fmla="*/ 89 h 262"/>
                <a:gd name="T54" fmla="*/ 103 w 240"/>
                <a:gd name="T55" fmla="*/ 107 h 262"/>
                <a:gd name="T56" fmla="*/ 93 w 240"/>
                <a:gd name="T57" fmla="*/ 117 h 262"/>
                <a:gd name="T58" fmla="*/ 95 w 240"/>
                <a:gd name="T59" fmla="*/ 126 h 262"/>
                <a:gd name="T60" fmla="*/ 91 w 240"/>
                <a:gd name="T61" fmla="*/ 128 h 262"/>
                <a:gd name="T62" fmla="*/ 76 w 240"/>
                <a:gd name="T63" fmla="*/ 128 h 262"/>
                <a:gd name="T64" fmla="*/ 64 w 240"/>
                <a:gd name="T65" fmla="*/ 129 h 262"/>
                <a:gd name="T66" fmla="*/ 60 w 240"/>
                <a:gd name="T67" fmla="*/ 132 h 262"/>
                <a:gd name="T68" fmla="*/ 49 w 240"/>
                <a:gd name="T69" fmla="*/ 129 h 262"/>
                <a:gd name="T70" fmla="*/ 36 w 240"/>
                <a:gd name="T71" fmla="*/ 127 h 262"/>
                <a:gd name="T72" fmla="*/ 22 w 240"/>
                <a:gd name="T73" fmla="*/ 128 h 262"/>
                <a:gd name="T74" fmla="*/ 29 w 240"/>
                <a:gd name="T75" fmla="*/ 103 h 262"/>
                <a:gd name="T76" fmla="*/ 8 w 240"/>
                <a:gd name="T77" fmla="*/ 96 h 262"/>
                <a:gd name="T78" fmla="*/ 6 w 240"/>
                <a:gd name="T79" fmla="*/ 95 h 262"/>
                <a:gd name="T80" fmla="*/ 6 w 240"/>
                <a:gd name="T81" fmla="*/ 94 h 262"/>
                <a:gd name="T82" fmla="*/ 2 w 240"/>
                <a:gd name="T83" fmla="*/ 83 h 262"/>
                <a:gd name="T84" fmla="*/ 2 w 240"/>
                <a:gd name="T85" fmla="*/ 74 h 262"/>
                <a:gd name="T86" fmla="*/ 0 w 240"/>
                <a:gd name="T87" fmla="*/ 72 h 262"/>
                <a:gd name="T88" fmla="*/ 1 w 240"/>
                <a:gd name="T89" fmla="*/ 53 h 262"/>
                <a:gd name="T90" fmla="*/ 12 w 240"/>
                <a:gd name="T91" fmla="*/ 47 h 262"/>
                <a:gd name="T92" fmla="*/ 9 w 240"/>
                <a:gd name="T93" fmla="*/ 39 h 262"/>
                <a:gd name="T94" fmla="*/ 14 w 240"/>
                <a:gd name="T95" fmla="*/ 29 h 262"/>
                <a:gd name="T96" fmla="*/ 11 w 240"/>
                <a:gd name="T97" fmla="*/ 27 h 262"/>
                <a:gd name="T98" fmla="*/ 14 w 240"/>
                <a:gd name="T99" fmla="*/ 21 h 262"/>
                <a:gd name="T100" fmla="*/ 28 w 240"/>
                <a:gd name="T101" fmla="*/ 24 h 2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40"/>
                <a:gd name="T154" fmla="*/ 0 h 262"/>
                <a:gd name="T155" fmla="*/ 240 w 240"/>
                <a:gd name="T156" fmla="*/ 262 h 2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40" h="262">
                  <a:moveTo>
                    <a:pt x="58" y="47"/>
                  </a:moveTo>
                  <a:lnTo>
                    <a:pt x="63" y="50"/>
                  </a:lnTo>
                  <a:lnTo>
                    <a:pt x="63" y="44"/>
                  </a:lnTo>
                  <a:lnTo>
                    <a:pt x="73" y="37"/>
                  </a:lnTo>
                  <a:lnTo>
                    <a:pt x="92" y="45"/>
                  </a:lnTo>
                  <a:lnTo>
                    <a:pt x="81" y="36"/>
                  </a:lnTo>
                  <a:lnTo>
                    <a:pt x="73" y="21"/>
                  </a:lnTo>
                  <a:lnTo>
                    <a:pt x="71" y="18"/>
                  </a:lnTo>
                  <a:lnTo>
                    <a:pt x="65" y="0"/>
                  </a:lnTo>
                  <a:lnTo>
                    <a:pt x="85" y="3"/>
                  </a:lnTo>
                  <a:lnTo>
                    <a:pt x="93" y="3"/>
                  </a:lnTo>
                  <a:lnTo>
                    <a:pt x="97" y="14"/>
                  </a:lnTo>
                  <a:lnTo>
                    <a:pt x="126" y="18"/>
                  </a:lnTo>
                  <a:lnTo>
                    <a:pt x="126" y="27"/>
                  </a:lnTo>
                  <a:lnTo>
                    <a:pt x="134" y="32"/>
                  </a:lnTo>
                  <a:lnTo>
                    <a:pt x="171" y="16"/>
                  </a:lnTo>
                  <a:lnTo>
                    <a:pt x="169" y="18"/>
                  </a:lnTo>
                  <a:lnTo>
                    <a:pt x="203" y="29"/>
                  </a:lnTo>
                  <a:lnTo>
                    <a:pt x="214" y="29"/>
                  </a:lnTo>
                  <a:lnTo>
                    <a:pt x="225" y="39"/>
                  </a:lnTo>
                  <a:lnTo>
                    <a:pt x="216" y="42"/>
                  </a:lnTo>
                  <a:lnTo>
                    <a:pt x="219" y="73"/>
                  </a:lnTo>
                  <a:lnTo>
                    <a:pt x="235" y="112"/>
                  </a:lnTo>
                  <a:lnTo>
                    <a:pt x="240" y="140"/>
                  </a:lnTo>
                  <a:lnTo>
                    <a:pt x="233" y="135"/>
                  </a:lnTo>
                  <a:lnTo>
                    <a:pt x="171" y="163"/>
                  </a:lnTo>
                  <a:lnTo>
                    <a:pt x="179" y="176"/>
                  </a:lnTo>
                  <a:lnTo>
                    <a:pt x="217" y="213"/>
                  </a:lnTo>
                  <a:lnTo>
                    <a:pt x="195" y="233"/>
                  </a:lnTo>
                  <a:lnTo>
                    <a:pt x="200" y="251"/>
                  </a:lnTo>
                  <a:lnTo>
                    <a:pt x="192" y="254"/>
                  </a:lnTo>
                  <a:lnTo>
                    <a:pt x="159" y="254"/>
                  </a:lnTo>
                  <a:lnTo>
                    <a:pt x="135" y="256"/>
                  </a:lnTo>
                  <a:lnTo>
                    <a:pt x="127" y="262"/>
                  </a:lnTo>
                  <a:lnTo>
                    <a:pt x="103" y="257"/>
                  </a:lnTo>
                  <a:lnTo>
                    <a:pt x="76" y="252"/>
                  </a:lnTo>
                  <a:lnTo>
                    <a:pt x="47" y="254"/>
                  </a:lnTo>
                  <a:lnTo>
                    <a:pt x="60" y="205"/>
                  </a:lnTo>
                  <a:lnTo>
                    <a:pt x="16" y="190"/>
                  </a:lnTo>
                  <a:lnTo>
                    <a:pt x="12" y="189"/>
                  </a:lnTo>
                  <a:lnTo>
                    <a:pt x="12" y="186"/>
                  </a:lnTo>
                  <a:lnTo>
                    <a:pt x="5" y="164"/>
                  </a:lnTo>
                  <a:lnTo>
                    <a:pt x="5" y="146"/>
                  </a:lnTo>
                  <a:lnTo>
                    <a:pt x="0" y="143"/>
                  </a:lnTo>
                  <a:lnTo>
                    <a:pt x="3" y="106"/>
                  </a:lnTo>
                  <a:lnTo>
                    <a:pt x="26" y="93"/>
                  </a:lnTo>
                  <a:lnTo>
                    <a:pt x="18" y="78"/>
                  </a:lnTo>
                  <a:lnTo>
                    <a:pt x="29" y="57"/>
                  </a:lnTo>
                  <a:lnTo>
                    <a:pt x="24" y="54"/>
                  </a:lnTo>
                  <a:lnTo>
                    <a:pt x="29" y="42"/>
                  </a:lnTo>
                  <a:lnTo>
                    <a:pt x="58" y="4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3" name="Freeform 203"/>
            <p:cNvSpPr>
              <a:spLocks/>
            </p:cNvSpPr>
            <p:nvPr/>
          </p:nvSpPr>
          <p:spPr bwMode="gray">
            <a:xfrm>
              <a:off x="3212" y="1541"/>
              <a:ext cx="6" cy="13"/>
            </a:xfrm>
            <a:custGeom>
              <a:avLst/>
              <a:gdLst>
                <a:gd name="T0" fmla="*/ 4 w 17"/>
                <a:gd name="T1" fmla="*/ 0 h 25"/>
                <a:gd name="T2" fmla="*/ 1 w 17"/>
                <a:gd name="T3" fmla="*/ 9 h 25"/>
                <a:gd name="T4" fmla="*/ 1 w 17"/>
                <a:gd name="T5" fmla="*/ 11 h 25"/>
                <a:gd name="T6" fmla="*/ 0 w 17"/>
                <a:gd name="T7" fmla="*/ 11 h 25"/>
                <a:gd name="T8" fmla="*/ 6 w 17"/>
                <a:gd name="T9" fmla="*/ 13 h 25"/>
                <a:gd name="T10" fmla="*/ 6 w 17"/>
                <a:gd name="T11" fmla="*/ 11 h 25"/>
                <a:gd name="T12" fmla="*/ 4 w 17"/>
                <a:gd name="T13" fmla="*/ 0 h 25"/>
                <a:gd name="T14" fmla="*/ 0 60000 65536"/>
                <a:gd name="T15" fmla="*/ 0 60000 65536"/>
                <a:gd name="T16" fmla="*/ 0 60000 65536"/>
                <a:gd name="T17" fmla="*/ 0 60000 65536"/>
                <a:gd name="T18" fmla="*/ 0 60000 65536"/>
                <a:gd name="T19" fmla="*/ 0 60000 65536"/>
                <a:gd name="T20" fmla="*/ 0 60000 65536"/>
                <a:gd name="T21" fmla="*/ 0 w 17"/>
                <a:gd name="T22" fmla="*/ 0 h 25"/>
                <a:gd name="T23" fmla="*/ 17 w 17"/>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5">
                  <a:moveTo>
                    <a:pt x="10" y="0"/>
                  </a:moveTo>
                  <a:lnTo>
                    <a:pt x="2" y="17"/>
                  </a:lnTo>
                  <a:lnTo>
                    <a:pt x="2" y="22"/>
                  </a:lnTo>
                  <a:lnTo>
                    <a:pt x="0" y="22"/>
                  </a:lnTo>
                  <a:lnTo>
                    <a:pt x="17" y="25"/>
                  </a:lnTo>
                  <a:lnTo>
                    <a:pt x="17" y="22"/>
                  </a:lnTo>
                  <a:lnTo>
                    <a:pt x="10"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4" name="Freeform 204"/>
            <p:cNvSpPr>
              <a:spLocks/>
            </p:cNvSpPr>
            <p:nvPr/>
          </p:nvSpPr>
          <p:spPr bwMode="gray">
            <a:xfrm>
              <a:off x="3485" y="1566"/>
              <a:ext cx="58" cy="64"/>
            </a:xfrm>
            <a:custGeom>
              <a:avLst/>
              <a:gdLst>
                <a:gd name="T0" fmla="*/ 11 w 123"/>
                <a:gd name="T1" fmla="*/ 0 h 127"/>
                <a:gd name="T2" fmla="*/ 0 w 123"/>
                <a:gd name="T3" fmla="*/ 10 h 127"/>
                <a:gd name="T4" fmla="*/ 1 w 123"/>
                <a:gd name="T5" fmla="*/ 10 h 127"/>
                <a:gd name="T6" fmla="*/ 11 w 123"/>
                <a:gd name="T7" fmla="*/ 20 h 127"/>
                <a:gd name="T8" fmla="*/ 21 w 123"/>
                <a:gd name="T9" fmla="*/ 31 h 127"/>
                <a:gd name="T10" fmla="*/ 25 w 123"/>
                <a:gd name="T11" fmla="*/ 46 h 127"/>
                <a:gd name="T12" fmla="*/ 29 w 123"/>
                <a:gd name="T13" fmla="*/ 60 h 127"/>
                <a:gd name="T14" fmla="*/ 40 w 123"/>
                <a:gd name="T15" fmla="*/ 60 h 127"/>
                <a:gd name="T16" fmla="*/ 48 w 123"/>
                <a:gd name="T17" fmla="*/ 64 h 127"/>
                <a:gd name="T18" fmla="*/ 46 w 123"/>
                <a:gd name="T19" fmla="*/ 55 h 127"/>
                <a:gd name="T20" fmla="*/ 58 w 123"/>
                <a:gd name="T21" fmla="*/ 43 h 127"/>
                <a:gd name="T22" fmla="*/ 47 w 123"/>
                <a:gd name="T23" fmla="*/ 33 h 127"/>
                <a:gd name="T24" fmla="*/ 37 w 123"/>
                <a:gd name="T25" fmla="*/ 23 h 127"/>
                <a:gd name="T26" fmla="*/ 26 w 123"/>
                <a:gd name="T27" fmla="*/ 12 h 127"/>
                <a:gd name="T28" fmla="*/ 16 w 123"/>
                <a:gd name="T29" fmla="*/ 2 h 127"/>
                <a:gd name="T30" fmla="*/ 11 w 123"/>
                <a:gd name="T31" fmla="*/ 0 h 1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127"/>
                <a:gd name="T50" fmla="*/ 123 w 123"/>
                <a:gd name="T51" fmla="*/ 127 h 1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127">
                  <a:moveTo>
                    <a:pt x="24" y="0"/>
                  </a:moveTo>
                  <a:lnTo>
                    <a:pt x="0" y="19"/>
                  </a:lnTo>
                  <a:lnTo>
                    <a:pt x="2" y="19"/>
                  </a:lnTo>
                  <a:lnTo>
                    <a:pt x="23" y="40"/>
                  </a:lnTo>
                  <a:lnTo>
                    <a:pt x="44" y="62"/>
                  </a:lnTo>
                  <a:lnTo>
                    <a:pt x="52" y="91"/>
                  </a:lnTo>
                  <a:lnTo>
                    <a:pt x="61" y="120"/>
                  </a:lnTo>
                  <a:lnTo>
                    <a:pt x="84" y="120"/>
                  </a:lnTo>
                  <a:lnTo>
                    <a:pt x="102" y="127"/>
                  </a:lnTo>
                  <a:lnTo>
                    <a:pt x="98" y="109"/>
                  </a:lnTo>
                  <a:lnTo>
                    <a:pt x="123" y="86"/>
                  </a:lnTo>
                  <a:lnTo>
                    <a:pt x="100" y="65"/>
                  </a:lnTo>
                  <a:lnTo>
                    <a:pt x="78" y="45"/>
                  </a:lnTo>
                  <a:lnTo>
                    <a:pt x="55" y="24"/>
                  </a:lnTo>
                  <a:lnTo>
                    <a:pt x="33" y="3"/>
                  </a:lnTo>
                  <a:lnTo>
                    <a:pt x="24"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5" name="Group 205"/>
            <p:cNvGrpSpPr>
              <a:grpSpLocks/>
            </p:cNvGrpSpPr>
            <p:nvPr/>
          </p:nvGrpSpPr>
          <p:grpSpPr bwMode="auto">
            <a:xfrm>
              <a:off x="3197" y="1066"/>
              <a:ext cx="273" cy="344"/>
              <a:chOff x="3138" y="1129"/>
              <a:chExt cx="345" cy="417"/>
            </a:xfrm>
            <a:grpFill/>
          </p:grpSpPr>
          <p:sp>
            <p:nvSpPr>
              <p:cNvPr id="220" name="Freeform 206"/>
              <p:cNvSpPr>
                <a:spLocks/>
              </p:cNvSpPr>
              <p:nvPr/>
            </p:nvSpPr>
            <p:spPr bwMode="gray">
              <a:xfrm>
                <a:off x="3138" y="1290"/>
                <a:ext cx="345" cy="256"/>
              </a:xfrm>
              <a:custGeom>
                <a:avLst/>
                <a:gdLst>
                  <a:gd name="T0" fmla="*/ 198 w 574"/>
                  <a:gd name="T1" fmla="*/ 32 h 412"/>
                  <a:gd name="T2" fmla="*/ 192 w 574"/>
                  <a:gd name="T3" fmla="*/ 28 h 412"/>
                  <a:gd name="T4" fmla="*/ 189 w 574"/>
                  <a:gd name="T5" fmla="*/ 31 h 412"/>
                  <a:gd name="T6" fmla="*/ 173 w 574"/>
                  <a:gd name="T7" fmla="*/ 31 h 412"/>
                  <a:gd name="T8" fmla="*/ 167 w 574"/>
                  <a:gd name="T9" fmla="*/ 45 h 412"/>
                  <a:gd name="T10" fmla="*/ 165 w 574"/>
                  <a:gd name="T11" fmla="*/ 53 h 412"/>
                  <a:gd name="T12" fmla="*/ 151 w 574"/>
                  <a:gd name="T13" fmla="*/ 58 h 412"/>
                  <a:gd name="T14" fmla="*/ 141 w 574"/>
                  <a:gd name="T15" fmla="*/ 57 h 412"/>
                  <a:gd name="T16" fmla="*/ 140 w 574"/>
                  <a:gd name="T17" fmla="*/ 65 h 412"/>
                  <a:gd name="T18" fmla="*/ 132 w 574"/>
                  <a:gd name="T19" fmla="*/ 73 h 412"/>
                  <a:gd name="T20" fmla="*/ 119 w 574"/>
                  <a:gd name="T21" fmla="*/ 81 h 412"/>
                  <a:gd name="T22" fmla="*/ 108 w 574"/>
                  <a:gd name="T23" fmla="*/ 90 h 412"/>
                  <a:gd name="T24" fmla="*/ 108 w 574"/>
                  <a:gd name="T25" fmla="*/ 96 h 412"/>
                  <a:gd name="T26" fmla="*/ 105 w 574"/>
                  <a:gd name="T27" fmla="*/ 110 h 412"/>
                  <a:gd name="T28" fmla="*/ 91 w 574"/>
                  <a:gd name="T29" fmla="*/ 119 h 412"/>
                  <a:gd name="T30" fmla="*/ 86 w 574"/>
                  <a:gd name="T31" fmla="*/ 126 h 412"/>
                  <a:gd name="T32" fmla="*/ 68 w 574"/>
                  <a:gd name="T33" fmla="*/ 142 h 412"/>
                  <a:gd name="T34" fmla="*/ 88 w 574"/>
                  <a:gd name="T35" fmla="*/ 137 h 412"/>
                  <a:gd name="T36" fmla="*/ 70 w 574"/>
                  <a:gd name="T37" fmla="*/ 147 h 412"/>
                  <a:gd name="T38" fmla="*/ 50 w 574"/>
                  <a:gd name="T39" fmla="*/ 152 h 412"/>
                  <a:gd name="T40" fmla="*/ 44 w 574"/>
                  <a:gd name="T41" fmla="*/ 157 h 412"/>
                  <a:gd name="T42" fmla="*/ 26 w 574"/>
                  <a:gd name="T43" fmla="*/ 162 h 412"/>
                  <a:gd name="T44" fmla="*/ 32 w 574"/>
                  <a:gd name="T45" fmla="*/ 164 h 412"/>
                  <a:gd name="T46" fmla="*/ 28 w 574"/>
                  <a:gd name="T47" fmla="*/ 172 h 412"/>
                  <a:gd name="T48" fmla="*/ 12 w 574"/>
                  <a:gd name="T49" fmla="*/ 172 h 412"/>
                  <a:gd name="T50" fmla="*/ 1 w 574"/>
                  <a:gd name="T51" fmla="*/ 174 h 412"/>
                  <a:gd name="T52" fmla="*/ 0 w 574"/>
                  <a:gd name="T53" fmla="*/ 181 h 412"/>
                  <a:gd name="T54" fmla="*/ 4 w 574"/>
                  <a:gd name="T55" fmla="*/ 190 h 412"/>
                  <a:gd name="T56" fmla="*/ 32 w 574"/>
                  <a:gd name="T57" fmla="*/ 190 h 412"/>
                  <a:gd name="T58" fmla="*/ 31 w 574"/>
                  <a:gd name="T59" fmla="*/ 198 h 412"/>
                  <a:gd name="T60" fmla="*/ 3 w 574"/>
                  <a:gd name="T61" fmla="*/ 201 h 412"/>
                  <a:gd name="T62" fmla="*/ 10 w 574"/>
                  <a:gd name="T63" fmla="*/ 203 h 412"/>
                  <a:gd name="T64" fmla="*/ 10 w 574"/>
                  <a:gd name="T65" fmla="*/ 211 h 412"/>
                  <a:gd name="T66" fmla="*/ 27 w 574"/>
                  <a:gd name="T67" fmla="*/ 208 h 412"/>
                  <a:gd name="T68" fmla="*/ 14 w 574"/>
                  <a:gd name="T69" fmla="*/ 221 h 412"/>
                  <a:gd name="T70" fmla="*/ 7 w 574"/>
                  <a:gd name="T71" fmla="*/ 231 h 412"/>
                  <a:gd name="T72" fmla="*/ 19 w 574"/>
                  <a:gd name="T73" fmla="*/ 232 h 412"/>
                  <a:gd name="T74" fmla="*/ 13 w 574"/>
                  <a:gd name="T75" fmla="*/ 248 h 412"/>
                  <a:gd name="T76" fmla="*/ 71 w 574"/>
                  <a:gd name="T77" fmla="*/ 236 h 412"/>
                  <a:gd name="T78" fmla="*/ 87 w 574"/>
                  <a:gd name="T79" fmla="*/ 220 h 412"/>
                  <a:gd name="T80" fmla="*/ 108 w 574"/>
                  <a:gd name="T81" fmla="*/ 219 h 412"/>
                  <a:gd name="T82" fmla="*/ 116 w 574"/>
                  <a:gd name="T83" fmla="*/ 190 h 412"/>
                  <a:gd name="T84" fmla="*/ 103 w 574"/>
                  <a:gd name="T85" fmla="*/ 143 h 412"/>
                  <a:gd name="T86" fmla="*/ 122 w 574"/>
                  <a:gd name="T87" fmla="*/ 124 h 412"/>
                  <a:gd name="T88" fmla="*/ 143 w 574"/>
                  <a:gd name="T89" fmla="*/ 91 h 412"/>
                  <a:gd name="T90" fmla="*/ 176 w 574"/>
                  <a:gd name="T91" fmla="*/ 55 h 412"/>
                  <a:gd name="T92" fmla="*/ 200 w 574"/>
                  <a:gd name="T93" fmla="*/ 37 h 412"/>
                  <a:gd name="T94" fmla="*/ 232 w 574"/>
                  <a:gd name="T95" fmla="*/ 42 h 412"/>
                  <a:gd name="T96" fmla="*/ 275 w 574"/>
                  <a:gd name="T97" fmla="*/ 40 h 412"/>
                  <a:gd name="T98" fmla="*/ 321 w 574"/>
                  <a:gd name="T99" fmla="*/ 25 h 412"/>
                  <a:gd name="T100" fmla="*/ 345 w 574"/>
                  <a:gd name="T101" fmla="*/ 28 h 412"/>
                  <a:gd name="T102" fmla="*/ 329 w 574"/>
                  <a:gd name="T103" fmla="*/ 23 h 412"/>
                  <a:gd name="T104" fmla="*/ 332 w 574"/>
                  <a:gd name="T105" fmla="*/ 7 h 412"/>
                  <a:gd name="T106" fmla="*/ 307 w 574"/>
                  <a:gd name="T107" fmla="*/ 16 h 412"/>
                  <a:gd name="T108" fmla="*/ 302 w 574"/>
                  <a:gd name="T109" fmla="*/ 6 h 412"/>
                  <a:gd name="T110" fmla="*/ 283 w 574"/>
                  <a:gd name="T111" fmla="*/ 13 h 412"/>
                  <a:gd name="T112" fmla="*/ 270 w 574"/>
                  <a:gd name="T113" fmla="*/ 6 h 412"/>
                  <a:gd name="T114" fmla="*/ 254 w 574"/>
                  <a:gd name="T115" fmla="*/ 7 h 412"/>
                  <a:gd name="T116" fmla="*/ 230 w 574"/>
                  <a:gd name="T117" fmla="*/ 15 h 412"/>
                  <a:gd name="T118" fmla="*/ 222 w 574"/>
                  <a:gd name="T119" fmla="*/ 2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74"/>
                  <a:gd name="T181" fmla="*/ 0 h 412"/>
                  <a:gd name="T182" fmla="*/ 574 w 574"/>
                  <a:gd name="T183" fmla="*/ 412 h 41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74" h="412">
                    <a:moveTo>
                      <a:pt x="339" y="42"/>
                    </a:moveTo>
                    <a:lnTo>
                      <a:pt x="339" y="44"/>
                    </a:lnTo>
                    <a:lnTo>
                      <a:pt x="330" y="52"/>
                    </a:lnTo>
                    <a:lnTo>
                      <a:pt x="330" y="34"/>
                    </a:lnTo>
                    <a:lnTo>
                      <a:pt x="328" y="44"/>
                    </a:lnTo>
                    <a:lnTo>
                      <a:pt x="320" y="45"/>
                    </a:lnTo>
                    <a:lnTo>
                      <a:pt x="317" y="37"/>
                    </a:lnTo>
                    <a:lnTo>
                      <a:pt x="310" y="44"/>
                    </a:lnTo>
                    <a:lnTo>
                      <a:pt x="314" y="50"/>
                    </a:lnTo>
                    <a:lnTo>
                      <a:pt x="296" y="49"/>
                    </a:lnTo>
                    <a:lnTo>
                      <a:pt x="299" y="54"/>
                    </a:lnTo>
                    <a:lnTo>
                      <a:pt x="288" y="50"/>
                    </a:lnTo>
                    <a:lnTo>
                      <a:pt x="282" y="58"/>
                    </a:lnTo>
                    <a:lnTo>
                      <a:pt x="282" y="70"/>
                    </a:lnTo>
                    <a:lnTo>
                      <a:pt x="278" y="72"/>
                    </a:lnTo>
                    <a:lnTo>
                      <a:pt x="253" y="78"/>
                    </a:lnTo>
                    <a:lnTo>
                      <a:pt x="278" y="80"/>
                    </a:lnTo>
                    <a:lnTo>
                      <a:pt x="275" y="86"/>
                    </a:lnTo>
                    <a:lnTo>
                      <a:pt x="256" y="85"/>
                    </a:lnTo>
                    <a:lnTo>
                      <a:pt x="254" y="86"/>
                    </a:lnTo>
                    <a:lnTo>
                      <a:pt x="251" y="93"/>
                    </a:lnTo>
                    <a:lnTo>
                      <a:pt x="249" y="96"/>
                    </a:lnTo>
                    <a:lnTo>
                      <a:pt x="241" y="89"/>
                    </a:lnTo>
                    <a:lnTo>
                      <a:pt x="235" y="91"/>
                    </a:lnTo>
                    <a:lnTo>
                      <a:pt x="219" y="104"/>
                    </a:lnTo>
                    <a:lnTo>
                      <a:pt x="240" y="101"/>
                    </a:lnTo>
                    <a:lnTo>
                      <a:pt x="233" y="104"/>
                    </a:lnTo>
                    <a:lnTo>
                      <a:pt x="237" y="111"/>
                    </a:lnTo>
                    <a:lnTo>
                      <a:pt x="220" y="111"/>
                    </a:lnTo>
                    <a:lnTo>
                      <a:pt x="219" y="117"/>
                    </a:lnTo>
                    <a:lnTo>
                      <a:pt x="237" y="122"/>
                    </a:lnTo>
                    <a:lnTo>
                      <a:pt x="216" y="122"/>
                    </a:lnTo>
                    <a:lnTo>
                      <a:pt x="198" y="130"/>
                    </a:lnTo>
                    <a:lnTo>
                      <a:pt x="187" y="138"/>
                    </a:lnTo>
                    <a:lnTo>
                      <a:pt x="188" y="138"/>
                    </a:lnTo>
                    <a:lnTo>
                      <a:pt x="180" y="145"/>
                    </a:lnTo>
                    <a:lnTo>
                      <a:pt x="185" y="147"/>
                    </a:lnTo>
                    <a:lnTo>
                      <a:pt x="201" y="148"/>
                    </a:lnTo>
                    <a:lnTo>
                      <a:pt x="180" y="155"/>
                    </a:lnTo>
                    <a:lnTo>
                      <a:pt x="172" y="164"/>
                    </a:lnTo>
                    <a:lnTo>
                      <a:pt x="174" y="171"/>
                    </a:lnTo>
                    <a:lnTo>
                      <a:pt x="174" y="177"/>
                    </a:lnTo>
                    <a:lnTo>
                      <a:pt x="179" y="179"/>
                    </a:lnTo>
                    <a:lnTo>
                      <a:pt x="151" y="189"/>
                    </a:lnTo>
                    <a:lnTo>
                      <a:pt x="151" y="192"/>
                    </a:lnTo>
                    <a:lnTo>
                      <a:pt x="161" y="187"/>
                    </a:lnTo>
                    <a:lnTo>
                      <a:pt x="155" y="199"/>
                    </a:lnTo>
                    <a:lnTo>
                      <a:pt x="143" y="202"/>
                    </a:lnTo>
                    <a:lnTo>
                      <a:pt x="134" y="205"/>
                    </a:lnTo>
                    <a:lnTo>
                      <a:pt x="119" y="220"/>
                    </a:lnTo>
                    <a:lnTo>
                      <a:pt x="113" y="228"/>
                    </a:lnTo>
                    <a:lnTo>
                      <a:pt x="122" y="233"/>
                    </a:lnTo>
                    <a:lnTo>
                      <a:pt x="135" y="223"/>
                    </a:lnTo>
                    <a:lnTo>
                      <a:pt x="147" y="220"/>
                    </a:lnTo>
                    <a:lnTo>
                      <a:pt x="145" y="228"/>
                    </a:lnTo>
                    <a:lnTo>
                      <a:pt x="126" y="236"/>
                    </a:lnTo>
                    <a:lnTo>
                      <a:pt x="116" y="236"/>
                    </a:lnTo>
                    <a:lnTo>
                      <a:pt x="98" y="235"/>
                    </a:lnTo>
                    <a:lnTo>
                      <a:pt x="95" y="238"/>
                    </a:lnTo>
                    <a:lnTo>
                      <a:pt x="84" y="244"/>
                    </a:lnTo>
                    <a:lnTo>
                      <a:pt x="77" y="251"/>
                    </a:lnTo>
                    <a:lnTo>
                      <a:pt x="79" y="254"/>
                    </a:lnTo>
                    <a:lnTo>
                      <a:pt x="73" y="252"/>
                    </a:lnTo>
                    <a:lnTo>
                      <a:pt x="81" y="261"/>
                    </a:lnTo>
                    <a:lnTo>
                      <a:pt x="47" y="251"/>
                    </a:lnTo>
                    <a:lnTo>
                      <a:pt x="44" y="261"/>
                    </a:lnTo>
                    <a:lnTo>
                      <a:pt x="55" y="261"/>
                    </a:lnTo>
                    <a:lnTo>
                      <a:pt x="65" y="259"/>
                    </a:lnTo>
                    <a:lnTo>
                      <a:pt x="53" y="264"/>
                    </a:lnTo>
                    <a:lnTo>
                      <a:pt x="34" y="267"/>
                    </a:lnTo>
                    <a:lnTo>
                      <a:pt x="49" y="275"/>
                    </a:lnTo>
                    <a:lnTo>
                      <a:pt x="47" y="277"/>
                    </a:lnTo>
                    <a:lnTo>
                      <a:pt x="32" y="270"/>
                    </a:lnTo>
                    <a:lnTo>
                      <a:pt x="32" y="275"/>
                    </a:lnTo>
                    <a:lnTo>
                      <a:pt x="20" y="277"/>
                    </a:lnTo>
                    <a:lnTo>
                      <a:pt x="23" y="280"/>
                    </a:lnTo>
                    <a:lnTo>
                      <a:pt x="10" y="282"/>
                    </a:lnTo>
                    <a:lnTo>
                      <a:pt x="2" y="280"/>
                    </a:lnTo>
                    <a:lnTo>
                      <a:pt x="0" y="287"/>
                    </a:lnTo>
                    <a:lnTo>
                      <a:pt x="36" y="290"/>
                    </a:lnTo>
                    <a:lnTo>
                      <a:pt x="0" y="292"/>
                    </a:lnTo>
                    <a:lnTo>
                      <a:pt x="12" y="301"/>
                    </a:lnTo>
                    <a:lnTo>
                      <a:pt x="5" y="305"/>
                    </a:lnTo>
                    <a:lnTo>
                      <a:pt x="7" y="305"/>
                    </a:lnTo>
                    <a:lnTo>
                      <a:pt x="2" y="311"/>
                    </a:lnTo>
                    <a:lnTo>
                      <a:pt x="37" y="308"/>
                    </a:lnTo>
                    <a:lnTo>
                      <a:pt x="53" y="306"/>
                    </a:lnTo>
                    <a:lnTo>
                      <a:pt x="57" y="305"/>
                    </a:lnTo>
                    <a:lnTo>
                      <a:pt x="58" y="313"/>
                    </a:lnTo>
                    <a:lnTo>
                      <a:pt x="52" y="318"/>
                    </a:lnTo>
                    <a:lnTo>
                      <a:pt x="32" y="314"/>
                    </a:lnTo>
                    <a:lnTo>
                      <a:pt x="0" y="318"/>
                    </a:lnTo>
                    <a:lnTo>
                      <a:pt x="5" y="323"/>
                    </a:lnTo>
                    <a:lnTo>
                      <a:pt x="5" y="326"/>
                    </a:lnTo>
                    <a:lnTo>
                      <a:pt x="0" y="326"/>
                    </a:lnTo>
                    <a:lnTo>
                      <a:pt x="16" y="327"/>
                    </a:lnTo>
                    <a:lnTo>
                      <a:pt x="12" y="336"/>
                    </a:lnTo>
                    <a:lnTo>
                      <a:pt x="5" y="342"/>
                    </a:lnTo>
                    <a:lnTo>
                      <a:pt x="16" y="340"/>
                    </a:lnTo>
                    <a:lnTo>
                      <a:pt x="21" y="347"/>
                    </a:lnTo>
                    <a:lnTo>
                      <a:pt x="34" y="336"/>
                    </a:lnTo>
                    <a:lnTo>
                      <a:pt x="45" y="334"/>
                    </a:lnTo>
                    <a:lnTo>
                      <a:pt x="37" y="344"/>
                    </a:lnTo>
                    <a:lnTo>
                      <a:pt x="36" y="336"/>
                    </a:lnTo>
                    <a:lnTo>
                      <a:pt x="23" y="355"/>
                    </a:lnTo>
                    <a:lnTo>
                      <a:pt x="26" y="357"/>
                    </a:lnTo>
                    <a:lnTo>
                      <a:pt x="12" y="362"/>
                    </a:lnTo>
                    <a:lnTo>
                      <a:pt x="12" y="371"/>
                    </a:lnTo>
                    <a:lnTo>
                      <a:pt x="23" y="368"/>
                    </a:lnTo>
                    <a:lnTo>
                      <a:pt x="31" y="365"/>
                    </a:lnTo>
                    <a:lnTo>
                      <a:pt x="32" y="373"/>
                    </a:lnTo>
                    <a:lnTo>
                      <a:pt x="29" y="381"/>
                    </a:lnTo>
                    <a:lnTo>
                      <a:pt x="20" y="383"/>
                    </a:lnTo>
                    <a:lnTo>
                      <a:pt x="21" y="399"/>
                    </a:lnTo>
                    <a:lnTo>
                      <a:pt x="42" y="411"/>
                    </a:lnTo>
                    <a:lnTo>
                      <a:pt x="77" y="412"/>
                    </a:lnTo>
                    <a:lnTo>
                      <a:pt x="118" y="380"/>
                    </a:lnTo>
                    <a:lnTo>
                      <a:pt x="135" y="378"/>
                    </a:lnTo>
                    <a:lnTo>
                      <a:pt x="137" y="360"/>
                    </a:lnTo>
                    <a:lnTo>
                      <a:pt x="145" y="354"/>
                    </a:lnTo>
                    <a:lnTo>
                      <a:pt x="151" y="376"/>
                    </a:lnTo>
                    <a:lnTo>
                      <a:pt x="164" y="383"/>
                    </a:lnTo>
                    <a:lnTo>
                      <a:pt x="179" y="352"/>
                    </a:lnTo>
                    <a:lnTo>
                      <a:pt x="182" y="323"/>
                    </a:lnTo>
                    <a:lnTo>
                      <a:pt x="182" y="314"/>
                    </a:lnTo>
                    <a:lnTo>
                      <a:pt x="193" y="305"/>
                    </a:lnTo>
                    <a:lnTo>
                      <a:pt x="174" y="292"/>
                    </a:lnTo>
                    <a:lnTo>
                      <a:pt x="172" y="261"/>
                    </a:lnTo>
                    <a:lnTo>
                      <a:pt x="172" y="230"/>
                    </a:lnTo>
                    <a:lnTo>
                      <a:pt x="193" y="215"/>
                    </a:lnTo>
                    <a:lnTo>
                      <a:pt x="216" y="213"/>
                    </a:lnTo>
                    <a:lnTo>
                      <a:pt x="203" y="199"/>
                    </a:lnTo>
                    <a:lnTo>
                      <a:pt x="220" y="160"/>
                    </a:lnTo>
                    <a:lnTo>
                      <a:pt x="217" y="151"/>
                    </a:lnTo>
                    <a:lnTo>
                      <a:pt x="238" y="147"/>
                    </a:lnTo>
                    <a:lnTo>
                      <a:pt x="249" y="127"/>
                    </a:lnTo>
                    <a:lnTo>
                      <a:pt x="262" y="96"/>
                    </a:lnTo>
                    <a:lnTo>
                      <a:pt x="293" y="88"/>
                    </a:lnTo>
                    <a:lnTo>
                      <a:pt x="296" y="76"/>
                    </a:lnTo>
                    <a:lnTo>
                      <a:pt x="336" y="78"/>
                    </a:lnTo>
                    <a:lnTo>
                      <a:pt x="333" y="60"/>
                    </a:lnTo>
                    <a:lnTo>
                      <a:pt x="346" y="60"/>
                    </a:lnTo>
                    <a:lnTo>
                      <a:pt x="360" y="52"/>
                    </a:lnTo>
                    <a:lnTo>
                      <a:pt x="386" y="67"/>
                    </a:lnTo>
                    <a:lnTo>
                      <a:pt x="412" y="72"/>
                    </a:lnTo>
                    <a:lnTo>
                      <a:pt x="442" y="72"/>
                    </a:lnTo>
                    <a:lnTo>
                      <a:pt x="457" y="65"/>
                    </a:lnTo>
                    <a:lnTo>
                      <a:pt x="465" y="42"/>
                    </a:lnTo>
                    <a:lnTo>
                      <a:pt x="497" y="29"/>
                    </a:lnTo>
                    <a:lnTo>
                      <a:pt x="534" y="41"/>
                    </a:lnTo>
                    <a:lnTo>
                      <a:pt x="535" y="60"/>
                    </a:lnTo>
                    <a:lnTo>
                      <a:pt x="560" y="45"/>
                    </a:lnTo>
                    <a:lnTo>
                      <a:pt x="574" y="45"/>
                    </a:lnTo>
                    <a:lnTo>
                      <a:pt x="574" y="37"/>
                    </a:lnTo>
                    <a:lnTo>
                      <a:pt x="561" y="36"/>
                    </a:lnTo>
                    <a:lnTo>
                      <a:pt x="548" y="37"/>
                    </a:lnTo>
                    <a:lnTo>
                      <a:pt x="529" y="28"/>
                    </a:lnTo>
                    <a:lnTo>
                      <a:pt x="574" y="23"/>
                    </a:lnTo>
                    <a:lnTo>
                      <a:pt x="552" y="11"/>
                    </a:lnTo>
                    <a:lnTo>
                      <a:pt x="529" y="8"/>
                    </a:lnTo>
                    <a:lnTo>
                      <a:pt x="513" y="11"/>
                    </a:lnTo>
                    <a:lnTo>
                      <a:pt x="510" y="26"/>
                    </a:lnTo>
                    <a:lnTo>
                      <a:pt x="508" y="16"/>
                    </a:lnTo>
                    <a:lnTo>
                      <a:pt x="505" y="11"/>
                    </a:lnTo>
                    <a:lnTo>
                      <a:pt x="503" y="10"/>
                    </a:lnTo>
                    <a:lnTo>
                      <a:pt x="500" y="0"/>
                    </a:lnTo>
                    <a:lnTo>
                      <a:pt x="487" y="5"/>
                    </a:lnTo>
                    <a:lnTo>
                      <a:pt x="471" y="21"/>
                    </a:lnTo>
                    <a:lnTo>
                      <a:pt x="463" y="5"/>
                    </a:lnTo>
                    <a:lnTo>
                      <a:pt x="437" y="28"/>
                    </a:lnTo>
                    <a:lnTo>
                      <a:pt x="449" y="10"/>
                    </a:lnTo>
                    <a:lnTo>
                      <a:pt x="442" y="6"/>
                    </a:lnTo>
                    <a:lnTo>
                      <a:pt x="425" y="6"/>
                    </a:lnTo>
                    <a:lnTo>
                      <a:pt x="423" y="11"/>
                    </a:lnTo>
                    <a:lnTo>
                      <a:pt x="397" y="28"/>
                    </a:lnTo>
                    <a:lnTo>
                      <a:pt x="381" y="28"/>
                    </a:lnTo>
                    <a:lnTo>
                      <a:pt x="383" y="24"/>
                    </a:lnTo>
                    <a:lnTo>
                      <a:pt x="359" y="26"/>
                    </a:lnTo>
                    <a:lnTo>
                      <a:pt x="373" y="31"/>
                    </a:lnTo>
                    <a:lnTo>
                      <a:pt x="370" y="36"/>
                    </a:lnTo>
                    <a:lnTo>
                      <a:pt x="355" y="36"/>
                    </a:lnTo>
                    <a:lnTo>
                      <a:pt x="339" y="42"/>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1" name="Freeform 207"/>
              <p:cNvSpPr>
                <a:spLocks/>
              </p:cNvSpPr>
              <p:nvPr/>
            </p:nvSpPr>
            <p:spPr bwMode="gray">
              <a:xfrm>
                <a:off x="3192" y="1134"/>
                <a:ext cx="129" cy="58"/>
              </a:xfrm>
              <a:custGeom>
                <a:avLst/>
                <a:gdLst>
                  <a:gd name="T0" fmla="*/ 31 w 214"/>
                  <a:gd name="T1" fmla="*/ 6 h 93"/>
                  <a:gd name="T2" fmla="*/ 14 w 214"/>
                  <a:gd name="T3" fmla="*/ 6 h 93"/>
                  <a:gd name="T4" fmla="*/ 0 w 214"/>
                  <a:gd name="T5" fmla="*/ 6 h 93"/>
                  <a:gd name="T6" fmla="*/ 3 w 214"/>
                  <a:gd name="T7" fmla="*/ 14 h 93"/>
                  <a:gd name="T8" fmla="*/ 14 w 214"/>
                  <a:gd name="T9" fmla="*/ 12 h 93"/>
                  <a:gd name="T10" fmla="*/ 14 w 214"/>
                  <a:gd name="T11" fmla="*/ 17 h 93"/>
                  <a:gd name="T12" fmla="*/ 6 w 214"/>
                  <a:gd name="T13" fmla="*/ 17 h 93"/>
                  <a:gd name="T14" fmla="*/ 22 w 214"/>
                  <a:gd name="T15" fmla="*/ 26 h 93"/>
                  <a:gd name="T16" fmla="*/ 35 w 214"/>
                  <a:gd name="T17" fmla="*/ 31 h 93"/>
                  <a:gd name="T18" fmla="*/ 44 w 214"/>
                  <a:gd name="T19" fmla="*/ 26 h 93"/>
                  <a:gd name="T20" fmla="*/ 52 w 214"/>
                  <a:gd name="T21" fmla="*/ 22 h 93"/>
                  <a:gd name="T22" fmla="*/ 54 w 214"/>
                  <a:gd name="T23" fmla="*/ 25 h 93"/>
                  <a:gd name="T24" fmla="*/ 69 w 214"/>
                  <a:gd name="T25" fmla="*/ 22 h 93"/>
                  <a:gd name="T26" fmla="*/ 70 w 214"/>
                  <a:gd name="T27" fmla="*/ 27 h 93"/>
                  <a:gd name="T28" fmla="*/ 40 w 214"/>
                  <a:gd name="T29" fmla="*/ 33 h 93"/>
                  <a:gd name="T30" fmla="*/ 36 w 214"/>
                  <a:gd name="T31" fmla="*/ 37 h 93"/>
                  <a:gd name="T32" fmla="*/ 74 w 214"/>
                  <a:gd name="T33" fmla="*/ 37 h 93"/>
                  <a:gd name="T34" fmla="*/ 59 w 214"/>
                  <a:gd name="T35" fmla="*/ 39 h 93"/>
                  <a:gd name="T36" fmla="*/ 65 w 214"/>
                  <a:gd name="T37" fmla="*/ 41 h 93"/>
                  <a:gd name="T38" fmla="*/ 43 w 214"/>
                  <a:gd name="T39" fmla="*/ 43 h 93"/>
                  <a:gd name="T40" fmla="*/ 67 w 214"/>
                  <a:gd name="T41" fmla="*/ 51 h 93"/>
                  <a:gd name="T42" fmla="*/ 77 w 214"/>
                  <a:gd name="T43" fmla="*/ 58 h 93"/>
                  <a:gd name="T44" fmla="*/ 80 w 214"/>
                  <a:gd name="T45" fmla="*/ 54 h 93"/>
                  <a:gd name="T46" fmla="*/ 91 w 214"/>
                  <a:gd name="T47" fmla="*/ 42 h 93"/>
                  <a:gd name="T48" fmla="*/ 97 w 214"/>
                  <a:gd name="T49" fmla="*/ 34 h 93"/>
                  <a:gd name="T50" fmla="*/ 101 w 214"/>
                  <a:gd name="T51" fmla="*/ 27 h 93"/>
                  <a:gd name="T52" fmla="*/ 129 w 214"/>
                  <a:gd name="T53" fmla="*/ 22 h 93"/>
                  <a:gd name="T54" fmla="*/ 96 w 214"/>
                  <a:gd name="T55" fmla="*/ 14 h 93"/>
                  <a:gd name="T56" fmla="*/ 92 w 214"/>
                  <a:gd name="T57" fmla="*/ 8 h 93"/>
                  <a:gd name="T58" fmla="*/ 84 w 214"/>
                  <a:gd name="T59" fmla="*/ 11 h 93"/>
                  <a:gd name="T60" fmla="*/ 81 w 214"/>
                  <a:gd name="T61" fmla="*/ 6 h 93"/>
                  <a:gd name="T62" fmla="*/ 65 w 214"/>
                  <a:gd name="T63" fmla="*/ 0 h 93"/>
                  <a:gd name="T64" fmla="*/ 67 w 214"/>
                  <a:gd name="T65" fmla="*/ 19 h 93"/>
                  <a:gd name="T66" fmla="*/ 46 w 214"/>
                  <a:gd name="T67" fmla="*/ 4 h 93"/>
                  <a:gd name="T68" fmla="*/ 37 w 214"/>
                  <a:gd name="T69" fmla="*/ 11 h 93"/>
                  <a:gd name="T70" fmla="*/ 27 w 214"/>
                  <a:gd name="T71" fmla="*/ 7 h 93"/>
                  <a:gd name="T72" fmla="*/ 31 w 214"/>
                  <a:gd name="T73" fmla="*/ 6 h 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4"/>
                  <a:gd name="T112" fmla="*/ 0 h 93"/>
                  <a:gd name="T113" fmla="*/ 214 w 214"/>
                  <a:gd name="T114" fmla="*/ 93 h 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4" h="93">
                    <a:moveTo>
                      <a:pt x="52" y="9"/>
                    </a:moveTo>
                    <a:lnTo>
                      <a:pt x="23" y="9"/>
                    </a:lnTo>
                    <a:lnTo>
                      <a:pt x="0" y="10"/>
                    </a:lnTo>
                    <a:lnTo>
                      <a:pt x="5" y="22"/>
                    </a:lnTo>
                    <a:lnTo>
                      <a:pt x="23" y="20"/>
                    </a:lnTo>
                    <a:lnTo>
                      <a:pt x="24" y="28"/>
                    </a:lnTo>
                    <a:lnTo>
                      <a:pt x="10" y="28"/>
                    </a:lnTo>
                    <a:lnTo>
                      <a:pt x="36" y="41"/>
                    </a:lnTo>
                    <a:lnTo>
                      <a:pt x="58" y="49"/>
                    </a:lnTo>
                    <a:lnTo>
                      <a:pt x="73" y="41"/>
                    </a:lnTo>
                    <a:lnTo>
                      <a:pt x="87" y="35"/>
                    </a:lnTo>
                    <a:lnTo>
                      <a:pt x="90" y="40"/>
                    </a:lnTo>
                    <a:lnTo>
                      <a:pt x="114" y="35"/>
                    </a:lnTo>
                    <a:lnTo>
                      <a:pt x="116" y="43"/>
                    </a:lnTo>
                    <a:lnTo>
                      <a:pt x="66" y="53"/>
                    </a:lnTo>
                    <a:lnTo>
                      <a:pt x="60" y="59"/>
                    </a:lnTo>
                    <a:lnTo>
                      <a:pt x="122" y="59"/>
                    </a:lnTo>
                    <a:lnTo>
                      <a:pt x="98" y="62"/>
                    </a:lnTo>
                    <a:lnTo>
                      <a:pt x="108" y="66"/>
                    </a:lnTo>
                    <a:lnTo>
                      <a:pt x="71" y="69"/>
                    </a:lnTo>
                    <a:lnTo>
                      <a:pt x="111" y="82"/>
                    </a:lnTo>
                    <a:lnTo>
                      <a:pt x="127" y="93"/>
                    </a:lnTo>
                    <a:lnTo>
                      <a:pt x="132" y="87"/>
                    </a:lnTo>
                    <a:lnTo>
                      <a:pt x="151" y="67"/>
                    </a:lnTo>
                    <a:lnTo>
                      <a:pt x="161" y="54"/>
                    </a:lnTo>
                    <a:lnTo>
                      <a:pt x="167" y="44"/>
                    </a:lnTo>
                    <a:lnTo>
                      <a:pt x="214" y="35"/>
                    </a:lnTo>
                    <a:lnTo>
                      <a:pt x="159" y="23"/>
                    </a:lnTo>
                    <a:lnTo>
                      <a:pt x="153" y="13"/>
                    </a:lnTo>
                    <a:lnTo>
                      <a:pt x="139" y="17"/>
                    </a:lnTo>
                    <a:lnTo>
                      <a:pt x="135" y="10"/>
                    </a:lnTo>
                    <a:lnTo>
                      <a:pt x="108" y="0"/>
                    </a:lnTo>
                    <a:lnTo>
                      <a:pt x="111" y="30"/>
                    </a:lnTo>
                    <a:lnTo>
                      <a:pt x="76" y="7"/>
                    </a:lnTo>
                    <a:lnTo>
                      <a:pt x="61" y="17"/>
                    </a:lnTo>
                    <a:lnTo>
                      <a:pt x="45" y="12"/>
                    </a:lnTo>
                    <a:lnTo>
                      <a:pt x="52" y="9"/>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2" name="Freeform 208"/>
              <p:cNvSpPr>
                <a:spLocks/>
              </p:cNvSpPr>
              <p:nvPr/>
            </p:nvSpPr>
            <p:spPr bwMode="gray">
              <a:xfrm>
                <a:off x="3276" y="1129"/>
                <a:ext cx="106" cy="17"/>
              </a:xfrm>
              <a:custGeom>
                <a:avLst/>
                <a:gdLst>
                  <a:gd name="T0" fmla="*/ 47 w 177"/>
                  <a:gd name="T1" fmla="*/ 5 h 28"/>
                  <a:gd name="T2" fmla="*/ 19 w 177"/>
                  <a:gd name="T3" fmla="*/ 1 h 28"/>
                  <a:gd name="T4" fmla="*/ 11 w 177"/>
                  <a:gd name="T5" fmla="*/ 3 h 28"/>
                  <a:gd name="T6" fmla="*/ 0 w 177"/>
                  <a:gd name="T7" fmla="*/ 5 h 28"/>
                  <a:gd name="T8" fmla="*/ 1 w 177"/>
                  <a:gd name="T9" fmla="*/ 7 h 28"/>
                  <a:gd name="T10" fmla="*/ 43 w 177"/>
                  <a:gd name="T11" fmla="*/ 10 h 28"/>
                  <a:gd name="T12" fmla="*/ 23 w 177"/>
                  <a:gd name="T13" fmla="*/ 13 h 28"/>
                  <a:gd name="T14" fmla="*/ 56 w 177"/>
                  <a:gd name="T15" fmla="*/ 17 h 28"/>
                  <a:gd name="T16" fmla="*/ 92 w 177"/>
                  <a:gd name="T17" fmla="*/ 15 h 28"/>
                  <a:gd name="T18" fmla="*/ 106 w 177"/>
                  <a:gd name="T19" fmla="*/ 7 h 28"/>
                  <a:gd name="T20" fmla="*/ 98 w 177"/>
                  <a:gd name="T21" fmla="*/ 3 h 28"/>
                  <a:gd name="T22" fmla="*/ 63 w 177"/>
                  <a:gd name="T23" fmla="*/ 2 h 28"/>
                  <a:gd name="T24" fmla="*/ 59 w 177"/>
                  <a:gd name="T25" fmla="*/ 2 h 28"/>
                  <a:gd name="T26" fmla="*/ 52 w 177"/>
                  <a:gd name="T27" fmla="*/ 0 h 28"/>
                  <a:gd name="T28" fmla="*/ 48 w 177"/>
                  <a:gd name="T29" fmla="*/ 2 h 28"/>
                  <a:gd name="T30" fmla="*/ 47 w 177"/>
                  <a:gd name="T31" fmla="*/ 5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7"/>
                  <a:gd name="T49" fmla="*/ 0 h 28"/>
                  <a:gd name="T50" fmla="*/ 177 w 177"/>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7" h="28">
                    <a:moveTo>
                      <a:pt x="79" y="8"/>
                    </a:moveTo>
                    <a:lnTo>
                      <a:pt x="31" y="2"/>
                    </a:lnTo>
                    <a:lnTo>
                      <a:pt x="19" y="5"/>
                    </a:lnTo>
                    <a:lnTo>
                      <a:pt x="0" y="8"/>
                    </a:lnTo>
                    <a:lnTo>
                      <a:pt x="2" y="12"/>
                    </a:lnTo>
                    <a:lnTo>
                      <a:pt x="72" y="17"/>
                    </a:lnTo>
                    <a:lnTo>
                      <a:pt x="39" y="21"/>
                    </a:lnTo>
                    <a:lnTo>
                      <a:pt x="93" y="28"/>
                    </a:lnTo>
                    <a:lnTo>
                      <a:pt x="153" y="25"/>
                    </a:lnTo>
                    <a:lnTo>
                      <a:pt x="177" y="12"/>
                    </a:lnTo>
                    <a:lnTo>
                      <a:pt x="164" y="5"/>
                    </a:lnTo>
                    <a:lnTo>
                      <a:pt x="106" y="4"/>
                    </a:lnTo>
                    <a:lnTo>
                      <a:pt x="98" y="4"/>
                    </a:lnTo>
                    <a:lnTo>
                      <a:pt x="87" y="0"/>
                    </a:lnTo>
                    <a:lnTo>
                      <a:pt x="80" y="4"/>
                    </a:lnTo>
                    <a:lnTo>
                      <a:pt x="79" y="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23" name="Freeform 209"/>
              <p:cNvSpPr>
                <a:spLocks/>
              </p:cNvSpPr>
              <p:nvPr/>
            </p:nvSpPr>
            <p:spPr bwMode="gray">
              <a:xfrm>
                <a:off x="3315" y="1166"/>
                <a:ext cx="50" cy="12"/>
              </a:xfrm>
              <a:custGeom>
                <a:avLst/>
                <a:gdLst>
                  <a:gd name="T0" fmla="*/ 38 w 86"/>
                  <a:gd name="T1" fmla="*/ 11 h 17"/>
                  <a:gd name="T2" fmla="*/ 22 w 86"/>
                  <a:gd name="T3" fmla="*/ 12 h 17"/>
                  <a:gd name="T4" fmla="*/ 6 w 86"/>
                  <a:gd name="T5" fmla="*/ 11 h 17"/>
                  <a:gd name="T6" fmla="*/ 9 w 86"/>
                  <a:gd name="T7" fmla="*/ 4 h 17"/>
                  <a:gd name="T8" fmla="*/ 0 w 86"/>
                  <a:gd name="T9" fmla="*/ 0 h 17"/>
                  <a:gd name="T10" fmla="*/ 30 w 86"/>
                  <a:gd name="T11" fmla="*/ 0 h 17"/>
                  <a:gd name="T12" fmla="*/ 50 w 86"/>
                  <a:gd name="T13" fmla="*/ 6 h 17"/>
                  <a:gd name="T14" fmla="*/ 38 w 86"/>
                  <a:gd name="T15" fmla="*/ 11 h 1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17"/>
                  <a:gd name="T26" fmla="*/ 86 w 86"/>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17">
                    <a:moveTo>
                      <a:pt x="65" y="16"/>
                    </a:moveTo>
                    <a:lnTo>
                      <a:pt x="37" y="17"/>
                    </a:lnTo>
                    <a:lnTo>
                      <a:pt x="10" y="16"/>
                    </a:lnTo>
                    <a:lnTo>
                      <a:pt x="16" y="6"/>
                    </a:lnTo>
                    <a:lnTo>
                      <a:pt x="0" y="0"/>
                    </a:lnTo>
                    <a:lnTo>
                      <a:pt x="52" y="0"/>
                    </a:lnTo>
                    <a:lnTo>
                      <a:pt x="86" y="8"/>
                    </a:lnTo>
                    <a:lnTo>
                      <a:pt x="65" y="16"/>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56" name="Freeform 210"/>
            <p:cNvSpPr>
              <a:spLocks/>
            </p:cNvSpPr>
            <p:nvPr/>
          </p:nvSpPr>
          <p:spPr bwMode="gray">
            <a:xfrm>
              <a:off x="3360" y="1206"/>
              <a:ext cx="143" cy="165"/>
            </a:xfrm>
            <a:custGeom>
              <a:avLst/>
              <a:gdLst>
                <a:gd name="T0" fmla="*/ 121 w 299"/>
                <a:gd name="T1" fmla="*/ 89 h 323"/>
                <a:gd name="T2" fmla="*/ 116 w 299"/>
                <a:gd name="T3" fmla="*/ 83 h 323"/>
                <a:gd name="T4" fmla="*/ 115 w 299"/>
                <a:gd name="T5" fmla="*/ 69 h 323"/>
                <a:gd name="T6" fmla="*/ 100 w 299"/>
                <a:gd name="T7" fmla="*/ 51 h 323"/>
                <a:gd name="T8" fmla="*/ 108 w 299"/>
                <a:gd name="T9" fmla="*/ 39 h 323"/>
                <a:gd name="T10" fmla="*/ 91 w 299"/>
                <a:gd name="T11" fmla="*/ 29 h 323"/>
                <a:gd name="T12" fmla="*/ 90 w 299"/>
                <a:gd name="T13" fmla="*/ 19 h 323"/>
                <a:gd name="T14" fmla="*/ 90 w 299"/>
                <a:gd name="T15" fmla="*/ 16 h 323"/>
                <a:gd name="T16" fmla="*/ 90 w 299"/>
                <a:gd name="T17" fmla="*/ 6 h 323"/>
                <a:gd name="T18" fmla="*/ 72 w 299"/>
                <a:gd name="T19" fmla="*/ 0 h 323"/>
                <a:gd name="T20" fmla="*/ 57 w 299"/>
                <a:gd name="T21" fmla="*/ 7 h 323"/>
                <a:gd name="T22" fmla="*/ 53 w 299"/>
                <a:gd name="T23" fmla="*/ 18 h 323"/>
                <a:gd name="T24" fmla="*/ 46 w 299"/>
                <a:gd name="T25" fmla="*/ 22 h 323"/>
                <a:gd name="T26" fmla="*/ 32 w 299"/>
                <a:gd name="T27" fmla="*/ 22 h 323"/>
                <a:gd name="T28" fmla="*/ 19 w 299"/>
                <a:gd name="T29" fmla="*/ 19 h 323"/>
                <a:gd name="T30" fmla="*/ 7 w 299"/>
                <a:gd name="T31" fmla="*/ 12 h 323"/>
                <a:gd name="T32" fmla="*/ 0 w 299"/>
                <a:gd name="T33" fmla="*/ 16 h 323"/>
                <a:gd name="T34" fmla="*/ 32 w 299"/>
                <a:gd name="T35" fmla="*/ 30 h 323"/>
                <a:gd name="T36" fmla="*/ 43 w 299"/>
                <a:gd name="T37" fmla="*/ 52 h 323"/>
                <a:gd name="T38" fmla="*/ 48 w 299"/>
                <a:gd name="T39" fmla="*/ 67 h 323"/>
                <a:gd name="T40" fmla="*/ 53 w 299"/>
                <a:gd name="T41" fmla="*/ 66 h 323"/>
                <a:gd name="T42" fmla="*/ 59 w 299"/>
                <a:gd name="T43" fmla="*/ 70 h 323"/>
                <a:gd name="T44" fmla="*/ 62 w 299"/>
                <a:gd name="T45" fmla="*/ 82 h 323"/>
                <a:gd name="T46" fmla="*/ 42 w 299"/>
                <a:gd name="T47" fmla="*/ 98 h 323"/>
                <a:gd name="T48" fmla="*/ 34 w 299"/>
                <a:gd name="T49" fmla="*/ 107 h 323"/>
                <a:gd name="T50" fmla="*/ 24 w 299"/>
                <a:gd name="T51" fmla="*/ 112 h 323"/>
                <a:gd name="T52" fmla="*/ 27 w 299"/>
                <a:gd name="T53" fmla="*/ 131 h 323"/>
                <a:gd name="T54" fmla="*/ 30 w 299"/>
                <a:gd name="T55" fmla="*/ 152 h 323"/>
                <a:gd name="T56" fmla="*/ 44 w 299"/>
                <a:gd name="T57" fmla="*/ 157 h 323"/>
                <a:gd name="T58" fmla="*/ 44 w 299"/>
                <a:gd name="T59" fmla="*/ 159 h 323"/>
                <a:gd name="T60" fmla="*/ 49 w 299"/>
                <a:gd name="T61" fmla="*/ 158 h 323"/>
                <a:gd name="T62" fmla="*/ 53 w 299"/>
                <a:gd name="T63" fmla="*/ 165 h 323"/>
                <a:gd name="T64" fmla="*/ 57 w 299"/>
                <a:gd name="T65" fmla="*/ 162 h 323"/>
                <a:gd name="T66" fmla="*/ 86 w 299"/>
                <a:gd name="T67" fmla="*/ 157 h 323"/>
                <a:gd name="T68" fmla="*/ 92 w 299"/>
                <a:gd name="T69" fmla="*/ 154 h 323"/>
                <a:gd name="T70" fmla="*/ 108 w 299"/>
                <a:gd name="T71" fmla="*/ 154 h 323"/>
                <a:gd name="T72" fmla="*/ 117 w 299"/>
                <a:gd name="T73" fmla="*/ 144 h 323"/>
                <a:gd name="T74" fmla="*/ 126 w 299"/>
                <a:gd name="T75" fmla="*/ 134 h 323"/>
                <a:gd name="T76" fmla="*/ 134 w 299"/>
                <a:gd name="T77" fmla="*/ 124 h 323"/>
                <a:gd name="T78" fmla="*/ 143 w 299"/>
                <a:gd name="T79" fmla="*/ 115 h 323"/>
                <a:gd name="T80" fmla="*/ 122 w 299"/>
                <a:gd name="T81" fmla="*/ 101 h 323"/>
                <a:gd name="T82" fmla="*/ 128 w 299"/>
                <a:gd name="T83" fmla="*/ 97 h 323"/>
                <a:gd name="T84" fmla="*/ 121 w 299"/>
                <a:gd name="T85" fmla="*/ 89 h 3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9"/>
                <a:gd name="T130" fmla="*/ 0 h 323"/>
                <a:gd name="T131" fmla="*/ 299 w 299"/>
                <a:gd name="T132" fmla="*/ 323 h 3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9" h="323">
                  <a:moveTo>
                    <a:pt x="252" y="175"/>
                  </a:moveTo>
                  <a:lnTo>
                    <a:pt x="242" y="163"/>
                  </a:lnTo>
                  <a:lnTo>
                    <a:pt x="241" y="135"/>
                  </a:lnTo>
                  <a:lnTo>
                    <a:pt x="210" y="100"/>
                  </a:lnTo>
                  <a:lnTo>
                    <a:pt x="225" y="77"/>
                  </a:lnTo>
                  <a:lnTo>
                    <a:pt x="191" y="57"/>
                  </a:lnTo>
                  <a:lnTo>
                    <a:pt x="188" y="38"/>
                  </a:lnTo>
                  <a:lnTo>
                    <a:pt x="189" y="31"/>
                  </a:lnTo>
                  <a:lnTo>
                    <a:pt x="188" y="12"/>
                  </a:lnTo>
                  <a:lnTo>
                    <a:pt x="151" y="0"/>
                  </a:lnTo>
                  <a:lnTo>
                    <a:pt x="119" y="13"/>
                  </a:lnTo>
                  <a:lnTo>
                    <a:pt x="111" y="36"/>
                  </a:lnTo>
                  <a:lnTo>
                    <a:pt x="96" y="43"/>
                  </a:lnTo>
                  <a:lnTo>
                    <a:pt x="66" y="43"/>
                  </a:lnTo>
                  <a:lnTo>
                    <a:pt x="40" y="38"/>
                  </a:lnTo>
                  <a:lnTo>
                    <a:pt x="14" y="23"/>
                  </a:lnTo>
                  <a:lnTo>
                    <a:pt x="0" y="31"/>
                  </a:lnTo>
                  <a:lnTo>
                    <a:pt x="66" y="59"/>
                  </a:lnTo>
                  <a:lnTo>
                    <a:pt x="90" y="101"/>
                  </a:lnTo>
                  <a:lnTo>
                    <a:pt x="101" y="132"/>
                  </a:lnTo>
                  <a:lnTo>
                    <a:pt x="111" y="129"/>
                  </a:lnTo>
                  <a:lnTo>
                    <a:pt x="124" y="137"/>
                  </a:lnTo>
                  <a:lnTo>
                    <a:pt x="130" y="160"/>
                  </a:lnTo>
                  <a:lnTo>
                    <a:pt x="88" y="192"/>
                  </a:lnTo>
                  <a:lnTo>
                    <a:pt x="72" y="210"/>
                  </a:lnTo>
                  <a:lnTo>
                    <a:pt x="51" y="220"/>
                  </a:lnTo>
                  <a:lnTo>
                    <a:pt x="56" y="256"/>
                  </a:lnTo>
                  <a:lnTo>
                    <a:pt x="63" y="297"/>
                  </a:lnTo>
                  <a:lnTo>
                    <a:pt x="91" y="307"/>
                  </a:lnTo>
                  <a:lnTo>
                    <a:pt x="91" y="311"/>
                  </a:lnTo>
                  <a:lnTo>
                    <a:pt x="103" y="310"/>
                  </a:lnTo>
                  <a:lnTo>
                    <a:pt x="111" y="323"/>
                  </a:lnTo>
                  <a:lnTo>
                    <a:pt x="119" y="318"/>
                  </a:lnTo>
                  <a:lnTo>
                    <a:pt x="180" y="307"/>
                  </a:lnTo>
                  <a:lnTo>
                    <a:pt x="193" y="302"/>
                  </a:lnTo>
                  <a:lnTo>
                    <a:pt x="225" y="302"/>
                  </a:lnTo>
                  <a:lnTo>
                    <a:pt x="244" y="282"/>
                  </a:lnTo>
                  <a:lnTo>
                    <a:pt x="263" y="263"/>
                  </a:lnTo>
                  <a:lnTo>
                    <a:pt x="281" y="243"/>
                  </a:lnTo>
                  <a:lnTo>
                    <a:pt x="299" y="225"/>
                  </a:lnTo>
                  <a:lnTo>
                    <a:pt x="255" y="197"/>
                  </a:lnTo>
                  <a:lnTo>
                    <a:pt x="267" y="189"/>
                  </a:lnTo>
                  <a:lnTo>
                    <a:pt x="252" y="175"/>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7" name="Freeform 211"/>
            <p:cNvSpPr>
              <a:spLocks/>
            </p:cNvSpPr>
            <p:nvPr/>
          </p:nvSpPr>
          <p:spPr bwMode="gray">
            <a:xfrm>
              <a:off x="3260" y="1592"/>
              <a:ext cx="1" cy="5"/>
            </a:xfrm>
            <a:custGeom>
              <a:avLst/>
              <a:gdLst>
                <a:gd name="T0" fmla="*/ 0 w 5"/>
                <a:gd name="T1" fmla="*/ 0 h 9"/>
                <a:gd name="T2" fmla="*/ 0 w 5"/>
                <a:gd name="T3" fmla="*/ 5 h 9"/>
                <a:gd name="T4" fmla="*/ 1 w 5"/>
                <a:gd name="T5" fmla="*/ 5 h 9"/>
                <a:gd name="T6" fmla="*/ 0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2" y="0"/>
                  </a:moveTo>
                  <a:lnTo>
                    <a:pt x="0" y="9"/>
                  </a:lnTo>
                  <a:lnTo>
                    <a:pt x="5" y="9"/>
                  </a:lnTo>
                  <a:lnTo>
                    <a:pt x="2"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8" name="Freeform 212"/>
            <p:cNvSpPr>
              <a:spLocks/>
            </p:cNvSpPr>
            <p:nvPr/>
          </p:nvSpPr>
          <p:spPr bwMode="gray">
            <a:xfrm>
              <a:off x="3348" y="1630"/>
              <a:ext cx="55" cy="50"/>
            </a:xfrm>
            <a:custGeom>
              <a:avLst/>
              <a:gdLst>
                <a:gd name="T0" fmla="*/ 49 w 114"/>
                <a:gd name="T1" fmla="*/ 6 h 95"/>
                <a:gd name="T2" fmla="*/ 49 w 114"/>
                <a:gd name="T3" fmla="*/ 9 h 95"/>
                <a:gd name="T4" fmla="*/ 48 w 114"/>
                <a:gd name="T5" fmla="*/ 12 h 95"/>
                <a:gd name="T6" fmla="*/ 45 w 114"/>
                <a:gd name="T7" fmla="*/ 15 h 95"/>
                <a:gd name="T8" fmla="*/ 46 w 114"/>
                <a:gd name="T9" fmla="*/ 16 h 95"/>
                <a:gd name="T10" fmla="*/ 49 w 114"/>
                <a:gd name="T11" fmla="*/ 19 h 95"/>
                <a:gd name="T12" fmla="*/ 55 w 114"/>
                <a:gd name="T13" fmla="*/ 23 h 95"/>
                <a:gd name="T14" fmla="*/ 49 w 114"/>
                <a:gd name="T15" fmla="*/ 25 h 95"/>
                <a:gd name="T16" fmla="*/ 53 w 114"/>
                <a:gd name="T17" fmla="*/ 27 h 95"/>
                <a:gd name="T18" fmla="*/ 53 w 114"/>
                <a:gd name="T19" fmla="*/ 32 h 95"/>
                <a:gd name="T20" fmla="*/ 45 w 114"/>
                <a:gd name="T21" fmla="*/ 34 h 95"/>
                <a:gd name="T22" fmla="*/ 49 w 114"/>
                <a:gd name="T23" fmla="*/ 37 h 95"/>
                <a:gd name="T24" fmla="*/ 47 w 114"/>
                <a:gd name="T25" fmla="*/ 39 h 95"/>
                <a:gd name="T26" fmla="*/ 44 w 114"/>
                <a:gd name="T27" fmla="*/ 37 h 95"/>
                <a:gd name="T28" fmla="*/ 41 w 114"/>
                <a:gd name="T29" fmla="*/ 42 h 95"/>
                <a:gd name="T30" fmla="*/ 39 w 114"/>
                <a:gd name="T31" fmla="*/ 43 h 95"/>
                <a:gd name="T32" fmla="*/ 42 w 114"/>
                <a:gd name="T33" fmla="*/ 49 h 95"/>
                <a:gd name="T34" fmla="*/ 39 w 114"/>
                <a:gd name="T35" fmla="*/ 50 h 95"/>
                <a:gd name="T36" fmla="*/ 36 w 114"/>
                <a:gd name="T37" fmla="*/ 49 h 95"/>
                <a:gd name="T38" fmla="*/ 32 w 114"/>
                <a:gd name="T39" fmla="*/ 46 h 95"/>
                <a:gd name="T40" fmla="*/ 28 w 114"/>
                <a:gd name="T41" fmla="*/ 43 h 95"/>
                <a:gd name="T42" fmla="*/ 28 w 114"/>
                <a:gd name="T43" fmla="*/ 42 h 95"/>
                <a:gd name="T44" fmla="*/ 23 w 114"/>
                <a:gd name="T45" fmla="*/ 36 h 95"/>
                <a:gd name="T46" fmla="*/ 22 w 114"/>
                <a:gd name="T47" fmla="*/ 34 h 95"/>
                <a:gd name="T48" fmla="*/ 18 w 114"/>
                <a:gd name="T49" fmla="*/ 32 h 95"/>
                <a:gd name="T50" fmla="*/ 8 w 114"/>
                <a:gd name="T51" fmla="*/ 22 h 95"/>
                <a:gd name="T52" fmla="*/ 8 w 114"/>
                <a:gd name="T53" fmla="*/ 20 h 95"/>
                <a:gd name="T54" fmla="*/ 6 w 114"/>
                <a:gd name="T55" fmla="*/ 19 h 95"/>
                <a:gd name="T56" fmla="*/ 4 w 114"/>
                <a:gd name="T57" fmla="*/ 11 h 95"/>
                <a:gd name="T58" fmla="*/ 0 w 114"/>
                <a:gd name="T59" fmla="*/ 8 h 95"/>
                <a:gd name="T60" fmla="*/ 0 w 114"/>
                <a:gd name="T61" fmla="*/ 1 h 95"/>
                <a:gd name="T62" fmla="*/ 3 w 114"/>
                <a:gd name="T63" fmla="*/ 1 h 95"/>
                <a:gd name="T64" fmla="*/ 7 w 114"/>
                <a:gd name="T65" fmla="*/ 4 h 95"/>
                <a:gd name="T66" fmla="*/ 10 w 114"/>
                <a:gd name="T67" fmla="*/ 0 h 95"/>
                <a:gd name="T68" fmla="*/ 14 w 114"/>
                <a:gd name="T69" fmla="*/ 0 h 95"/>
                <a:gd name="T70" fmla="*/ 18 w 114"/>
                <a:gd name="T71" fmla="*/ 2 h 95"/>
                <a:gd name="T72" fmla="*/ 28 w 114"/>
                <a:gd name="T73" fmla="*/ 4 h 95"/>
                <a:gd name="T74" fmla="*/ 30 w 114"/>
                <a:gd name="T75" fmla="*/ 2 h 95"/>
                <a:gd name="T76" fmla="*/ 32 w 114"/>
                <a:gd name="T77" fmla="*/ 4 h 95"/>
                <a:gd name="T78" fmla="*/ 33 w 114"/>
                <a:gd name="T79" fmla="*/ 2 h 95"/>
                <a:gd name="T80" fmla="*/ 37 w 114"/>
                <a:gd name="T81" fmla="*/ 4 h 95"/>
                <a:gd name="T82" fmla="*/ 39 w 114"/>
                <a:gd name="T83" fmla="*/ 3 h 95"/>
                <a:gd name="T84" fmla="*/ 41 w 114"/>
                <a:gd name="T85" fmla="*/ 6 h 95"/>
                <a:gd name="T86" fmla="*/ 44 w 114"/>
                <a:gd name="T87" fmla="*/ 7 h 95"/>
                <a:gd name="T88" fmla="*/ 49 w 114"/>
                <a:gd name="T89" fmla="*/ 6 h 9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4"/>
                <a:gd name="T136" fmla="*/ 0 h 95"/>
                <a:gd name="T137" fmla="*/ 114 w 114"/>
                <a:gd name="T138" fmla="*/ 95 h 9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4" h="95">
                  <a:moveTo>
                    <a:pt x="101" y="12"/>
                  </a:moveTo>
                  <a:lnTo>
                    <a:pt x="102" y="18"/>
                  </a:lnTo>
                  <a:lnTo>
                    <a:pt x="99" y="23"/>
                  </a:lnTo>
                  <a:lnTo>
                    <a:pt x="94" y="28"/>
                  </a:lnTo>
                  <a:lnTo>
                    <a:pt x="96" y="31"/>
                  </a:lnTo>
                  <a:lnTo>
                    <a:pt x="101" y="36"/>
                  </a:lnTo>
                  <a:lnTo>
                    <a:pt x="114" y="43"/>
                  </a:lnTo>
                  <a:lnTo>
                    <a:pt x="102" y="47"/>
                  </a:lnTo>
                  <a:lnTo>
                    <a:pt x="110" y="52"/>
                  </a:lnTo>
                  <a:lnTo>
                    <a:pt x="110" y="61"/>
                  </a:lnTo>
                  <a:lnTo>
                    <a:pt x="94" y="64"/>
                  </a:lnTo>
                  <a:lnTo>
                    <a:pt x="101" y="70"/>
                  </a:lnTo>
                  <a:lnTo>
                    <a:pt x="98" y="74"/>
                  </a:lnTo>
                  <a:lnTo>
                    <a:pt x="91" y="70"/>
                  </a:lnTo>
                  <a:lnTo>
                    <a:pt x="85" y="80"/>
                  </a:lnTo>
                  <a:lnTo>
                    <a:pt x="81" y="82"/>
                  </a:lnTo>
                  <a:lnTo>
                    <a:pt x="88" y="93"/>
                  </a:lnTo>
                  <a:lnTo>
                    <a:pt x="81" y="95"/>
                  </a:lnTo>
                  <a:lnTo>
                    <a:pt x="75" y="93"/>
                  </a:lnTo>
                  <a:lnTo>
                    <a:pt x="67" y="87"/>
                  </a:lnTo>
                  <a:lnTo>
                    <a:pt x="59" y="82"/>
                  </a:lnTo>
                  <a:lnTo>
                    <a:pt x="59" y="80"/>
                  </a:lnTo>
                  <a:lnTo>
                    <a:pt x="48" y="69"/>
                  </a:lnTo>
                  <a:lnTo>
                    <a:pt x="46" y="65"/>
                  </a:lnTo>
                  <a:lnTo>
                    <a:pt x="38" y="61"/>
                  </a:lnTo>
                  <a:lnTo>
                    <a:pt x="16" y="41"/>
                  </a:lnTo>
                  <a:lnTo>
                    <a:pt x="17" y="38"/>
                  </a:lnTo>
                  <a:lnTo>
                    <a:pt x="12" y="36"/>
                  </a:lnTo>
                  <a:lnTo>
                    <a:pt x="8" y="21"/>
                  </a:lnTo>
                  <a:lnTo>
                    <a:pt x="0" y="16"/>
                  </a:lnTo>
                  <a:lnTo>
                    <a:pt x="0" y="2"/>
                  </a:lnTo>
                  <a:lnTo>
                    <a:pt x="6" y="2"/>
                  </a:lnTo>
                  <a:lnTo>
                    <a:pt x="14" y="8"/>
                  </a:lnTo>
                  <a:lnTo>
                    <a:pt x="20" y="0"/>
                  </a:lnTo>
                  <a:lnTo>
                    <a:pt x="30" y="0"/>
                  </a:lnTo>
                  <a:lnTo>
                    <a:pt x="38" y="3"/>
                  </a:lnTo>
                  <a:lnTo>
                    <a:pt x="59" y="7"/>
                  </a:lnTo>
                  <a:lnTo>
                    <a:pt x="62" y="3"/>
                  </a:lnTo>
                  <a:lnTo>
                    <a:pt x="67" y="7"/>
                  </a:lnTo>
                  <a:lnTo>
                    <a:pt x="69" y="3"/>
                  </a:lnTo>
                  <a:lnTo>
                    <a:pt x="77" y="7"/>
                  </a:lnTo>
                  <a:lnTo>
                    <a:pt x="80" y="5"/>
                  </a:lnTo>
                  <a:lnTo>
                    <a:pt x="86" y="12"/>
                  </a:lnTo>
                  <a:lnTo>
                    <a:pt x="91" y="13"/>
                  </a:lnTo>
                  <a:lnTo>
                    <a:pt x="101" y="1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59" name="Freeform 213"/>
            <p:cNvSpPr>
              <a:spLocks/>
            </p:cNvSpPr>
            <p:nvPr/>
          </p:nvSpPr>
          <p:spPr bwMode="gray">
            <a:xfrm>
              <a:off x="3318" y="1606"/>
              <a:ext cx="78" cy="67"/>
            </a:xfrm>
            <a:custGeom>
              <a:avLst/>
              <a:gdLst>
                <a:gd name="T0" fmla="*/ 73 w 162"/>
                <a:gd name="T1" fmla="*/ 31 h 130"/>
                <a:gd name="T2" fmla="*/ 78 w 162"/>
                <a:gd name="T3" fmla="*/ 25 h 130"/>
                <a:gd name="T4" fmla="*/ 74 w 162"/>
                <a:gd name="T5" fmla="*/ 23 h 130"/>
                <a:gd name="T6" fmla="*/ 74 w 162"/>
                <a:gd name="T7" fmla="*/ 20 h 130"/>
                <a:gd name="T8" fmla="*/ 69 w 162"/>
                <a:gd name="T9" fmla="*/ 12 h 130"/>
                <a:gd name="T10" fmla="*/ 37 w 162"/>
                <a:gd name="T11" fmla="*/ 0 h 130"/>
                <a:gd name="T12" fmla="*/ 34 w 162"/>
                <a:gd name="T13" fmla="*/ 2 h 130"/>
                <a:gd name="T14" fmla="*/ 30 w 162"/>
                <a:gd name="T15" fmla="*/ 3 h 130"/>
                <a:gd name="T16" fmla="*/ 25 w 162"/>
                <a:gd name="T17" fmla="*/ 6 h 130"/>
                <a:gd name="T18" fmla="*/ 26 w 162"/>
                <a:gd name="T19" fmla="*/ 11 h 130"/>
                <a:gd name="T20" fmla="*/ 25 w 162"/>
                <a:gd name="T21" fmla="*/ 13 h 130"/>
                <a:gd name="T22" fmla="*/ 21 w 162"/>
                <a:gd name="T23" fmla="*/ 18 h 130"/>
                <a:gd name="T24" fmla="*/ 19 w 162"/>
                <a:gd name="T25" fmla="*/ 20 h 130"/>
                <a:gd name="T26" fmla="*/ 15 w 162"/>
                <a:gd name="T27" fmla="*/ 19 h 130"/>
                <a:gd name="T28" fmla="*/ 12 w 162"/>
                <a:gd name="T29" fmla="*/ 18 h 130"/>
                <a:gd name="T30" fmla="*/ 3 w 162"/>
                <a:gd name="T31" fmla="*/ 20 h 130"/>
                <a:gd name="T32" fmla="*/ 2 w 162"/>
                <a:gd name="T33" fmla="*/ 24 h 130"/>
                <a:gd name="T34" fmla="*/ 9 w 162"/>
                <a:gd name="T35" fmla="*/ 26 h 130"/>
                <a:gd name="T36" fmla="*/ 24 w 162"/>
                <a:gd name="T37" fmla="*/ 48 h 130"/>
                <a:gd name="T38" fmla="*/ 53 w 162"/>
                <a:gd name="T39" fmla="*/ 66 h 130"/>
                <a:gd name="T40" fmla="*/ 57 w 162"/>
                <a:gd name="T41" fmla="*/ 66 h 130"/>
                <a:gd name="T42" fmla="*/ 52 w 162"/>
                <a:gd name="T43" fmla="*/ 60 h 130"/>
                <a:gd name="T44" fmla="*/ 47 w 162"/>
                <a:gd name="T45" fmla="*/ 56 h 130"/>
                <a:gd name="T46" fmla="*/ 37 w 162"/>
                <a:gd name="T47" fmla="*/ 44 h 130"/>
                <a:gd name="T48" fmla="*/ 33 w 162"/>
                <a:gd name="T49" fmla="*/ 35 h 130"/>
                <a:gd name="T50" fmla="*/ 29 w 162"/>
                <a:gd name="T51" fmla="*/ 25 h 130"/>
                <a:gd name="T52" fmla="*/ 36 w 162"/>
                <a:gd name="T53" fmla="*/ 28 h 130"/>
                <a:gd name="T54" fmla="*/ 43 w 162"/>
                <a:gd name="T55" fmla="*/ 24 h 130"/>
                <a:gd name="T56" fmla="*/ 57 w 162"/>
                <a:gd name="T57" fmla="*/ 28 h 130"/>
                <a:gd name="T58" fmla="*/ 61 w 162"/>
                <a:gd name="T59" fmla="*/ 28 h 130"/>
                <a:gd name="T60" fmla="*/ 66 w 162"/>
                <a:gd name="T61" fmla="*/ 28 h 130"/>
                <a:gd name="T62" fmla="*/ 70 w 162"/>
                <a:gd name="T63" fmla="*/ 30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
                <a:gd name="T97" fmla="*/ 0 h 130"/>
                <a:gd name="T98" fmla="*/ 162 w 162"/>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 h="130">
                  <a:moveTo>
                    <a:pt x="146" y="59"/>
                  </a:moveTo>
                  <a:lnTo>
                    <a:pt x="151" y="60"/>
                  </a:lnTo>
                  <a:lnTo>
                    <a:pt x="154" y="50"/>
                  </a:lnTo>
                  <a:lnTo>
                    <a:pt x="162" y="49"/>
                  </a:lnTo>
                  <a:lnTo>
                    <a:pt x="162" y="47"/>
                  </a:lnTo>
                  <a:lnTo>
                    <a:pt x="153" y="44"/>
                  </a:lnTo>
                  <a:lnTo>
                    <a:pt x="151" y="42"/>
                  </a:lnTo>
                  <a:lnTo>
                    <a:pt x="153" y="39"/>
                  </a:lnTo>
                  <a:lnTo>
                    <a:pt x="150" y="37"/>
                  </a:lnTo>
                  <a:lnTo>
                    <a:pt x="143" y="24"/>
                  </a:lnTo>
                  <a:lnTo>
                    <a:pt x="101" y="21"/>
                  </a:lnTo>
                  <a:lnTo>
                    <a:pt x="76" y="0"/>
                  </a:lnTo>
                  <a:lnTo>
                    <a:pt x="74" y="3"/>
                  </a:lnTo>
                  <a:lnTo>
                    <a:pt x="71" y="3"/>
                  </a:lnTo>
                  <a:lnTo>
                    <a:pt x="71" y="5"/>
                  </a:lnTo>
                  <a:lnTo>
                    <a:pt x="63" y="6"/>
                  </a:lnTo>
                  <a:lnTo>
                    <a:pt x="60" y="10"/>
                  </a:lnTo>
                  <a:lnTo>
                    <a:pt x="51" y="11"/>
                  </a:lnTo>
                  <a:lnTo>
                    <a:pt x="53" y="18"/>
                  </a:lnTo>
                  <a:lnTo>
                    <a:pt x="53" y="21"/>
                  </a:lnTo>
                  <a:lnTo>
                    <a:pt x="58" y="26"/>
                  </a:lnTo>
                  <a:lnTo>
                    <a:pt x="51" y="26"/>
                  </a:lnTo>
                  <a:lnTo>
                    <a:pt x="43" y="31"/>
                  </a:lnTo>
                  <a:lnTo>
                    <a:pt x="43" y="34"/>
                  </a:lnTo>
                  <a:lnTo>
                    <a:pt x="45" y="39"/>
                  </a:lnTo>
                  <a:lnTo>
                    <a:pt x="39" y="39"/>
                  </a:lnTo>
                  <a:lnTo>
                    <a:pt x="32" y="36"/>
                  </a:lnTo>
                  <a:lnTo>
                    <a:pt x="31" y="37"/>
                  </a:lnTo>
                  <a:lnTo>
                    <a:pt x="29" y="36"/>
                  </a:lnTo>
                  <a:lnTo>
                    <a:pt x="24" y="34"/>
                  </a:lnTo>
                  <a:lnTo>
                    <a:pt x="21" y="39"/>
                  </a:lnTo>
                  <a:lnTo>
                    <a:pt x="6" y="39"/>
                  </a:lnTo>
                  <a:lnTo>
                    <a:pt x="0" y="36"/>
                  </a:lnTo>
                  <a:lnTo>
                    <a:pt x="5" y="46"/>
                  </a:lnTo>
                  <a:lnTo>
                    <a:pt x="13" y="59"/>
                  </a:lnTo>
                  <a:lnTo>
                    <a:pt x="19" y="50"/>
                  </a:lnTo>
                  <a:lnTo>
                    <a:pt x="42" y="85"/>
                  </a:lnTo>
                  <a:lnTo>
                    <a:pt x="50" y="93"/>
                  </a:lnTo>
                  <a:lnTo>
                    <a:pt x="77" y="109"/>
                  </a:lnTo>
                  <a:lnTo>
                    <a:pt x="111" y="129"/>
                  </a:lnTo>
                  <a:lnTo>
                    <a:pt x="117" y="130"/>
                  </a:lnTo>
                  <a:lnTo>
                    <a:pt x="119" y="129"/>
                  </a:lnTo>
                  <a:lnTo>
                    <a:pt x="119" y="127"/>
                  </a:lnTo>
                  <a:lnTo>
                    <a:pt x="108" y="116"/>
                  </a:lnTo>
                  <a:lnTo>
                    <a:pt x="106" y="112"/>
                  </a:lnTo>
                  <a:lnTo>
                    <a:pt x="98" y="108"/>
                  </a:lnTo>
                  <a:lnTo>
                    <a:pt x="76" y="88"/>
                  </a:lnTo>
                  <a:lnTo>
                    <a:pt x="77" y="85"/>
                  </a:lnTo>
                  <a:lnTo>
                    <a:pt x="72" y="83"/>
                  </a:lnTo>
                  <a:lnTo>
                    <a:pt x="68" y="68"/>
                  </a:lnTo>
                  <a:lnTo>
                    <a:pt x="60" y="63"/>
                  </a:lnTo>
                  <a:lnTo>
                    <a:pt x="60" y="49"/>
                  </a:lnTo>
                  <a:lnTo>
                    <a:pt x="66" y="49"/>
                  </a:lnTo>
                  <a:lnTo>
                    <a:pt x="74" y="55"/>
                  </a:lnTo>
                  <a:lnTo>
                    <a:pt x="80" y="47"/>
                  </a:lnTo>
                  <a:lnTo>
                    <a:pt x="90" y="47"/>
                  </a:lnTo>
                  <a:lnTo>
                    <a:pt x="98" y="50"/>
                  </a:lnTo>
                  <a:lnTo>
                    <a:pt x="119" y="54"/>
                  </a:lnTo>
                  <a:lnTo>
                    <a:pt x="122" y="50"/>
                  </a:lnTo>
                  <a:lnTo>
                    <a:pt x="127" y="54"/>
                  </a:lnTo>
                  <a:lnTo>
                    <a:pt x="129" y="50"/>
                  </a:lnTo>
                  <a:lnTo>
                    <a:pt x="137" y="54"/>
                  </a:lnTo>
                  <a:lnTo>
                    <a:pt x="140" y="52"/>
                  </a:lnTo>
                  <a:lnTo>
                    <a:pt x="146" y="5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6" name="Group 214"/>
            <p:cNvGrpSpPr>
              <a:grpSpLocks/>
            </p:cNvGrpSpPr>
            <p:nvPr/>
          </p:nvGrpSpPr>
          <p:grpSpPr bwMode="auto">
            <a:xfrm>
              <a:off x="3060" y="1533"/>
              <a:ext cx="193" cy="174"/>
              <a:chOff x="2982" y="1695"/>
              <a:chExt cx="245" cy="210"/>
            </a:xfrm>
            <a:grpFill/>
          </p:grpSpPr>
          <p:sp>
            <p:nvSpPr>
              <p:cNvPr id="218" name="Freeform 215"/>
              <p:cNvSpPr>
                <a:spLocks/>
              </p:cNvSpPr>
              <p:nvPr/>
            </p:nvSpPr>
            <p:spPr bwMode="gray">
              <a:xfrm>
                <a:off x="2982" y="1695"/>
                <a:ext cx="214" cy="190"/>
              </a:xfrm>
              <a:custGeom>
                <a:avLst/>
                <a:gdLst>
                  <a:gd name="T0" fmla="*/ 209 w 355"/>
                  <a:gd name="T1" fmla="*/ 152 h 306"/>
                  <a:gd name="T2" fmla="*/ 209 w 355"/>
                  <a:gd name="T3" fmla="*/ 160 h 306"/>
                  <a:gd name="T4" fmla="*/ 207 w 355"/>
                  <a:gd name="T5" fmla="*/ 161 h 306"/>
                  <a:gd name="T6" fmla="*/ 206 w 355"/>
                  <a:gd name="T7" fmla="*/ 160 h 306"/>
                  <a:gd name="T8" fmla="*/ 206 w 355"/>
                  <a:gd name="T9" fmla="*/ 161 h 306"/>
                  <a:gd name="T10" fmla="*/ 189 w 355"/>
                  <a:gd name="T11" fmla="*/ 175 h 306"/>
                  <a:gd name="T12" fmla="*/ 166 w 355"/>
                  <a:gd name="T13" fmla="*/ 168 h 306"/>
                  <a:gd name="T14" fmla="*/ 160 w 355"/>
                  <a:gd name="T15" fmla="*/ 166 h 306"/>
                  <a:gd name="T16" fmla="*/ 159 w 355"/>
                  <a:gd name="T17" fmla="*/ 168 h 306"/>
                  <a:gd name="T18" fmla="*/ 144 w 355"/>
                  <a:gd name="T19" fmla="*/ 167 h 306"/>
                  <a:gd name="T20" fmla="*/ 133 w 355"/>
                  <a:gd name="T21" fmla="*/ 175 h 306"/>
                  <a:gd name="T22" fmla="*/ 136 w 355"/>
                  <a:gd name="T23" fmla="*/ 190 h 306"/>
                  <a:gd name="T24" fmla="*/ 109 w 355"/>
                  <a:gd name="T25" fmla="*/ 188 h 306"/>
                  <a:gd name="T26" fmla="*/ 110 w 355"/>
                  <a:gd name="T27" fmla="*/ 186 h 306"/>
                  <a:gd name="T28" fmla="*/ 105 w 355"/>
                  <a:gd name="T29" fmla="*/ 186 h 306"/>
                  <a:gd name="T30" fmla="*/ 58 w 355"/>
                  <a:gd name="T31" fmla="*/ 175 h 306"/>
                  <a:gd name="T32" fmla="*/ 49 w 355"/>
                  <a:gd name="T33" fmla="*/ 168 h 306"/>
                  <a:gd name="T34" fmla="*/ 56 w 355"/>
                  <a:gd name="T35" fmla="*/ 156 h 306"/>
                  <a:gd name="T36" fmla="*/ 58 w 355"/>
                  <a:gd name="T37" fmla="*/ 140 h 306"/>
                  <a:gd name="T38" fmla="*/ 60 w 355"/>
                  <a:gd name="T39" fmla="*/ 122 h 306"/>
                  <a:gd name="T40" fmla="*/ 69 w 355"/>
                  <a:gd name="T41" fmla="*/ 132 h 306"/>
                  <a:gd name="T42" fmla="*/ 60 w 355"/>
                  <a:gd name="T43" fmla="*/ 115 h 306"/>
                  <a:gd name="T44" fmla="*/ 61 w 355"/>
                  <a:gd name="T45" fmla="*/ 109 h 306"/>
                  <a:gd name="T46" fmla="*/ 52 w 355"/>
                  <a:gd name="T47" fmla="*/ 102 h 306"/>
                  <a:gd name="T48" fmla="*/ 45 w 355"/>
                  <a:gd name="T49" fmla="*/ 87 h 306"/>
                  <a:gd name="T50" fmla="*/ 47 w 355"/>
                  <a:gd name="T51" fmla="*/ 83 h 306"/>
                  <a:gd name="T52" fmla="*/ 39 w 355"/>
                  <a:gd name="T53" fmla="*/ 80 h 306"/>
                  <a:gd name="T54" fmla="*/ 27 w 355"/>
                  <a:gd name="T55" fmla="*/ 76 h 306"/>
                  <a:gd name="T56" fmla="*/ 13 w 355"/>
                  <a:gd name="T57" fmla="*/ 70 h 306"/>
                  <a:gd name="T58" fmla="*/ 4 w 355"/>
                  <a:gd name="T59" fmla="*/ 66 h 306"/>
                  <a:gd name="T60" fmla="*/ 5 w 355"/>
                  <a:gd name="T61" fmla="*/ 61 h 306"/>
                  <a:gd name="T62" fmla="*/ 7 w 355"/>
                  <a:gd name="T63" fmla="*/ 61 h 306"/>
                  <a:gd name="T64" fmla="*/ 0 w 355"/>
                  <a:gd name="T65" fmla="*/ 58 h 306"/>
                  <a:gd name="T66" fmla="*/ 20 w 355"/>
                  <a:gd name="T67" fmla="*/ 50 h 306"/>
                  <a:gd name="T68" fmla="*/ 33 w 355"/>
                  <a:gd name="T69" fmla="*/ 53 h 306"/>
                  <a:gd name="T70" fmla="*/ 53 w 355"/>
                  <a:gd name="T71" fmla="*/ 53 h 306"/>
                  <a:gd name="T72" fmla="*/ 49 w 355"/>
                  <a:gd name="T73" fmla="*/ 32 h 306"/>
                  <a:gd name="T74" fmla="*/ 54 w 355"/>
                  <a:gd name="T75" fmla="*/ 30 h 306"/>
                  <a:gd name="T76" fmla="*/ 60 w 355"/>
                  <a:gd name="T77" fmla="*/ 36 h 306"/>
                  <a:gd name="T78" fmla="*/ 86 w 355"/>
                  <a:gd name="T79" fmla="*/ 35 h 306"/>
                  <a:gd name="T80" fmla="*/ 81 w 355"/>
                  <a:gd name="T81" fmla="*/ 34 h 306"/>
                  <a:gd name="T82" fmla="*/ 104 w 355"/>
                  <a:gd name="T83" fmla="*/ 21 h 306"/>
                  <a:gd name="T84" fmla="*/ 105 w 355"/>
                  <a:gd name="T85" fmla="*/ 6 h 306"/>
                  <a:gd name="T86" fmla="*/ 121 w 355"/>
                  <a:gd name="T87" fmla="*/ 0 h 306"/>
                  <a:gd name="T88" fmla="*/ 128 w 355"/>
                  <a:gd name="T89" fmla="*/ 8 h 306"/>
                  <a:gd name="T90" fmla="*/ 149 w 355"/>
                  <a:gd name="T91" fmla="*/ 22 h 306"/>
                  <a:gd name="T92" fmla="*/ 157 w 355"/>
                  <a:gd name="T93" fmla="*/ 21 h 306"/>
                  <a:gd name="T94" fmla="*/ 159 w 355"/>
                  <a:gd name="T95" fmla="*/ 23 h 306"/>
                  <a:gd name="T96" fmla="*/ 175 w 355"/>
                  <a:gd name="T97" fmla="*/ 34 h 306"/>
                  <a:gd name="T98" fmla="*/ 185 w 355"/>
                  <a:gd name="T99" fmla="*/ 35 h 306"/>
                  <a:gd name="T100" fmla="*/ 187 w 355"/>
                  <a:gd name="T101" fmla="*/ 36 h 306"/>
                  <a:gd name="T102" fmla="*/ 214 w 355"/>
                  <a:gd name="T103" fmla="*/ 45 h 306"/>
                  <a:gd name="T104" fmla="*/ 206 w 355"/>
                  <a:gd name="T105" fmla="*/ 76 h 306"/>
                  <a:gd name="T106" fmla="*/ 200 w 355"/>
                  <a:gd name="T107" fmla="*/ 80 h 306"/>
                  <a:gd name="T108" fmla="*/ 197 w 355"/>
                  <a:gd name="T109" fmla="*/ 82 h 306"/>
                  <a:gd name="T110" fmla="*/ 183 w 355"/>
                  <a:gd name="T111" fmla="*/ 105 h 306"/>
                  <a:gd name="T112" fmla="*/ 189 w 355"/>
                  <a:gd name="T113" fmla="*/ 101 h 306"/>
                  <a:gd name="T114" fmla="*/ 198 w 355"/>
                  <a:gd name="T115" fmla="*/ 112 h 306"/>
                  <a:gd name="T116" fmla="*/ 198 w 355"/>
                  <a:gd name="T117" fmla="*/ 121 h 306"/>
                  <a:gd name="T118" fmla="*/ 197 w 355"/>
                  <a:gd name="T119" fmla="*/ 129 h 306"/>
                  <a:gd name="T120" fmla="*/ 197 w 355"/>
                  <a:gd name="T121" fmla="*/ 135 h 306"/>
                  <a:gd name="T122" fmla="*/ 197 w 355"/>
                  <a:gd name="T123" fmla="*/ 145 h 306"/>
                  <a:gd name="T124" fmla="*/ 209 w 355"/>
                  <a:gd name="T125" fmla="*/ 152 h 3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306"/>
                  <a:gd name="T191" fmla="*/ 355 w 355"/>
                  <a:gd name="T192" fmla="*/ 306 h 3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306">
                    <a:moveTo>
                      <a:pt x="347" y="244"/>
                    </a:moveTo>
                    <a:lnTo>
                      <a:pt x="347" y="257"/>
                    </a:lnTo>
                    <a:lnTo>
                      <a:pt x="343" y="259"/>
                    </a:lnTo>
                    <a:lnTo>
                      <a:pt x="342" y="257"/>
                    </a:lnTo>
                    <a:lnTo>
                      <a:pt x="342" y="259"/>
                    </a:lnTo>
                    <a:lnTo>
                      <a:pt x="313" y="282"/>
                    </a:lnTo>
                    <a:lnTo>
                      <a:pt x="276" y="270"/>
                    </a:lnTo>
                    <a:lnTo>
                      <a:pt x="266" y="267"/>
                    </a:lnTo>
                    <a:lnTo>
                      <a:pt x="263" y="270"/>
                    </a:lnTo>
                    <a:lnTo>
                      <a:pt x="239" y="269"/>
                    </a:lnTo>
                    <a:lnTo>
                      <a:pt x="221" y="282"/>
                    </a:lnTo>
                    <a:lnTo>
                      <a:pt x="225" y="306"/>
                    </a:lnTo>
                    <a:lnTo>
                      <a:pt x="181" y="303"/>
                    </a:lnTo>
                    <a:lnTo>
                      <a:pt x="183" y="300"/>
                    </a:lnTo>
                    <a:lnTo>
                      <a:pt x="175" y="300"/>
                    </a:lnTo>
                    <a:lnTo>
                      <a:pt x="96" y="282"/>
                    </a:lnTo>
                    <a:lnTo>
                      <a:pt x="82" y="270"/>
                    </a:lnTo>
                    <a:lnTo>
                      <a:pt x="93" y="252"/>
                    </a:lnTo>
                    <a:lnTo>
                      <a:pt x="96" y="225"/>
                    </a:lnTo>
                    <a:lnTo>
                      <a:pt x="99" y="197"/>
                    </a:lnTo>
                    <a:lnTo>
                      <a:pt x="114" y="212"/>
                    </a:lnTo>
                    <a:lnTo>
                      <a:pt x="99" y="186"/>
                    </a:lnTo>
                    <a:lnTo>
                      <a:pt x="101" y="176"/>
                    </a:lnTo>
                    <a:lnTo>
                      <a:pt x="86" y="164"/>
                    </a:lnTo>
                    <a:lnTo>
                      <a:pt x="75" y="140"/>
                    </a:lnTo>
                    <a:lnTo>
                      <a:pt x="78" y="133"/>
                    </a:lnTo>
                    <a:lnTo>
                      <a:pt x="64" y="129"/>
                    </a:lnTo>
                    <a:lnTo>
                      <a:pt x="45" y="122"/>
                    </a:lnTo>
                    <a:lnTo>
                      <a:pt x="22" y="112"/>
                    </a:lnTo>
                    <a:lnTo>
                      <a:pt x="6" y="107"/>
                    </a:lnTo>
                    <a:lnTo>
                      <a:pt x="9" y="99"/>
                    </a:lnTo>
                    <a:lnTo>
                      <a:pt x="12" y="98"/>
                    </a:lnTo>
                    <a:lnTo>
                      <a:pt x="0" y="94"/>
                    </a:lnTo>
                    <a:lnTo>
                      <a:pt x="33" y="81"/>
                    </a:lnTo>
                    <a:lnTo>
                      <a:pt x="54" y="85"/>
                    </a:lnTo>
                    <a:lnTo>
                      <a:pt x="88" y="86"/>
                    </a:lnTo>
                    <a:lnTo>
                      <a:pt x="82" y="52"/>
                    </a:lnTo>
                    <a:lnTo>
                      <a:pt x="90" y="49"/>
                    </a:lnTo>
                    <a:lnTo>
                      <a:pt x="99" y="58"/>
                    </a:lnTo>
                    <a:lnTo>
                      <a:pt x="143" y="57"/>
                    </a:lnTo>
                    <a:lnTo>
                      <a:pt x="135" y="55"/>
                    </a:lnTo>
                    <a:lnTo>
                      <a:pt x="172" y="34"/>
                    </a:lnTo>
                    <a:lnTo>
                      <a:pt x="175" y="10"/>
                    </a:lnTo>
                    <a:lnTo>
                      <a:pt x="200" y="0"/>
                    </a:lnTo>
                    <a:lnTo>
                      <a:pt x="212" y="13"/>
                    </a:lnTo>
                    <a:lnTo>
                      <a:pt x="247" y="36"/>
                    </a:lnTo>
                    <a:lnTo>
                      <a:pt x="260" y="34"/>
                    </a:lnTo>
                    <a:lnTo>
                      <a:pt x="263" y="37"/>
                    </a:lnTo>
                    <a:lnTo>
                      <a:pt x="290" y="54"/>
                    </a:lnTo>
                    <a:lnTo>
                      <a:pt x="307" y="57"/>
                    </a:lnTo>
                    <a:lnTo>
                      <a:pt x="311" y="58"/>
                    </a:lnTo>
                    <a:lnTo>
                      <a:pt x="355" y="73"/>
                    </a:lnTo>
                    <a:lnTo>
                      <a:pt x="342" y="122"/>
                    </a:lnTo>
                    <a:lnTo>
                      <a:pt x="332" y="129"/>
                    </a:lnTo>
                    <a:lnTo>
                      <a:pt x="327" y="132"/>
                    </a:lnTo>
                    <a:lnTo>
                      <a:pt x="303" y="169"/>
                    </a:lnTo>
                    <a:lnTo>
                      <a:pt x="313" y="163"/>
                    </a:lnTo>
                    <a:lnTo>
                      <a:pt x="329" y="181"/>
                    </a:lnTo>
                    <a:lnTo>
                      <a:pt x="329" y="195"/>
                    </a:lnTo>
                    <a:lnTo>
                      <a:pt x="326" y="208"/>
                    </a:lnTo>
                    <a:lnTo>
                      <a:pt x="326" y="218"/>
                    </a:lnTo>
                    <a:lnTo>
                      <a:pt x="326" y="233"/>
                    </a:lnTo>
                    <a:lnTo>
                      <a:pt x="347" y="244"/>
                    </a:lnTo>
                    <a:close/>
                  </a:path>
                </a:pathLst>
              </a:custGeom>
              <a:grpFill/>
              <a:ln w="3175">
                <a:solidFill>
                  <a:srgbClr val="BBE0E3"/>
                </a:solidFill>
                <a:round/>
                <a:headEnd/>
                <a:tailEnd/>
              </a:ln>
            </p:spPr>
            <p:txBody>
              <a:bodyPr wrap="none" lIns="0" tIns="0" anchor="ctr"/>
              <a:lstStyle/>
              <a:p>
                <a:pPr>
                  <a:defRPr/>
                </a:pPr>
                <a:endParaRPr lang="de-DE">
                  <a:solidFill>
                    <a:srgbClr val="000000"/>
                  </a:solidFill>
                  <a:latin typeface="Arial" charset="0"/>
                  <a:ea typeface="宋体" charset="-122"/>
                  <a:cs typeface="Times New Roman" pitchFamily="18" charset="0"/>
                </a:endParaRPr>
              </a:p>
            </p:txBody>
          </p:sp>
          <p:sp>
            <p:nvSpPr>
              <p:cNvPr id="219" name="Freeform 216"/>
              <p:cNvSpPr>
                <a:spLocks/>
              </p:cNvSpPr>
              <p:nvPr/>
            </p:nvSpPr>
            <p:spPr bwMode="gray">
              <a:xfrm>
                <a:off x="3212" y="1875"/>
                <a:ext cx="15" cy="30"/>
              </a:xfrm>
              <a:custGeom>
                <a:avLst/>
                <a:gdLst>
                  <a:gd name="T0" fmla="*/ 10 w 26"/>
                  <a:gd name="T1" fmla="*/ 30 h 49"/>
                  <a:gd name="T2" fmla="*/ 3 w 26"/>
                  <a:gd name="T3" fmla="*/ 25 h 49"/>
                  <a:gd name="T4" fmla="*/ 0 w 26"/>
                  <a:gd name="T5" fmla="*/ 13 h 49"/>
                  <a:gd name="T6" fmla="*/ 10 w 26"/>
                  <a:gd name="T7" fmla="*/ 0 h 49"/>
                  <a:gd name="T8" fmla="*/ 15 w 26"/>
                  <a:gd name="T9" fmla="*/ 13 h 49"/>
                  <a:gd name="T10" fmla="*/ 10 w 26"/>
                  <a:gd name="T11" fmla="*/ 30 h 49"/>
                  <a:gd name="T12" fmla="*/ 0 60000 65536"/>
                  <a:gd name="T13" fmla="*/ 0 60000 65536"/>
                  <a:gd name="T14" fmla="*/ 0 60000 65536"/>
                  <a:gd name="T15" fmla="*/ 0 60000 65536"/>
                  <a:gd name="T16" fmla="*/ 0 60000 65536"/>
                  <a:gd name="T17" fmla="*/ 0 60000 65536"/>
                  <a:gd name="T18" fmla="*/ 0 w 26"/>
                  <a:gd name="T19" fmla="*/ 0 h 49"/>
                  <a:gd name="T20" fmla="*/ 26 w 26"/>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26" h="49">
                    <a:moveTo>
                      <a:pt x="18" y="49"/>
                    </a:moveTo>
                    <a:lnTo>
                      <a:pt x="5" y="41"/>
                    </a:lnTo>
                    <a:lnTo>
                      <a:pt x="0" y="21"/>
                    </a:lnTo>
                    <a:lnTo>
                      <a:pt x="18" y="0"/>
                    </a:lnTo>
                    <a:lnTo>
                      <a:pt x="26" y="21"/>
                    </a:lnTo>
                    <a:lnTo>
                      <a:pt x="18" y="49"/>
                    </a:lnTo>
                    <a:close/>
                  </a:path>
                </a:pathLst>
              </a:custGeom>
              <a:grpFill/>
              <a:ln w="3175">
                <a:solidFill>
                  <a:srgbClr val="BBE0E3"/>
                </a:solidFill>
                <a:round/>
                <a:headEnd/>
                <a:tailEnd/>
              </a:ln>
            </p:spPr>
            <p:txBody>
              <a:bodyPr wrap="none" lIns="0" tIns="0" anchor="ctr"/>
              <a:lstStyle/>
              <a:p>
                <a:pPr>
                  <a:defRPr/>
                </a:pPr>
                <a:endParaRPr lang="de-DE">
                  <a:solidFill>
                    <a:srgbClr val="000000"/>
                  </a:solidFill>
                  <a:latin typeface="Arial" charset="0"/>
                  <a:ea typeface="宋体" charset="-122"/>
                  <a:cs typeface="Times New Roman" pitchFamily="18" charset="0"/>
                </a:endParaRPr>
              </a:p>
            </p:txBody>
          </p:sp>
        </p:grpSp>
        <p:sp>
          <p:nvSpPr>
            <p:cNvPr id="161" name="Freeform 217"/>
            <p:cNvSpPr>
              <a:spLocks/>
            </p:cNvSpPr>
            <p:nvPr/>
          </p:nvSpPr>
          <p:spPr bwMode="gray">
            <a:xfrm>
              <a:off x="3366" y="1672"/>
              <a:ext cx="21" cy="9"/>
            </a:xfrm>
            <a:custGeom>
              <a:avLst/>
              <a:gdLst>
                <a:gd name="T0" fmla="*/ 21 w 43"/>
                <a:gd name="T1" fmla="*/ 9 h 19"/>
                <a:gd name="T2" fmla="*/ 21 w 43"/>
                <a:gd name="T3" fmla="*/ 7 h 19"/>
                <a:gd name="T4" fmla="*/ 21 w 43"/>
                <a:gd name="T5" fmla="*/ 6 h 19"/>
                <a:gd name="T6" fmla="*/ 18 w 43"/>
                <a:gd name="T7" fmla="*/ 5 h 19"/>
                <a:gd name="T8" fmla="*/ 14 w 43"/>
                <a:gd name="T9" fmla="*/ 2 h 19"/>
                <a:gd name="T10" fmla="*/ 10 w 43"/>
                <a:gd name="T11" fmla="*/ 0 h 19"/>
                <a:gd name="T12" fmla="*/ 9 w 43"/>
                <a:gd name="T13" fmla="*/ 0 h 19"/>
                <a:gd name="T14" fmla="*/ 0 w 43"/>
                <a:gd name="T15" fmla="*/ 0 h 19"/>
                <a:gd name="T16" fmla="*/ 21 w 43"/>
                <a:gd name="T17" fmla="*/ 9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9"/>
                <a:gd name="T29" fmla="*/ 43 w 43"/>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9">
                  <a:moveTo>
                    <a:pt x="43" y="19"/>
                  </a:moveTo>
                  <a:lnTo>
                    <a:pt x="43" y="14"/>
                  </a:lnTo>
                  <a:lnTo>
                    <a:pt x="43" y="13"/>
                  </a:lnTo>
                  <a:lnTo>
                    <a:pt x="37" y="11"/>
                  </a:lnTo>
                  <a:lnTo>
                    <a:pt x="29" y="5"/>
                  </a:lnTo>
                  <a:lnTo>
                    <a:pt x="21" y="0"/>
                  </a:lnTo>
                  <a:lnTo>
                    <a:pt x="19" y="1"/>
                  </a:lnTo>
                  <a:lnTo>
                    <a:pt x="0" y="0"/>
                  </a:lnTo>
                  <a:lnTo>
                    <a:pt x="43" y="1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2" name="Freeform 218"/>
            <p:cNvSpPr>
              <a:spLocks/>
            </p:cNvSpPr>
            <p:nvPr/>
          </p:nvSpPr>
          <p:spPr bwMode="gray">
            <a:xfrm>
              <a:off x="3350" y="1571"/>
              <a:ext cx="87" cy="45"/>
            </a:xfrm>
            <a:custGeom>
              <a:avLst/>
              <a:gdLst>
                <a:gd name="T0" fmla="*/ 37 w 185"/>
                <a:gd name="T1" fmla="*/ 45 h 89"/>
                <a:gd name="T2" fmla="*/ 17 w 185"/>
                <a:gd name="T3" fmla="*/ 43 h 89"/>
                <a:gd name="T4" fmla="*/ 6 w 185"/>
                <a:gd name="T5" fmla="*/ 33 h 89"/>
                <a:gd name="T6" fmla="*/ 1 w 185"/>
                <a:gd name="T7" fmla="*/ 29 h 89"/>
                <a:gd name="T8" fmla="*/ 0 w 185"/>
                <a:gd name="T9" fmla="*/ 28 h 89"/>
                <a:gd name="T10" fmla="*/ 2 w 185"/>
                <a:gd name="T11" fmla="*/ 26 h 89"/>
                <a:gd name="T12" fmla="*/ 6 w 185"/>
                <a:gd name="T13" fmla="*/ 15 h 89"/>
                <a:gd name="T14" fmla="*/ 8 w 185"/>
                <a:gd name="T15" fmla="*/ 13 h 89"/>
                <a:gd name="T16" fmla="*/ 12 w 185"/>
                <a:gd name="T17" fmla="*/ 7 h 89"/>
                <a:gd name="T18" fmla="*/ 16 w 185"/>
                <a:gd name="T19" fmla="*/ 10 h 89"/>
                <a:gd name="T20" fmla="*/ 32 w 185"/>
                <a:gd name="T21" fmla="*/ 10 h 89"/>
                <a:gd name="T22" fmla="*/ 54 w 185"/>
                <a:gd name="T23" fmla="*/ 0 h 89"/>
                <a:gd name="T24" fmla="*/ 77 w 185"/>
                <a:gd name="T25" fmla="*/ 0 h 89"/>
                <a:gd name="T26" fmla="*/ 87 w 185"/>
                <a:gd name="T27" fmla="*/ 8 h 89"/>
                <a:gd name="T28" fmla="*/ 74 w 185"/>
                <a:gd name="T29" fmla="*/ 22 h 89"/>
                <a:gd name="T30" fmla="*/ 63 w 185"/>
                <a:gd name="T31" fmla="*/ 38 h 89"/>
                <a:gd name="T32" fmla="*/ 56 w 185"/>
                <a:gd name="T33" fmla="*/ 41 h 89"/>
                <a:gd name="T34" fmla="*/ 37 w 185"/>
                <a:gd name="T35" fmla="*/ 45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5"/>
                <a:gd name="T55" fmla="*/ 0 h 89"/>
                <a:gd name="T56" fmla="*/ 185 w 185"/>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5" h="89">
                  <a:moveTo>
                    <a:pt x="79" y="89"/>
                  </a:moveTo>
                  <a:lnTo>
                    <a:pt x="37" y="86"/>
                  </a:lnTo>
                  <a:lnTo>
                    <a:pt x="12" y="65"/>
                  </a:lnTo>
                  <a:lnTo>
                    <a:pt x="2" y="58"/>
                  </a:lnTo>
                  <a:lnTo>
                    <a:pt x="0" y="55"/>
                  </a:lnTo>
                  <a:lnTo>
                    <a:pt x="4" y="52"/>
                  </a:lnTo>
                  <a:lnTo>
                    <a:pt x="13" y="29"/>
                  </a:lnTo>
                  <a:lnTo>
                    <a:pt x="16" y="26"/>
                  </a:lnTo>
                  <a:lnTo>
                    <a:pt x="26" y="14"/>
                  </a:lnTo>
                  <a:lnTo>
                    <a:pt x="34" y="19"/>
                  </a:lnTo>
                  <a:lnTo>
                    <a:pt x="69" y="19"/>
                  </a:lnTo>
                  <a:lnTo>
                    <a:pt x="114" y="0"/>
                  </a:lnTo>
                  <a:lnTo>
                    <a:pt x="163" y="0"/>
                  </a:lnTo>
                  <a:lnTo>
                    <a:pt x="185" y="16"/>
                  </a:lnTo>
                  <a:lnTo>
                    <a:pt x="158" y="44"/>
                  </a:lnTo>
                  <a:lnTo>
                    <a:pt x="135" y="76"/>
                  </a:lnTo>
                  <a:lnTo>
                    <a:pt x="119" y="81"/>
                  </a:lnTo>
                  <a:lnTo>
                    <a:pt x="79" y="89"/>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7" name="Group 219"/>
            <p:cNvGrpSpPr>
              <a:grpSpLocks/>
            </p:cNvGrpSpPr>
            <p:nvPr/>
          </p:nvGrpSpPr>
          <p:grpSpPr bwMode="auto">
            <a:xfrm>
              <a:off x="3392" y="1100"/>
              <a:ext cx="1844" cy="600"/>
              <a:chOff x="3383" y="1174"/>
              <a:chExt cx="2319" cy="727"/>
            </a:xfrm>
            <a:grpFill/>
          </p:grpSpPr>
          <p:sp>
            <p:nvSpPr>
              <p:cNvPr id="213" name="Freeform 220"/>
              <p:cNvSpPr>
                <a:spLocks/>
              </p:cNvSpPr>
              <p:nvPr/>
            </p:nvSpPr>
            <p:spPr bwMode="gray">
              <a:xfrm>
                <a:off x="5319" y="1623"/>
                <a:ext cx="156" cy="183"/>
              </a:xfrm>
              <a:custGeom>
                <a:avLst/>
                <a:gdLst>
                  <a:gd name="T0" fmla="*/ 137 w 261"/>
                  <a:gd name="T1" fmla="*/ 126 h 293"/>
                  <a:gd name="T2" fmla="*/ 117 w 261"/>
                  <a:gd name="T3" fmla="*/ 107 h 293"/>
                  <a:gd name="T4" fmla="*/ 96 w 261"/>
                  <a:gd name="T5" fmla="*/ 87 h 293"/>
                  <a:gd name="T6" fmla="*/ 74 w 261"/>
                  <a:gd name="T7" fmla="*/ 69 h 293"/>
                  <a:gd name="T8" fmla="*/ 53 w 261"/>
                  <a:gd name="T9" fmla="*/ 50 h 293"/>
                  <a:gd name="T10" fmla="*/ 48 w 261"/>
                  <a:gd name="T11" fmla="*/ 43 h 293"/>
                  <a:gd name="T12" fmla="*/ 26 w 261"/>
                  <a:gd name="T13" fmla="*/ 21 h 293"/>
                  <a:gd name="T14" fmla="*/ 5 w 261"/>
                  <a:gd name="T15" fmla="*/ 0 h 293"/>
                  <a:gd name="T16" fmla="*/ 0 w 261"/>
                  <a:gd name="T17" fmla="*/ 3 h 293"/>
                  <a:gd name="T18" fmla="*/ 17 w 261"/>
                  <a:gd name="T19" fmla="*/ 16 h 293"/>
                  <a:gd name="T20" fmla="*/ 16 w 261"/>
                  <a:gd name="T21" fmla="*/ 22 h 293"/>
                  <a:gd name="T22" fmla="*/ 9 w 261"/>
                  <a:gd name="T23" fmla="*/ 24 h 293"/>
                  <a:gd name="T24" fmla="*/ 25 w 261"/>
                  <a:gd name="T25" fmla="*/ 43 h 293"/>
                  <a:gd name="T26" fmla="*/ 42 w 261"/>
                  <a:gd name="T27" fmla="*/ 62 h 293"/>
                  <a:gd name="T28" fmla="*/ 60 w 261"/>
                  <a:gd name="T29" fmla="*/ 79 h 293"/>
                  <a:gd name="T30" fmla="*/ 74 w 261"/>
                  <a:gd name="T31" fmla="*/ 101 h 293"/>
                  <a:gd name="T32" fmla="*/ 88 w 261"/>
                  <a:gd name="T33" fmla="*/ 123 h 293"/>
                  <a:gd name="T34" fmla="*/ 102 w 261"/>
                  <a:gd name="T35" fmla="*/ 142 h 293"/>
                  <a:gd name="T36" fmla="*/ 117 w 261"/>
                  <a:gd name="T37" fmla="*/ 160 h 293"/>
                  <a:gd name="T38" fmla="*/ 130 w 261"/>
                  <a:gd name="T39" fmla="*/ 183 h 293"/>
                  <a:gd name="T40" fmla="*/ 134 w 261"/>
                  <a:gd name="T41" fmla="*/ 183 h 293"/>
                  <a:gd name="T42" fmla="*/ 133 w 261"/>
                  <a:gd name="T43" fmla="*/ 167 h 293"/>
                  <a:gd name="T44" fmla="*/ 148 w 261"/>
                  <a:gd name="T45" fmla="*/ 175 h 293"/>
                  <a:gd name="T46" fmla="*/ 156 w 261"/>
                  <a:gd name="T47" fmla="*/ 183 h 293"/>
                  <a:gd name="T48" fmla="*/ 142 w 261"/>
                  <a:gd name="T49" fmla="*/ 167 h 293"/>
                  <a:gd name="T50" fmla="*/ 111 w 261"/>
                  <a:gd name="T51" fmla="*/ 139 h 293"/>
                  <a:gd name="T52" fmla="*/ 103 w 261"/>
                  <a:gd name="T53" fmla="*/ 112 h 293"/>
                  <a:gd name="T54" fmla="*/ 110 w 261"/>
                  <a:gd name="T55" fmla="*/ 111 h 293"/>
                  <a:gd name="T56" fmla="*/ 129 w 261"/>
                  <a:gd name="T57" fmla="*/ 120 h 293"/>
                  <a:gd name="T58" fmla="*/ 137 w 261"/>
                  <a:gd name="T59" fmla="*/ 126 h 2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1"/>
                  <a:gd name="T91" fmla="*/ 0 h 293"/>
                  <a:gd name="T92" fmla="*/ 261 w 261"/>
                  <a:gd name="T93" fmla="*/ 293 h 2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1" h="293">
                    <a:moveTo>
                      <a:pt x="230" y="202"/>
                    </a:moveTo>
                    <a:lnTo>
                      <a:pt x="196" y="171"/>
                    </a:lnTo>
                    <a:lnTo>
                      <a:pt x="161" y="140"/>
                    </a:lnTo>
                    <a:lnTo>
                      <a:pt x="124" y="111"/>
                    </a:lnTo>
                    <a:lnTo>
                      <a:pt x="89" y="80"/>
                    </a:lnTo>
                    <a:lnTo>
                      <a:pt x="81" y="69"/>
                    </a:lnTo>
                    <a:lnTo>
                      <a:pt x="44" y="34"/>
                    </a:lnTo>
                    <a:lnTo>
                      <a:pt x="8" y="0"/>
                    </a:lnTo>
                    <a:lnTo>
                      <a:pt x="0" y="5"/>
                    </a:lnTo>
                    <a:lnTo>
                      <a:pt x="28" y="25"/>
                    </a:lnTo>
                    <a:lnTo>
                      <a:pt x="26" y="36"/>
                    </a:lnTo>
                    <a:lnTo>
                      <a:pt x="15" y="38"/>
                    </a:lnTo>
                    <a:lnTo>
                      <a:pt x="42" y="69"/>
                    </a:lnTo>
                    <a:lnTo>
                      <a:pt x="71" y="100"/>
                    </a:lnTo>
                    <a:lnTo>
                      <a:pt x="100" y="127"/>
                    </a:lnTo>
                    <a:lnTo>
                      <a:pt x="124" y="161"/>
                    </a:lnTo>
                    <a:lnTo>
                      <a:pt x="147" y="197"/>
                    </a:lnTo>
                    <a:lnTo>
                      <a:pt x="171" y="227"/>
                    </a:lnTo>
                    <a:lnTo>
                      <a:pt x="195" y="256"/>
                    </a:lnTo>
                    <a:lnTo>
                      <a:pt x="217" y="293"/>
                    </a:lnTo>
                    <a:lnTo>
                      <a:pt x="225" y="293"/>
                    </a:lnTo>
                    <a:lnTo>
                      <a:pt x="222" y="267"/>
                    </a:lnTo>
                    <a:lnTo>
                      <a:pt x="248" y="280"/>
                    </a:lnTo>
                    <a:lnTo>
                      <a:pt x="261" y="293"/>
                    </a:lnTo>
                    <a:lnTo>
                      <a:pt x="238" y="267"/>
                    </a:lnTo>
                    <a:lnTo>
                      <a:pt x="185" y="223"/>
                    </a:lnTo>
                    <a:lnTo>
                      <a:pt x="172" y="179"/>
                    </a:lnTo>
                    <a:lnTo>
                      <a:pt x="184" y="178"/>
                    </a:lnTo>
                    <a:lnTo>
                      <a:pt x="216" y="192"/>
                    </a:lnTo>
                    <a:lnTo>
                      <a:pt x="230" y="20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4" name="Freeform 221"/>
              <p:cNvSpPr>
                <a:spLocks/>
              </p:cNvSpPr>
              <p:nvPr/>
            </p:nvSpPr>
            <p:spPr bwMode="gray">
              <a:xfrm>
                <a:off x="3458" y="1174"/>
                <a:ext cx="2244" cy="727"/>
              </a:xfrm>
              <a:custGeom>
                <a:avLst/>
                <a:gdLst>
                  <a:gd name="T0" fmla="*/ 1936 w 3739"/>
                  <a:gd name="T1" fmla="*/ 157 h 1170"/>
                  <a:gd name="T2" fmla="*/ 1753 w 3739"/>
                  <a:gd name="T3" fmla="*/ 122 h 1170"/>
                  <a:gd name="T4" fmla="*/ 1584 w 3739"/>
                  <a:gd name="T5" fmla="*/ 103 h 1170"/>
                  <a:gd name="T6" fmla="*/ 1457 w 3739"/>
                  <a:gd name="T7" fmla="*/ 88 h 1170"/>
                  <a:gd name="T8" fmla="*/ 1411 w 3739"/>
                  <a:gd name="T9" fmla="*/ 106 h 1170"/>
                  <a:gd name="T10" fmla="*/ 1277 w 3739"/>
                  <a:gd name="T11" fmla="*/ 93 h 1170"/>
                  <a:gd name="T12" fmla="*/ 1062 w 3739"/>
                  <a:gd name="T13" fmla="*/ 64 h 1170"/>
                  <a:gd name="T14" fmla="*/ 1041 w 3739"/>
                  <a:gd name="T15" fmla="*/ 37 h 1170"/>
                  <a:gd name="T16" fmla="*/ 928 w 3739"/>
                  <a:gd name="T17" fmla="*/ 18 h 1170"/>
                  <a:gd name="T18" fmla="*/ 837 w 3739"/>
                  <a:gd name="T19" fmla="*/ 21 h 1170"/>
                  <a:gd name="T20" fmla="*/ 712 w 3739"/>
                  <a:gd name="T21" fmla="*/ 50 h 1170"/>
                  <a:gd name="T22" fmla="*/ 673 w 3739"/>
                  <a:gd name="T23" fmla="*/ 92 h 1170"/>
                  <a:gd name="T24" fmla="*/ 711 w 3739"/>
                  <a:gd name="T25" fmla="*/ 104 h 1170"/>
                  <a:gd name="T26" fmla="*/ 609 w 3739"/>
                  <a:gd name="T27" fmla="*/ 108 h 1170"/>
                  <a:gd name="T28" fmla="*/ 655 w 3739"/>
                  <a:gd name="T29" fmla="*/ 151 h 1170"/>
                  <a:gd name="T30" fmla="*/ 645 w 3739"/>
                  <a:gd name="T31" fmla="*/ 179 h 1170"/>
                  <a:gd name="T32" fmla="*/ 610 w 3739"/>
                  <a:gd name="T33" fmla="*/ 193 h 1170"/>
                  <a:gd name="T34" fmla="*/ 511 w 3739"/>
                  <a:gd name="T35" fmla="*/ 84 h 1170"/>
                  <a:gd name="T36" fmla="*/ 555 w 3739"/>
                  <a:gd name="T37" fmla="*/ 157 h 1170"/>
                  <a:gd name="T38" fmla="*/ 429 w 3739"/>
                  <a:gd name="T39" fmla="*/ 167 h 1170"/>
                  <a:gd name="T40" fmla="*/ 353 w 3739"/>
                  <a:gd name="T41" fmla="*/ 154 h 1170"/>
                  <a:gd name="T42" fmla="*/ 232 w 3739"/>
                  <a:gd name="T43" fmla="*/ 183 h 1170"/>
                  <a:gd name="T44" fmla="*/ 216 w 3739"/>
                  <a:gd name="T45" fmla="*/ 204 h 1170"/>
                  <a:gd name="T46" fmla="*/ 156 w 3739"/>
                  <a:gd name="T47" fmla="*/ 251 h 1170"/>
                  <a:gd name="T48" fmla="*/ 65 w 3739"/>
                  <a:gd name="T49" fmla="*/ 193 h 1170"/>
                  <a:gd name="T50" fmla="*/ 57 w 3739"/>
                  <a:gd name="T51" fmla="*/ 153 h 1170"/>
                  <a:gd name="T52" fmla="*/ 16 w 3739"/>
                  <a:gd name="T53" fmla="*/ 144 h 1170"/>
                  <a:gd name="T54" fmla="*/ 47 w 3739"/>
                  <a:gd name="T55" fmla="*/ 251 h 1170"/>
                  <a:gd name="T56" fmla="*/ 34 w 3739"/>
                  <a:gd name="T57" fmla="*/ 324 h 1170"/>
                  <a:gd name="T58" fmla="*/ 70 w 3739"/>
                  <a:gd name="T59" fmla="*/ 420 h 1170"/>
                  <a:gd name="T60" fmla="*/ 182 w 3739"/>
                  <a:gd name="T61" fmla="*/ 519 h 1170"/>
                  <a:gd name="T62" fmla="*/ 247 w 3739"/>
                  <a:gd name="T63" fmla="*/ 616 h 1170"/>
                  <a:gd name="T64" fmla="*/ 248 w 3739"/>
                  <a:gd name="T65" fmla="*/ 664 h 1170"/>
                  <a:gd name="T66" fmla="*/ 445 w 3739"/>
                  <a:gd name="T67" fmla="*/ 727 h 1170"/>
                  <a:gd name="T68" fmla="*/ 432 w 3739"/>
                  <a:gd name="T69" fmla="*/ 626 h 1170"/>
                  <a:gd name="T70" fmla="*/ 418 w 3739"/>
                  <a:gd name="T71" fmla="*/ 508 h 1170"/>
                  <a:gd name="T72" fmla="*/ 574 w 3739"/>
                  <a:gd name="T73" fmla="*/ 494 h 1170"/>
                  <a:gd name="T74" fmla="*/ 698 w 3739"/>
                  <a:gd name="T75" fmla="*/ 429 h 1170"/>
                  <a:gd name="T76" fmla="*/ 825 w 3739"/>
                  <a:gd name="T77" fmla="*/ 459 h 1170"/>
                  <a:gd name="T78" fmla="*/ 998 w 3739"/>
                  <a:gd name="T79" fmla="*/ 548 h 1170"/>
                  <a:gd name="T80" fmla="*/ 1149 w 3739"/>
                  <a:gd name="T81" fmla="*/ 540 h 1170"/>
                  <a:gd name="T82" fmla="*/ 1296 w 3739"/>
                  <a:gd name="T83" fmla="*/ 540 h 1170"/>
                  <a:gd name="T84" fmla="*/ 1505 w 3739"/>
                  <a:gd name="T85" fmla="*/ 546 h 1170"/>
                  <a:gd name="T86" fmla="*/ 1564 w 3739"/>
                  <a:gd name="T87" fmla="*/ 472 h 1170"/>
                  <a:gd name="T88" fmla="*/ 1763 w 3739"/>
                  <a:gd name="T89" fmla="*/ 570 h 1170"/>
                  <a:gd name="T90" fmla="*/ 1839 w 3739"/>
                  <a:gd name="T91" fmla="*/ 680 h 1170"/>
                  <a:gd name="T92" fmla="*/ 1872 w 3739"/>
                  <a:gd name="T93" fmla="*/ 701 h 1170"/>
                  <a:gd name="T94" fmla="*/ 1916 w 3739"/>
                  <a:gd name="T95" fmla="*/ 563 h 1170"/>
                  <a:gd name="T96" fmla="*/ 1805 w 3739"/>
                  <a:gd name="T97" fmla="*/ 452 h 1170"/>
                  <a:gd name="T98" fmla="*/ 1755 w 3739"/>
                  <a:gd name="T99" fmla="*/ 405 h 1170"/>
                  <a:gd name="T100" fmla="*/ 1824 w 3739"/>
                  <a:gd name="T101" fmla="*/ 345 h 1170"/>
                  <a:gd name="T102" fmla="*/ 1940 w 3739"/>
                  <a:gd name="T103" fmla="*/ 349 h 1170"/>
                  <a:gd name="T104" fmla="*/ 1994 w 3739"/>
                  <a:gd name="T105" fmla="*/ 313 h 1170"/>
                  <a:gd name="T106" fmla="*/ 2027 w 3739"/>
                  <a:gd name="T107" fmla="*/ 285 h 1170"/>
                  <a:gd name="T108" fmla="*/ 2029 w 3739"/>
                  <a:gd name="T109" fmla="*/ 398 h 1170"/>
                  <a:gd name="T110" fmla="*/ 2153 w 3739"/>
                  <a:gd name="T111" fmla="*/ 476 h 1170"/>
                  <a:gd name="T112" fmla="*/ 2153 w 3739"/>
                  <a:gd name="T113" fmla="*/ 415 h 1170"/>
                  <a:gd name="T114" fmla="*/ 2096 w 3739"/>
                  <a:gd name="T115" fmla="*/ 336 h 1170"/>
                  <a:gd name="T116" fmla="*/ 2180 w 3739"/>
                  <a:gd name="T117" fmla="*/ 310 h 1170"/>
                  <a:gd name="T118" fmla="*/ 2230 w 3739"/>
                  <a:gd name="T119" fmla="*/ 272 h 1170"/>
                  <a:gd name="T120" fmla="*/ 2131 w 3739"/>
                  <a:gd name="T121" fmla="*/ 194 h 11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39"/>
                  <a:gd name="T184" fmla="*/ 0 h 1170"/>
                  <a:gd name="T185" fmla="*/ 3739 w 3739"/>
                  <a:gd name="T186" fmla="*/ 1170 h 11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39" h="1170">
                    <a:moveTo>
                      <a:pt x="3458" y="248"/>
                    </a:moveTo>
                    <a:lnTo>
                      <a:pt x="3387" y="235"/>
                    </a:lnTo>
                    <a:lnTo>
                      <a:pt x="3317" y="220"/>
                    </a:lnTo>
                    <a:lnTo>
                      <a:pt x="3256" y="220"/>
                    </a:lnTo>
                    <a:lnTo>
                      <a:pt x="3196" y="215"/>
                    </a:lnTo>
                    <a:lnTo>
                      <a:pt x="3217" y="230"/>
                    </a:lnTo>
                    <a:lnTo>
                      <a:pt x="3252" y="248"/>
                    </a:lnTo>
                    <a:lnTo>
                      <a:pt x="3246" y="254"/>
                    </a:lnTo>
                    <a:lnTo>
                      <a:pt x="3225" y="253"/>
                    </a:lnTo>
                    <a:lnTo>
                      <a:pt x="3193" y="241"/>
                    </a:lnTo>
                    <a:lnTo>
                      <a:pt x="3180" y="241"/>
                    </a:lnTo>
                    <a:lnTo>
                      <a:pt x="3145" y="223"/>
                    </a:lnTo>
                    <a:lnTo>
                      <a:pt x="3119" y="231"/>
                    </a:lnTo>
                    <a:lnTo>
                      <a:pt x="3026" y="227"/>
                    </a:lnTo>
                    <a:lnTo>
                      <a:pt x="3024" y="241"/>
                    </a:lnTo>
                    <a:lnTo>
                      <a:pt x="2992" y="228"/>
                    </a:lnTo>
                    <a:lnTo>
                      <a:pt x="2957" y="220"/>
                    </a:lnTo>
                    <a:lnTo>
                      <a:pt x="2921" y="197"/>
                    </a:lnTo>
                    <a:lnTo>
                      <a:pt x="2867" y="186"/>
                    </a:lnTo>
                    <a:lnTo>
                      <a:pt x="2811" y="189"/>
                    </a:lnTo>
                    <a:lnTo>
                      <a:pt x="2754" y="192"/>
                    </a:lnTo>
                    <a:lnTo>
                      <a:pt x="2740" y="187"/>
                    </a:lnTo>
                    <a:lnTo>
                      <a:pt x="2696" y="176"/>
                    </a:lnTo>
                    <a:lnTo>
                      <a:pt x="2682" y="181"/>
                    </a:lnTo>
                    <a:lnTo>
                      <a:pt x="2684" y="173"/>
                    </a:lnTo>
                    <a:lnTo>
                      <a:pt x="2667" y="171"/>
                    </a:lnTo>
                    <a:lnTo>
                      <a:pt x="2639" y="165"/>
                    </a:lnTo>
                    <a:lnTo>
                      <a:pt x="2655" y="161"/>
                    </a:lnTo>
                    <a:lnTo>
                      <a:pt x="2602" y="150"/>
                    </a:lnTo>
                    <a:lnTo>
                      <a:pt x="2571" y="156"/>
                    </a:lnTo>
                    <a:lnTo>
                      <a:pt x="2563" y="156"/>
                    </a:lnTo>
                    <a:lnTo>
                      <a:pt x="2568" y="148"/>
                    </a:lnTo>
                    <a:lnTo>
                      <a:pt x="2565" y="148"/>
                    </a:lnTo>
                    <a:lnTo>
                      <a:pt x="2488" y="142"/>
                    </a:lnTo>
                    <a:lnTo>
                      <a:pt x="2410" y="135"/>
                    </a:lnTo>
                    <a:lnTo>
                      <a:pt x="2428" y="142"/>
                    </a:lnTo>
                    <a:lnTo>
                      <a:pt x="2396" y="148"/>
                    </a:lnTo>
                    <a:lnTo>
                      <a:pt x="2409" y="152"/>
                    </a:lnTo>
                    <a:lnTo>
                      <a:pt x="2418" y="153"/>
                    </a:lnTo>
                    <a:lnTo>
                      <a:pt x="2428" y="163"/>
                    </a:lnTo>
                    <a:lnTo>
                      <a:pt x="2443" y="174"/>
                    </a:lnTo>
                    <a:lnTo>
                      <a:pt x="2402" y="171"/>
                    </a:lnTo>
                    <a:lnTo>
                      <a:pt x="2410" y="178"/>
                    </a:lnTo>
                    <a:lnTo>
                      <a:pt x="2414" y="184"/>
                    </a:lnTo>
                    <a:lnTo>
                      <a:pt x="2351" y="170"/>
                    </a:lnTo>
                    <a:lnTo>
                      <a:pt x="2330" y="176"/>
                    </a:lnTo>
                    <a:lnTo>
                      <a:pt x="2275" y="165"/>
                    </a:lnTo>
                    <a:lnTo>
                      <a:pt x="2267" y="161"/>
                    </a:lnTo>
                    <a:lnTo>
                      <a:pt x="2280" y="181"/>
                    </a:lnTo>
                    <a:lnTo>
                      <a:pt x="2274" y="196"/>
                    </a:lnTo>
                    <a:lnTo>
                      <a:pt x="2238" y="184"/>
                    </a:lnTo>
                    <a:lnTo>
                      <a:pt x="2193" y="166"/>
                    </a:lnTo>
                    <a:lnTo>
                      <a:pt x="2142" y="148"/>
                    </a:lnTo>
                    <a:lnTo>
                      <a:pt x="2128" y="150"/>
                    </a:lnTo>
                    <a:lnTo>
                      <a:pt x="2168" y="176"/>
                    </a:lnTo>
                    <a:lnTo>
                      <a:pt x="2115" y="148"/>
                    </a:lnTo>
                    <a:lnTo>
                      <a:pt x="2031" y="139"/>
                    </a:lnTo>
                    <a:lnTo>
                      <a:pt x="1948" y="129"/>
                    </a:lnTo>
                    <a:lnTo>
                      <a:pt x="1903" y="117"/>
                    </a:lnTo>
                    <a:lnTo>
                      <a:pt x="1907" y="112"/>
                    </a:lnTo>
                    <a:lnTo>
                      <a:pt x="1872" y="112"/>
                    </a:lnTo>
                    <a:lnTo>
                      <a:pt x="1793" y="114"/>
                    </a:lnTo>
                    <a:lnTo>
                      <a:pt x="1769" y="103"/>
                    </a:lnTo>
                    <a:lnTo>
                      <a:pt x="1735" y="104"/>
                    </a:lnTo>
                    <a:lnTo>
                      <a:pt x="1735" y="99"/>
                    </a:lnTo>
                    <a:lnTo>
                      <a:pt x="1698" y="106"/>
                    </a:lnTo>
                    <a:lnTo>
                      <a:pt x="1732" y="109"/>
                    </a:lnTo>
                    <a:lnTo>
                      <a:pt x="1690" y="121"/>
                    </a:lnTo>
                    <a:lnTo>
                      <a:pt x="1649" y="125"/>
                    </a:lnTo>
                    <a:lnTo>
                      <a:pt x="1650" y="121"/>
                    </a:lnTo>
                    <a:lnTo>
                      <a:pt x="1694" y="91"/>
                    </a:lnTo>
                    <a:lnTo>
                      <a:pt x="1734" y="60"/>
                    </a:lnTo>
                    <a:lnTo>
                      <a:pt x="1715" y="55"/>
                    </a:lnTo>
                    <a:lnTo>
                      <a:pt x="1695" y="49"/>
                    </a:lnTo>
                    <a:lnTo>
                      <a:pt x="1727" y="55"/>
                    </a:lnTo>
                    <a:lnTo>
                      <a:pt x="1700" y="39"/>
                    </a:lnTo>
                    <a:lnTo>
                      <a:pt x="1695" y="41"/>
                    </a:lnTo>
                    <a:lnTo>
                      <a:pt x="1679" y="37"/>
                    </a:lnTo>
                    <a:lnTo>
                      <a:pt x="1644" y="28"/>
                    </a:lnTo>
                    <a:lnTo>
                      <a:pt x="1572" y="28"/>
                    </a:lnTo>
                    <a:lnTo>
                      <a:pt x="1546" y="29"/>
                    </a:lnTo>
                    <a:lnTo>
                      <a:pt x="1543" y="18"/>
                    </a:lnTo>
                    <a:lnTo>
                      <a:pt x="1512" y="15"/>
                    </a:lnTo>
                    <a:lnTo>
                      <a:pt x="1475" y="15"/>
                    </a:lnTo>
                    <a:lnTo>
                      <a:pt x="1502" y="6"/>
                    </a:lnTo>
                    <a:lnTo>
                      <a:pt x="1448" y="0"/>
                    </a:lnTo>
                    <a:lnTo>
                      <a:pt x="1414" y="18"/>
                    </a:lnTo>
                    <a:lnTo>
                      <a:pt x="1427" y="29"/>
                    </a:lnTo>
                    <a:lnTo>
                      <a:pt x="1448" y="33"/>
                    </a:lnTo>
                    <a:lnTo>
                      <a:pt x="1395" y="34"/>
                    </a:lnTo>
                    <a:lnTo>
                      <a:pt x="1412" y="39"/>
                    </a:lnTo>
                    <a:lnTo>
                      <a:pt x="1377" y="42"/>
                    </a:lnTo>
                    <a:lnTo>
                      <a:pt x="1343" y="44"/>
                    </a:lnTo>
                    <a:lnTo>
                      <a:pt x="1279" y="44"/>
                    </a:lnTo>
                    <a:lnTo>
                      <a:pt x="1306" y="46"/>
                    </a:lnTo>
                    <a:lnTo>
                      <a:pt x="1257" y="55"/>
                    </a:lnTo>
                    <a:lnTo>
                      <a:pt x="1205" y="65"/>
                    </a:lnTo>
                    <a:lnTo>
                      <a:pt x="1187" y="68"/>
                    </a:lnTo>
                    <a:lnTo>
                      <a:pt x="1187" y="81"/>
                    </a:lnTo>
                    <a:lnTo>
                      <a:pt x="1168" y="80"/>
                    </a:lnTo>
                    <a:lnTo>
                      <a:pt x="1200" y="90"/>
                    </a:lnTo>
                    <a:lnTo>
                      <a:pt x="1179" y="91"/>
                    </a:lnTo>
                    <a:lnTo>
                      <a:pt x="1207" y="99"/>
                    </a:lnTo>
                    <a:lnTo>
                      <a:pt x="1207" y="103"/>
                    </a:lnTo>
                    <a:lnTo>
                      <a:pt x="1146" y="109"/>
                    </a:lnTo>
                    <a:lnTo>
                      <a:pt x="1085" y="114"/>
                    </a:lnTo>
                    <a:lnTo>
                      <a:pt x="1094" y="127"/>
                    </a:lnTo>
                    <a:lnTo>
                      <a:pt x="1122" y="148"/>
                    </a:lnTo>
                    <a:lnTo>
                      <a:pt x="1152" y="155"/>
                    </a:lnTo>
                    <a:lnTo>
                      <a:pt x="1194" y="170"/>
                    </a:lnTo>
                    <a:lnTo>
                      <a:pt x="1215" y="196"/>
                    </a:lnTo>
                    <a:lnTo>
                      <a:pt x="1221" y="207"/>
                    </a:lnTo>
                    <a:lnTo>
                      <a:pt x="1210" y="207"/>
                    </a:lnTo>
                    <a:lnTo>
                      <a:pt x="1189" y="189"/>
                    </a:lnTo>
                    <a:lnTo>
                      <a:pt x="1186" y="200"/>
                    </a:lnTo>
                    <a:lnTo>
                      <a:pt x="1171" y="179"/>
                    </a:lnTo>
                    <a:lnTo>
                      <a:pt x="1184" y="168"/>
                    </a:lnTo>
                    <a:lnTo>
                      <a:pt x="1136" y="163"/>
                    </a:lnTo>
                    <a:lnTo>
                      <a:pt x="1085" y="148"/>
                    </a:lnTo>
                    <a:lnTo>
                      <a:pt x="1044" y="153"/>
                    </a:lnTo>
                    <a:lnTo>
                      <a:pt x="1065" y="161"/>
                    </a:lnTo>
                    <a:lnTo>
                      <a:pt x="1017" y="161"/>
                    </a:lnTo>
                    <a:lnTo>
                      <a:pt x="1030" y="171"/>
                    </a:lnTo>
                    <a:lnTo>
                      <a:pt x="1085" y="181"/>
                    </a:lnTo>
                    <a:lnTo>
                      <a:pt x="1096" y="189"/>
                    </a:lnTo>
                    <a:lnTo>
                      <a:pt x="1015" y="174"/>
                    </a:lnTo>
                    <a:lnTo>
                      <a:pt x="990" y="137"/>
                    </a:lnTo>
                    <a:lnTo>
                      <a:pt x="970" y="134"/>
                    </a:lnTo>
                    <a:lnTo>
                      <a:pt x="990" y="155"/>
                    </a:lnTo>
                    <a:lnTo>
                      <a:pt x="967" y="168"/>
                    </a:lnTo>
                    <a:lnTo>
                      <a:pt x="977" y="179"/>
                    </a:lnTo>
                    <a:lnTo>
                      <a:pt x="1011" y="200"/>
                    </a:lnTo>
                    <a:lnTo>
                      <a:pt x="1007" y="225"/>
                    </a:lnTo>
                    <a:lnTo>
                      <a:pt x="1032" y="246"/>
                    </a:lnTo>
                    <a:lnTo>
                      <a:pt x="1091" y="243"/>
                    </a:lnTo>
                    <a:lnTo>
                      <a:pt x="1120" y="253"/>
                    </a:lnTo>
                    <a:lnTo>
                      <a:pt x="1134" y="272"/>
                    </a:lnTo>
                    <a:lnTo>
                      <a:pt x="1144" y="285"/>
                    </a:lnTo>
                    <a:lnTo>
                      <a:pt x="1178" y="292"/>
                    </a:lnTo>
                    <a:lnTo>
                      <a:pt x="1128" y="285"/>
                    </a:lnTo>
                    <a:lnTo>
                      <a:pt x="1109" y="259"/>
                    </a:lnTo>
                    <a:lnTo>
                      <a:pt x="1093" y="248"/>
                    </a:lnTo>
                    <a:lnTo>
                      <a:pt x="1049" y="256"/>
                    </a:lnTo>
                    <a:lnTo>
                      <a:pt x="1075" y="288"/>
                    </a:lnTo>
                    <a:lnTo>
                      <a:pt x="1054" y="321"/>
                    </a:lnTo>
                    <a:lnTo>
                      <a:pt x="1044" y="326"/>
                    </a:lnTo>
                    <a:lnTo>
                      <a:pt x="1030" y="331"/>
                    </a:lnTo>
                    <a:lnTo>
                      <a:pt x="964" y="323"/>
                    </a:lnTo>
                    <a:lnTo>
                      <a:pt x="958" y="316"/>
                    </a:lnTo>
                    <a:lnTo>
                      <a:pt x="999" y="318"/>
                    </a:lnTo>
                    <a:lnTo>
                      <a:pt x="991" y="321"/>
                    </a:lnTo>
                    <a:lnTo>
                      <a:pt x="1020" y="318"/>
                    </a:lnTo>
                    <a:lnTo>
                      <a:pt x="1017" y="311"/>
                    </a:lnTo>
                    <a:lnTo>
                      <a:pt x="1035" y="280"/>
                    </a:lnTo>
                    <a:lnTo>
                      <a:pt x="1035" y="266"/>
                    </a:lnTo>
                    <a:lnTo>
                      <a:pt x="995" y="241"/>
                    </a:lnTo>
                    <a:lnTo>
                      <a:pt x="979" y="212"/>
                    </a:lnTo>
                    <a:lnTo>
                      <a:pt x="959" y="184"/>
                    </a:lnTo>
                    <a:lnTo>
                      <a:pt x="935" y="171"/>
                    </a:lnTo>
                    <a:lnTo>
                      <a:pt x="935" y="143"/>
                    </a:lnTo>
                    <a:lnTo>
                      <a:pt x="898" y="132"/>
                    </a:lnTo>
                    <a:lnTo>
                      <a:pt x="852" y="135"/>
                    </a:lnTo>
                    <a:lnTo>
                      <a:pt x="847" y="173"/>
                    </a:lnTo>
                    <a:lnTo>
                      <a:pt x="827" y="187"/>
                    </a:lnTo>
                    <a:lnTo>
                      <a:pt x="834" y="194"/>
                    </a:lnTo>
                    <a:lnTo>
                      <a:pt x="848" y="196"/>
                    </a:lnTo>
                    <a:lnTo>
                      <a:pt x="855" y="215"/>
                    </a:lnTo>
                    <a:lnTo>
                      <a:pt x="861" y="228"/>
                    </a:lnTo>
                    <a:lnTo>
                      <a:pt x="892" y="236"/>
                    </a:lnTo>
                    <a:lnTo>
                      <a:pt x="913" y="251"/>
                    </a:lnTo>
                    <a:lnTo>
                      <a:pt x="924" y="253"/>
                    </a:lnTo>
                    <a:lnTo>
                      <a:pt x="914" y="272"/>
                    </a:lnTo>
                    <a:lnTo>
                      <a:pt x="879" y="253"/>
                    </a:lnTo>
                    <a:lnTo>
                      <a:pt x="821" y="238"/>
                    </a:lnTo>
                    <a:lnTo>
                      <a:pt x="770" y="230"/>
                    </a:lnTo>
                    <a:lnTo>
                      <a:pt x="717" y="222"/>
                    </a:lnTo>
                    <a:lnTo>
                      <a:pt x="707" y="230"/>
                    </a:lnTo>
                    <a:lnTo>
                      <a:pt x="734" y="251"/>
                    </a:lnTo>
                    <a:lnTo>
                      <a:pt x="717" y="261"/>
                    </a:lnTo>
                    <a:lnTo>
                      <a:pt x="715" y="269"/>
                    </a:lnTo>
                    <a:lnTo>
                      <a:pt x="701" y="266"/>
                    </a:lnTo>
                    <a:lnTo>
                      <a:pt x="694" y="251"/>
                    </a:lnTo>
                    <a:lnTo>
                      <a:pt x="662" y="256"/>
                    </a:lnTo>
                    <a:lnTo>
                      <a:pt x="635" y="261"/>
                    </a:lnTo>
                    <a:lnTo>
                      <a:pt x="607" y="271"/>
                    </a:lnTo>
                    <a:lnTo>
                      <a:pt x="569" y="267"/>
                    </a:lnTo>
                    <a:lnTo>
                      <a:pt x="580" y="264"/>
                    </a:lnTo>
                    <a:lnTo>
                      <a:pt x="570" y="253"/>
                    </a:lnTo>
                    <a:lnTo>
                      <a:pt x="588" y="248"/>
                    </a:lnTo>
                    <a:lnTo>
                      <a:pt x="546" y="261"/>
                    </a:lnTo>
                    <a:lnTo>
                      <a:pt x="543" y="264"/>
                    </a:lnTo>
                    <a:lnTo>
                      <a:pt x="496" y="275"/>
                    </a:lnTo>
                    <a:lnTo>
                      <a:pt x="471" y="284"/>
                    </a:lnTo>
                    <a:lnTo>
                      <a:pt x="474" y="288"/>
                    </a:lnTo>
                    <a:lnTo>
                      <a:pt x="451" y="292"/>
                    </a:lnTo>
                    <a:lnTo>
                      <a:pt x="450" y="313"/>
                    </a:lnTo>
                    <a:lnTo>
                      <a:pt x="413" y="313"/>
                    </a:lnTo>
                    <a:lnTo>
                      <a:pt x="386" y="295"/>
                    </a:lnTo>
                    <a:lnTo>
                      <a:pt x="422" y="282"/>
                    </a:lnTo>
                    <a:lnTo>
                      <a:pt x="381" y="261"/>
                    </a:lnTo>
                    <a:lnTo>
                      <a:pt x="334" y="258"/>
                    </a:lnTo>
                    <a:lnTo>
                      <a:pt x="360" y="271"/>
                    </a:lnTo>
                    <a:lnTo>
                      <a:pt x="371" y="305"/>
                    </a:lnTo>
                    <a:lnTo>
                      <a:pt x="382" y="326"/>
                    </a:lnTo>
                    <a:lnTo>
                      <a:pt x="381" y="341"/>
                    </a:lnTo>
                    <a:lnTo>
                      <a:pt x="369" y="339"/>
                    </a:lnTo>
                    <a:lnTo>
                      <a:pt x="360" y="328"/>
                    </a:lnTo>
                    <a:lnTo>
                      <a:pt x="333" y="324"/>
                    </a:lnTo>
                    <a:lnTo>
                      <a:pt x="310" y="342"/>
                    </a:lnTo>
                    <a:lnTo>
                      <a:pt x="286" y="360"/>
                    </a:lnTo>
                    <a:lnTo>
                      <a:pt x="310" y="386"/>
                    </a:lnTo>
                    <a:lnTo>
                      <a:pt x="255" y="378"/>
                    </a:lnTo>
                    <a:lnTo>
                      <a:pt x="220" y="367"/>
                    </a:lnTo>
                    <a:lnTo>
                      <a:pt x="220" y="381"/>
                    </a:lnTo>
                    <a:lnTo>
                      <a:pt x="246" y="393"/>
                    </a:lnTo>
                    <a:lnTo>
                      <a:pt x="260" y="404"/>
                    </a:lnTo>
                    <a:lnTo>
                      <a:pt x="226" y="407"/>
                    </a:lnTo>
                    <a:lnTo>
                      <a:pt x="180" y="383"/>
                    </a:lnTo>
                    <a:lnTo>
                      <a:pt x="164" y="357"/>
                    </a:lnTo>
                    <a:lnTo>
                      <a:pt x="162" y="347"/>
                    </a:lnTo>
                    <a:lnTo>
                      <a:pt x="165" y="347"/>
                    </a:lnTo>
                    <a:lnTo>
                      <a:pt x="133" y="331"/>
                    </a:lnTo>
                    <a:lnTo>
                      <a:pt x="120" y="323"/>
                    </a:lnTo>
                    <a:lnTo>
                      <a:pt x="90" y="306"/>
                    </a:lnTo>
                    <a:lnTo>
                      <a:pt x="108" y="310"/>
                    </a:lnTo>
                    <a:lnTo>
                      <a:pt x="172" y="324"/>
                    </a:lnTo>
                    <a:lnTo>
                      <a:pt x="238" y="339"/>
                    </a:lnTo>
                    <a:lnTo>
                      <a:pt x="297" y="324"/>
                    </a:lnTo>
                    <a:lnTo>
                      <a:pt x="304" y="303"/>
                    </a:lnTo>
                    <a:lnTo>
                      <a:pt x="281" y="285"/>
                    </a:lnTo>
                    <a:lnTo>
                      <a:pt x="212" y="262"/>
                    </a:lnTo>
                    <a:lnTo>
                      <a:pt x="144" y="241"/>
                    </a:lnTo>
                    <a:lnTo>
                      <a:pt x="106" y="243"/>
                    </a:lnTo>
                    <a:lnTo>
                      <a:pt x="95" y="246"/>
                    </a:lnTo>
                    <a:lnTo>
                      <a:pt x="103" y="235"/>
                    </a:lnTo>
                    <a:lnTo>
                      <a:pt x="88" y="236"/>
                    </a:lnTo>
                    <a:lnTo>
                      <a:pt x="69" y="227"/>
                    </a:lnTo>
                    <a:lnTo>
                      <a:pt x="91" y="225"/>
                    </a:lnTo>
                    <a:lnTo>
                      <a:pt x="63" y="220"/>
                    </a:lnTo>
                    <a:lnTo>
                      <a:pt x="53" y="225"/>
                    </a:lnTo>
                    <a:lnTo>
                      <a:pt x="40" y="223"/>
                    </a:lnTo>
                    <a:lnTo>
                      <a:pt x="40" y="231"/>
                    </a:lnTo>
                    <a:lnTo>
                      <a:pt x="26" y="231"/>
                    </a:lnTo>
                    <a:lnTo>
                      <a:pt x="1" y="246"/>
                    </a:lnTo>
                    <a:lnTo>
                      <a:pt x="0" y="253"/>
                    </a:lnTo>
                    <a:lnTo>
                      <a:pt x="3" y="272"/>
                    </a:lnTo>
                    <a:lnTo>
                      <a:pt x="37" y="292"/>
                    </a:lnTo>
                    <a:lnTo>
                      <a:pt x="22" y="315"/>
                    </a:lnTo>
                    <a:lnTo>
                      <a:pt x="53" y="350"/>
                    </a:lnTo>
                    <a:lnTo>
                      <a:pt x="54" y="378"/>
                    </a:lnTo>
                    <a:lnTo>
                      <a:pt x="64" y="390"/>
                    </a:lnTo>
                    <a:lnTo>
                      <a:pt x="79" y="404"/>
                    </a:lnTo>
                    <a:lnTo>
                      <a:pt x="67" y="412"/>
                    </a:lnTo>
                    <a:lnTo>
                      <a:pt x="111" y="440"/>
                    </a:lnTo>
                    <a:lnTo>
                      <a:pt x="93" y="458"/>
                    </a:lnTo>
                    <a:lnTo>
                      <a:pt x="75" y="478"/>
                    </a:lnTo>
                    <a:lnTo>
                      <a:pt x="56" y="497"/>
                    </a:lnTo>
                    <a:lnTo>
                      <a:pt x="37" y="517"/>
                    </a:lnTo>
                    <a:lnTo>
                      <a:pt x="54" y="517"/>
                    </a:lnTo>
                    <a:lnTo>
                      <a:pt x="51" y="517"/>
                    </a:lnTo>
                    <a:lnTo>
                      <a:pt x="56" y="522"/>
                    </a:lnTo>
                    <a:lnTo>
                      <a:pt x="101" y="535"/>
                    </a:lnTo>
                    <a:lnTo>
                      <a:pt x="74" y="535"/>
                    </a:lnTo>
                    <a:lnTo>
                      <a:pt x="51" y="544"/>
                    </a:lnTo>
                    <a:lnTo>
                      <a:pt x="43" y="554"/>
                    </a:lnTo>
                    <a:lnTo>
                      <a:pt x="53" y="585"/>
                    </a:lnTo>
                    <a:lnTo>
                      <a:pt x="40" y="606"/>
                    </a:lnTo>
                    <a:lnTo>
                      <a:pt x="56" y="631"/>
                    </a:lnTo>
                    <a:lnTo>
                      <a:pt x="75" y="670"/>
                    </a:lnTo>
                    <a:lnTo>
                      <a:pt x="117" y="676"/>
                    </a:lnTo>
                    <a:lnTo>
                      <a:pt x="159" y="683"/>
                    </a:lnTo>
                    <a:lnTo>
                      <a:pt x="164" y="724"/>
                    </a:lnTo>
                    <a:lnTo>
                      <a:pt x="199" y="755"/>
                    </a:lnTo>
                    <a:lnTo>
                      <a:pt x="189" y="764"/>
                    </a:lnTo>
                    <a:lnTo>
                      <a:pt x="198" y="795"/>
                    </a:lnTo>
                    <a:lnTo>
                      <a:pt x="220" y="789"/>
                    </a:lnTo>
                    <a:lnTo>
                      <a:pt x="263" y="794"/>
                    </a:lnTo>
                    <a:lnTo>
                      <a:pt x="268" y="805"/>
                    </a:lnTo>
                    <a:lnTo>
                      <a:pt x="304" y="836"/>
                    </a:lnTo>
                    <a:lnTo>
                      <a:pt x="341" y="867"/>
                    </a:lnTo>
                    <a:lnTo>
                      <a:pt x="358" y="864"/>
                    </a:lnTo>
                    <a:lnTo>
                      <a:pt x="400" y="877"/>
                    </a:lnTo>
                    <a:lnTo>
                      <a:pt x="442" y="890"/>
                    </a:lnTo>
                    <a:lnTo>
                      <a:pt x="459" y="941"/>
                    </a:lnTo>
                    <a:lnTo>
                      <a:pt x="437" y="950"/>
                    </a:lnTo>
                    <a:lnTo>
                      <a:pt x="427" y="971"/>
                    </a:lnTo>
                    <a:lnTo>
                      <a:pt x="434" y="978"/>
                    </a:lnTo>
                    <a:lnTo>
                      <a:pt x="411" y="991"/>
                    </a:lnTo>
                    <a:lnTo>
                      <a:pt x="397" y="994"/>
                    </a:lnTo>
                    <a:lnTo>
                      <a:pt x="421" y="1014"/>
                    </a:lnTo>
                    <a:lnTo>
                      <a:pt x="411" y="1012"/>
                    </a:lnTo>
                    <a:lnTo>
                      <a:pt x="408" y="1024"/>
                    </a:lnTo>
                    <a:lnTo>
                      <a:pt x="403" y="1015"/>
                    </a:lnTo>
                    <a:lnTo>
                      <a:pt x="402" y="1037"/>
                    </a:lnTo>
                    <a:lnTo>
                      <a:pt x="377" y="1038"/>
                    </a:lnTo>
                    <a:lnTo>
                      <a:pt x="371" y="1045"/>
                    </a:lnTo>
                    <a:lnTo>
                      <a:pt x="413" y="1068"/>
                    </a:lnTo>
                    <a:lnTo>
                      <a:pt x="456" y="1090"/>
                    </a:lnTo>
                    <a:lnTo>
                      <a:pt x="459" y="1087"/>
                    </a:lnTo>
                    <a:lnTo>
                      <a:pt x="490" y="1090"/>
                    </a:lnTo>
                    <a:lnTo>
                      <a:pt x="522" y="1092"/>
                    </a:lnTo>
                    <a:lnTo>
                      <a:pt x="566" y="1110"/>
                    </a:lnTo>
                    <a:lnTo>
                      <a:pt x="609" y="1128"/>
                    </a:lnTo>
                    <a:lnTo>
                      <a:pt x="652" y="1144"/>
                    </a:lnTo>
                    <a:lnTo>
                      <a:pt x="696" y="1162"/>
                    </a:lnTo>
                    <a:lnTo>
                      <a:pt x="742" y="1170"/>
                    </a:lnTo>
                    <a:lnTo>
                      <a:pt x="718" y="1143"/>
                    </a:lnTo>
                    <a:lnTo>
                      <a:pt x="694" y="1117"/>
                    </a:lnTo>
                    <a:lnTo>
                      <a:pt x="689" y="1092"/>
                    </a:lnTo>
                    <a:lnTo>
                      <a:pt x="688" y="1102"/>
                    </a:lnTo>
                    <a:lnTo>
                      <a:pt x="672" y="1074"/>
                    </a:lnTo>
                    <a:lnTo>
                      <a:pt x="662" y="1064"/>
                    </a:lnTo>
                    <a:lnTo>
                      <a:pt x="676" y="1030"/>
                    </a:lnTo>
                    <a:lnTo>
                      <a:pt x="707" y="1015"/>
                    </a:lnTo>
                    <a:lnTo>
                      <a:pt x="720" y="1007"/>
                    </a:lnTo>
                    <a:lnTo>
                      <a:pt x="717" y="1001"/>
                    </a:lnTo>
                    <a:lnTo>
                      <a:pt x="696" y="965"/>
                    </a:lnTo>
                    <a:lnTo>
                      <a:pt x="662" y="939"/>
                    </a:lnTo>
                    <a:lnTo>
                      <a:pt x="628" y="913"/>
                    </a:lnTo>
                    <a:lnTo>
                      <a:pt x="633" y="874"/>
                    </a:lnTo>
                    <a:lnTo>
                      <a:pt x="638" y="835"/>
                    </a:lnTo>
                    <a:lnTo>
                      <a:pt x="672" y="849"/>
                    </a:lnTo>
                    <a:lnTo>
                      <a:pt x="676" y="835"/>
                    </a:lnTo>
                    <a:lnTo>
                      <a:pt x="697" y="818"/>
                    </a:lnTo>
                    <a:lnTo>
                      <a:pt x="718" y="804"/>
                    </a:lnTo>
                    <a:lnTo>
                      <a:pt x="757" y="802"/>
                    </a:lnTo>
                    <a:lnTo>
                      <a:pt x="795" y="820"/>
                    </a:lnTo>
                    <a:lnTo>
                      <a:pt x="832" y="836"/>
                    </a:lnTo>
                    <a:lnTo>
                      <a:pt x="872" y="833"/>
                    </a:lnTo>
                    <a:lnTo>
                      <a:pt x="927" y="833"/>
                    </a:lnTo>
                    <a:lnTo>
                      <a:pt x="982" y="841"/>
                    </a:lnTo>
                    <a:lnTo>
                      <a:pt x="987" y="831"/>
                    </a:lnTo>
                    <a:lnTo>
                      <a:pt x="956" y="795"/>
                    </a:lnTo>
                    <a:lnTo>
                      <a:pt x="969" y="756"/>
                    </a:lnTo>
                    <a:lnTo>
                      <a:pt x="995" y="758"/>
                    </a:lnTo>
                    <a:lnTo>
                      <a:pt x="961" y="740"/>
                    </a:lnTo>
                    <a:lnTo>
                      <a:pt x="996" y="735"/>
                    </a:lnTo>
                    <a:lnTo>
                      <a:pt x="1032" y="729"/>
                    </a:lnTo>
                    <a:lnTo>
                      <a:pt x="1065" y="719"/>
                    </a:lnTo>
                    <a:lnTo>
                      <a:pt x="1099" y="709"/>
                    </a:lnTo>
                    <a:lnTo>
                      <a:pt x="1131" y="701"/>
                    </a:lnTo>
                    <a:lnTo>
                      <a:pt x="1163" y="691"/>
                    </a:lnTo>
                    <a:lnTo>
                      <a:pt x="1189" y="688"/>
                    </a:lnTo>
                    <a:lnTo>
                      <a:pt x="1208" y="711"/>
                    </a:lnTo>
                    <a:lnTo>
                      <a:pt x="1261" y="729"/>
                    </a:lnTo>
                    <a:lnTo>
                      <a:pt x="1282" y="740"/>
                    </a:lnTo>
                    <a:lnTo>
                      <a:pt x="1303" y="743"/>
                    </a:lnTo>
                    <a:lnTo>
                      <a:pt x="1338" y="730"/>
                    </a:lnTo>
                    <a:lnTo>
                      <a:pt x="1374" y="717"/>
                    </a:lnTo>
                    <a:lnTo>
                      <a:pt x="1380" y="722"/>
                    </a:lnTo>
                    <a:lnTo>
                      <a:pt x="1375" y="738"/>
                    </a:lnTo>
                    <a:lnTo>
                      <a:pt x="1412" y="764"/>
                    </a:lnTo>
                    <a:lnTo>
                      <a:pt x="1451" y="791"/>
                    </a:lnTo>
                    <a:lnTo>
                      <a:pt x="1488" y="817"/>
                    </a:lnTo>
                    <a:lnTo>
                      <a:pt x="1527" y="843"/>
                    </a:lnTo>
                    <a:lnTo>
                      <a:pt x="1533" y="833"/>
                    </a:lnTo>
                    <a:lnTo>
                      <a:pt x="1554" y="841"/>
                    </a:lnTo>
                    <a:lnTo>
                      <a:pt x="1588" y="835"/>
                    </a:lnTo>
                    <a:lnTo>
                      <a:pt x="1626" y="859"/>
                    </a:lnTo>
                    <a:lnTo>
                      <a:pt x="1663" y="882"/>
                    </a:lnTo>
                    <a:lnTo>
                      <a:pt x="1700" y="874"/>
                    </a:lnTo>
                    <a:lnTo>
                      <a:pt x="1732" y="908"/>
                    </a:lnTo>
                    <a:lnTo>
                      <a:pt x="1753" y="905"/>
                    </a:lnTo>
                    <a:lnTo>
                      <a:pt x="1768" y="893"/>
                    </a:lnTo>
                    <a:lnTo>
                      <a:pt x="1793" y="882"/>
                    </a:lnTo>
                    <a:lnTo>
                      <a:pt x="1821" y="866"/>
                    </a:lnTo>
                    <a:lnTo>
                      <a:pt x="1848" y="849"/>
                    </a:lnTo>
                    <a:lnTo>
                      <a:pt x="1906" y="856"/>
                    </a:lnTo>
                    <a:lnTo>
                      <a:pt x="1915" y="869"/>
                    </a:lnTo>
                    <a:lnTo>
                      <a:pt x="1957" y="875"/>
                    </a:lnTo>
                    <a:lnTo>
                      <a:pt x="1999" y="882"/>
                    </a:lnTo>
                    <a:lnTo>
                      <a:pt x="2020" y="866"/>
                    </a:lnTo>
                    <a:lnTo>
                      <a:pt x="1993" y="841"/>
                    </a:lnTo>
                    <a:lnTo>
                      <a:pt x="2001" y="805"/>
                    </a:lnTo>
                    <a:lnTo>
                      <a:pt x="2047" y="817"/>
                    </a:lnTo>
                    <a:lnTo>
                      <a:pt x="2095" y="826"/>
                    </a:lnTo>
                    <a:lnTo>
                      <a:pt x="2116" y="846"/>
                    </a:lnTo>
                    <a:lnTo>
                      <a:pt x="2160" y="869"/>
                    </a:lnTo>
                    <a:lnTo>
                      <a:pt x="2206" y="859"/>
                    </a:lnTo>
                    <a:lnTo>
                      <a:pt x="2246" y="867"/>
                    </a:lnTo>
                    <a:lnTo>
                      <a:pt x="2285" y="875"/>
                    </a:lnTo>
                    <a:lnTo>
                      <a:pt x="2299" y="888"/>
                    </a:lnTo>
                    <a:lnTo>
                      <a:pt x="2357" y="905"/>
                    </a:lnTo>
                    <a:lnTo>
                      <a:pt x="2391" y="898"/>
                    </a:lnTo>
                    <a:lnTo>
                      <a:pt x="2423" y="892"/>
                    </a:lnTo>
                    <a:lnTo>
                      <a:pt x="2454" y="867"/>
                    </a:lnTo>
                    <a:lnTo>
                      <a:pt x="2507" y="879"/>
                    </a:lnTo>
                    <a:lnTo>
                      <a:pt x="2533" y="882"/>
                    </a:lnTo>
                    <a:lnTo>
                      <a:pt x="2574" y="890"/>
                    </a:lnTo>
                    <a:lnTo>
                      <a:pt x="2594" y="866"/>
                    </a:lnTo>
                    <a:lnTo>
                      <a:pt x="2586" y="841"/>
                    </a:lnTo>
                    <a:lnTo>
                      <a:pt x="2584" y="799"/>
                    </a:lnTo>
                    <a:lnTo>
                      <a:pt x="2565" y="786"/>
                    </a:lnTo>
                    <a:lnTo>
                      <a:pt x="2552" y="779"/>
                    </a:lnTo>
                    <a:lnTo>
                      <a:pt x="2573" y="761"/>
                    </a:lnTo>
                    <a:lnTo>
                      <a:pt x="2606" y="760"/>
                    </a:lnTo>
                    <a:lnTo>
                      <a:pt x="2642" y="758"/>
                    </a:lnTo>
                    <a:lnTo>
                      <a:pt x="2712" y="781"/>
                    </a:lnTo>
                    <a:lnTo>
                      <a:pt x="2741" y="805"/>
                    </a:lnTo>
                    <a:lnTo>
                      <a:pt x="2770" y="830"/>
                    </a:lnTo>
                    <a:lnTo>
                      <a:pt x="2798" y="854"/>
                    </a:lnTo>
                    <a:lnTo>
                      <a:pt x="2827" y="879"/>
                    </a:lnTo>
                    <a:lnTo>
                      <a:pt x="2857" y="892"/>
                    </a:lnTo>
                    <a:lnTo>
                      <a:pt x="2909" y="906"/>
                    </a:lnTo>
                    <a:lnTo>
                      <a:pt x="2937" y="918"/>
                    </a:lnTo>
                    <a:lnTo>
                      <a:pt x="2973" y="957"/>
                    </a:lnTo>
                    <a:lnTo>
                      <a:pt x="3016" y="950"/>
                    </a:lnTo>
                    <a:lnTo>
                      <a:pt x="3060" y="936"/>
                    </a:lnTo>
                    <a:lnTo>
                      <a:pt x="3076" y="967"/>
                    </a:lnTo>
                    <a:lnTo>
                      <a:pt x="3082" y="1007"/>
                    </a:lnTo>
                    <a:lnTo>
                      <a:pt x="3087" y="1050"/>
                    </a:lnTo>
                    <a:lnTo>
                      <a:pt x="3050" y="1045"/>
                    </a:lnTo>
                    <a:lnTo>
                      <a:pt x="3045" y="1063"/>
                    </a:lnTo>
                    <a:lnTo>
                      <a:pt x="3064" y="1094"/>
                    </a:lnTo>
                    <a:lnTo>
                      <a:pt x="3084" y="1126"/>
                    </a:lnTo>
                    <a:lnTo>
                      <a:pt x="3071" y="1134"/>
                    </a:lnTo>
                    <a:lnTo>
                      <a:pt x="3079" y="1144"/>
                    </a:lnTo>
                    <a:lnTo>
                      <a:pt x="3085" y="1149"/>
                    </a:lnTo>
                    <a:lnTo>
                      <a:pt x="3081" y="1138"/>
                    </a:lnTo>
                    <a:lnTo>
                      <a:pt x="3085" y="1138"/>
                    </a:lnTo>
                    <a:lnTo>
                      <a:pt x="3100" y="1117"/>
                    </a:lnTo>
                    <a:lnTo>
                      <a:pt x="3109" y="1113"/>
                    </a:lnTo>
                    <a:lnTo>
                      <a:pt x="3119" y="1128"/>
                    </a:lnTo>
                    <a:lnTo>
                      <a:pt x="3140" y="1131"/>
                    </a:lnTo>
                    <a:lnTo>
                      <a:pt x="3172" y="1118"/>
                    </a:lnTo>
                    <a:lnTo>
                      <a:pt x="3183" y="1094"/>
                    </a:lnTo>
                    <a:lnTo>
                      <a:pt x="3193" y="1069"/>
                    </a:lnTo>
                    <a:lnTo>
                      <a:pt x="3198" y="1035"/>
                    </a:lnTo>
                    <a:lnTo>
                      <a:pt x="3201" y="1002"/>
                    </a:lnTo>
                    <a:lnTo>
                      <a:pt x="3204" y="968"/>
                    </a:lnTo>
                    <a:lnTo>
                      <a:pt x="3206" y="936"/>
                    </a:lnTo>
                    <a:lnTo>
                      <a:pt x="3193" y="906"/>
                    </a:lnTo>
                    <a:lnTo>
                      <a:pt x="3180" y="875"/>
                    </a:lnTo>
                    <a:lnTo>
                      <a:pt x="3162" y="857"/>
                    </a:lnTo>
                    <a:lnTo>
                      <a:pt x="3154" y="833"/>
                    </a:lnTo>
                    <a:lnTo>
                      <a:pt x="3146" y="810"/>
                    </a:lnTo>
                    <a:lnTo>
                      <a:pt x="3125" y="786"/>
                    </a:lnTo>
                    <a:lnTo>
                      <a:pt x="3093" y="768"/>
                    </a:lnTo>
                    <a:lnTo>
                      <a:pt x="3113" y="769"/>
                    </a:lnTo>
                    <a:lnTo>
                      <a:pt x="3042" y="730"/>
                    </a:lnTo>
                    <a:lnTo>
                      <a:pt x="3007" y="727"/>
                    </a:lnTo>
                    <a:lnTo>
                      <a:pt x="3016" y="742"/>
                    </a:lnTo>
                    <a:lnTo>
                      <a:pt x="2992" y="753"/>
                    </a:lnTo>
                    <a:lnTo>
                      <a:pt x="2992" y="742"/>
                    </a:lnTo>
                    <a:lnTo>
                      <a:pt x="2976" y="735"/>
                    </a:lnTo>
                    <a:lnTo>
                      <a:pt x="2973" y="742"/>
                    </a:lnTo>
                    <a:lnTo>
                      <a:pt x="2950" y="719"/>
                    </a:lnTo>
                    <a:lnTo>
                      <a:pt x="2904" y="712"/>
                    </a:lnTo>
                    <a:lnTo>
                      <a:pt x="2915" y="683"/>
                    </a:lnTo>
                    <a:lnTo>
                      <a:pt x="2925" y="652"/>
                    </a:lnTo>
                    <a:lnTo>
                      <a:pt x="2933" y="631"/>
                    </a:lnTo>
                    <a:lnTo>
                      <a:pt x="2941" y="610"/>
                    </a:lnTo>
                    <a:lnTo>
                      <a:pt x="2934" y="593"/>
                    </a:lnTo>
                    <a:lnTo>
                      <a:pt x="2946" y="564"/>
                    </a:lnTo>
                    <a:lnTo>
                      <a:pt x="2979" y="559"/>
                    </a:lnTo>
                    <a:lnTo>
                      <a:pt x="3013" y="554"/>
                    </a:lnTo>
                    <a:lnTo>
                      <a:pt x="3023" y="554"/>
                    </a:lnTo>
                    <a:lnTo>
                      <a:pt x="3036" y="561"/>
                    </a:lnTo>
                    <a:lnTo>
                      <a:pt x="3040" y="556"/>
                    </a:lnTo>
                    <a:lnTo>
                      <a:pt x="3103" y="559"/>
                    </a:lnTo>
                    <a:lnTo>
                      <a:pt x="3105" y="553"/>
                    </a:lnTo>
                    <a:lnTo>
                      <a:pt x="3100" y="546"/>
                    </a:lnTo>
                    <a:lnTo>
                      <a:pt x="3150" y="549"/>
                    </a:lnTo>
                    <a:lnTo>
                      <a:pt x="3190" y="559"/>
                    </a:lnTo>
                    <a:lnTo>
                      <a:pt x="3175" y="562"/>
                    </a:lnTo>
                    <a:lnTo>
                      <a:pt x="3185" y="574"/>
                    </a:lnTo>
                    <a:lnTo>
                      <a:pt x="3212" y="569"/>
                    </a:lnTo>
                    <a:lnTo>
                      <a:pt x="3233" y="562"/>
                    </a:lnTo>
                    <a:lnTo>
                      <a:pt x="3272" y="562"/>
                    </a:lnTo>
                    <a:lnTo>
                      <a:pt x="3264" y="556"/>
                    </a:lnTo>
                    <a:lnTo>
                      <a:pt x="3238" y="553"/>
                    </a:lnTo>
                    <a:lnTo>
                      <a:pt x="3228" y="544"/>
                    </a:lnTo>
                    <a:lnTo>
                      <a:pt x="3228" y="512"/>
                    </a:lnTo>
                    <a:lnTo>
                      <a:pt x="3227" y="479"/>
                    </a:lnTo>
                    <a:lnTo>
                      <a:pt x="3280" y="478"/>
                    </a:lnTo>
                    <a:lnTo>
                      <a:pt x="3293" y="473"/>
                    </a:lnTo>
                    <a:lnTo>
                      <a:pt x="3322" y="504"/>
                    </a:lnTo>
                    <a:lnTo>
                      <a:pt x="3326" y="500"/>
                    </a:lnTo>
                    <a:lnTo>
                      <a:pt x="3344" y="515"/>
                    </a:lnTo>
                    <a:lnTo>
                      <a:pt x="3357" y="482"/>
                    </a:lnTo>
                    <a:lnTo>
                      <a:pt x="3375" y="482"/>
                    </a:lnTo>
                    <a:lnTo>
                      <a:pt x="3344" y="455"/>
                    </a:lnTo>
                    <a:lnTo>
                      <a:pt x="3352" y="450"/>
                    </a:lnTo>
                    <a:lnTo>
                      <a:pt x="3397" y="453"/>
                    </a:lnTo>
                    <a:lnTo>
                      <a:pt x="3404" y="460"/>
                    </a:lnTo>
                    <a:lnTo>
                      <a:pt x="3378" y="458"/>
                    </a:lnTo>
                    <a:lnTo>
                      <a:pt x="3399" y="481"/>
                    </a:lnTo>
                    <a:lnTo>
                      <a:pt x="3420" y="504"/>
                    </a:lnTo>
                    <a:lnTo>
                      <a:pt x="3405" y="515"/>
                    </a:lnTo>
                    <a:lnTo>
                      <a:pt x="3400" y="541"/>
                    </a:lnTo>
                    <a:lnTo>
                      <a:pt x="3392" y="567"/>
                    </a:lnTo>
                    <a:lnTo>
                      <a:pt x="3391" y="600"/>
                    </a:lnTo>
                    <a:lnTo>
                      <a:pt x="3365" y="606"/>
                    </a:lnTo>
                    <a:lnTo>
                      <a:pt x="3376" y="618"/>
                    </a:lnTo>
                    <a:lnTo>
                      <a:pt x="3381" y="641"/>
                    </a:lnTo>
                    <a:lnTo>
                      <a:pt x="3404" y="670"/>
                    </a:lnTo>
                    <a:lnTo>
                      <a:pt x="3424" y="698"/>
                    </a:lnTo>
                    <a:lnTo>
                      <a:pt x="3466" y="733"/>
                    </a:lnTo>
                    <a:lnTo>
                      <a:pt x="3508" y="769"/>
                    </a:lnTo>
                    <a:lnTo>
                      <a:pt x="3550" y="805"/>
                    </a:lnTo>
                    <a:lnTo>
                      <a:pt x="3592" y="841"/>
                    </a:lnTo>
                    <a:lnTo>
                      <a:pt x="3601" y="818"/>
                    </a:lnTo>
                    <a:lnTo>
                      <a:pt x="3579" y="773"/>
                    </a:lnTo>
                    <a:lnTo>
                      <a:pt x="3588" y="766"/>
                    </a:lnTo>
                    <a:lnTo>
                      <a:pt x="3609" y="768"/>
                    </a:lnTo>
                    <a:lnTo>
                      <a:pt x="3603" y="763"/>
                    </a:lnTo>
                    <a:lnTo>
                      <a:pt x="3579" y="729"/>
                    </a:lnTo>
                    <a:lnTo>
                      <a:pt x="3611" y="714"/>
                    </a:lnTo>
                    <a:lnTo>
                      <a:pt x="3567" y="678"/>
                    </a:lnTo>
                    <a:lnTo>
                      <a:pt x="3567" y="660"/>
                    </a:lnTo>
                    <a:lnTo>
                      <a:pt x="3569" y="654"/>
                    </a:lnTo>
                    <a:lnTo>
                      <a:pt x="3569" y="662"/>
                    </a:lnTo>
                    <a:lnTo>
                      <a:pt x="3588" y="668"/>
                    </a:lnTo>
                    <a:lnTo>
                      <a:pt x="3566" y="644"/>
                    </a:lnTo>
                    <a:lnTo>
                      <a:pt x="3553" y="642"/>
                    </a:lnTo>
                    <a:lnTo>
                      <a:pt x="3524" y="606"/>
                    </a:lnTo>
                    <a:lnTo>
                      <a:pt x="3508" y="610"/>
                    </a:lnTo>
                    <a:lnTo>
                      <a:pt x="3484" y="600"/>
                    </a:lnTo>
                    <a:lnTo>
                      <a:pt x="3469" y="562"/>
                    </a:lnTo>
                    <a:lnTo>
                      <a:pt x="3455" y="541"/>
                    </a:lnTo>
                    <a:lnTo>
                      <a:pt x="3473" y="533"/>
                    </a:lnTo>
                    <a:lnTo>
                      <a:pt x="3492" y="541"/>
                    </a:lnTo>
                    <a:lnTo>
                      <a:pt x="3487" y="531"/>
                    </a:lnTo>
                    <a:lnTo>
                      <a:pt x="3500" y="518"/>
                    </a:lnTo>
                    <a:lnTo>
                      <a:pt x="3524" y="541"/>
                    </a:lnTo>
                    <a:lnTo>
                      <a:pt x="3526" y="525"/>
                    </a:lnTo>
                    <a:lnTo>
                      <a:pt x="3571" y="515"/>
                    </a:lnTo>
                    <a:lnTo>
                      <a:pt x="3617" y="533"/>
                    </a:lnTo>
                    <a:lnTo>
                      <a:pt x="3616" y="525"/>
                    </a:lnTo>
                    <a:lnTo>
                      <a:pt x="3628" y="504"/>
                    </a:lnTo>
                    <a:lnTo>
                      <a:pt x="3632" y="499"/>
                    </a:lnTo>
                    <a:lnTo>
                      <a:pt x="3630" y="491"/>
                    </a:lnTo>
                    <a:lnTo>
                      <a:pt x="3633" y="486"/>
                    </a:lnTo>
                    <a:lnTo>
                      <a:pt x="3659" y="468"/>
                    </a:lnTo>
                    <a:lnTo>
                      <a:pt x="3686" y="451"/>
                    </a:lnTo>
                    <a:lnTo>
                      <a:pt x="3672" y="447"/>
                    </a:lnTo>
                    <a:lnTo>
                      <a:pt x="3680" y="445"/>
                    </a:lnTo>
                    <a:lnTo>
                      <a:pt x="3736" y="458"/>
                    </a:lnTo>
                    <a:lnTo>
                      <a:pt x="3739" y="451"/>
                    </a:lnTo>
                    <a:lnTo>
                      <a:pt x="3715" y="437"/>
                    </a:lnTo>
                    <a:lnTo>
                      <a:pt x="3686" y="422"/>
                    </a:lnTo>
                    <a:lnTo>
                      <a:pt x="3672" y="417"/>
                    </a:lnTo>
                    <a:lnTo>
                      <a:pt x="3628" y="391"/>
                    </a:lnTo>
                    <a:lnTo>
                      <a:pt x="3625" y="396"/>
                    </a:lnTo>
                    <a:lnTo>
                      <a:pt x="3596" y="380"/>
                    </a:lnTo>
                    <a:lnTo>
                      <a:pt x="3614" y="381"/>
                    </a:lnTo>
                    <a:lnTo>
                      <a:pt x="3641" y="378"/>
                    </a:lnTo>
                    <a:lnTo>
                      <a:pt x="3596" y="346"/>
                    </a:lnTo>
                    <a:lnTo>
                      <a:pt x="3550" y="313"/>
                    </a:lnTo>
                    <a:lnTo>
                      <a:pt x="3505" y="280"/>
                    </a:lnTo>
                    <a:lnTo>
                      <a:pt x="3458" y="24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5" name="Freeform 222"/>
              <p:cNvSpPr>
                <a:spLocks/>
              </p:cNvSpPr>
              <p:nvPr/>
            </p:nvSpPr>
            <p:spPr bwMode="gray">
              <a:xfrm>
                <a:off x="3757" y="1185"/>
                <a:ext cx="160" cy="63"/>
              </a:xfrm>
              <a:custGeom>
                <a:avLst/>
                <a:gdLst>
                  <a:gd name="T0" fmla="*/ 160 w 269"/>
                  <a:gd name="T1" fmla="*/ 4 h 103"/>
                  <a:gd name="T2" fmla="*/ 148 w 269"/>
                  <a:gd name="T3" fmla="*/ 13 h 103"/>
                  <a:gd name="T4" fmla="*/ 112 w 269"/>
                  <a:gd name="T5" fmla="*/ 22 h 103"/>
                  <a:gd name="T6" fmla="*/ 77 w 269"/>
                  <a:gd name="T7" fmla="*/ 31 h 103"/>
                  <a:gd name="T8" fmla="*/ 68 w 269"/>
                  <a:gd name="T9" fmla="*/ 32 h 103"/>
                  <a:gd name="T10" fmla="*/ 73 w 269"/>
                  <a:gd name="T11" fmla="*/ 35 h 103"/>
                  <a:gd name="T12" fmla="*/ 70 w 269"/>
                  <a:gd name="T13" fmla="*/ 38 h 103"/>
                  <a:gd name="T14" fmla="*/ 62 w 269"/>
                  <a:gd name="T15" fmla="*/ 39 h 103"/>
                  <a:gd name="T16" fmla="*/ 63 w 269"/>
                  <a:gd name="T17" fmla="*/ 43 h 103"/>
                  <a:gd name="T18" fmla="*/ 50 w 269"/>
                  <a:gd name="T19" fmla="*/ 40 h 103"/>
                  <a:gd name="T20" fmla="*/ 55 w 269"/>
                  <a:gd name="T21" fmla="*/ 47 h 103"/>
                  <a:gd name="T22" fmla="*/ 49 w 269"/>
                  <a:gd name="T23" fmla="*/ 49 h 103"/>
                  <a:gd name="T24" fmla="*/ 53 w 269"/>
                  <a:gd name="T25" fmla="*/ 55 h 103"/>
                  <a:gd name="T26" fmla="*/ 36 w 269"/>
                  <a:gd name="T27" fmla="*/ 52 h 103"/>
                  <a:gd name="T28" fmla="*/ 52 w 269"/>
                  <a:gd name="T29" fmla="*/ 57 h 103"/>
                  <a:gd name="T30" fmla="*/ 43 w 269"/>
                  <a:gd name="T31" fmla="*/ 57 h 103"/>
                  <a:gd name="T32" fmla="*/ 46 w 269"/>
                  <a:gd name="T33" fmla="*/ 63 h 103"/>
                  <a:gd name="T34" fmla="*/ 10 w 269"/>
                  <a:gd name="T35" fmla="*/ 60 h 103"/>
                  <a:gd name="T36" fmla="*/ 15 w 269"/>
                  <a:gd name="T37" fmla="*/ 55 h 103"/>
                  <a:gd name="T38" fmla="*/ 0 w 269"/>
                  <a:gd name="T39" fmla="*/ 55 h 103"/>
                  <a:gd name="T40" fmla="*/ 15 w 269"/>
                  <a:gd name="T41" fmla="*/ 47 h 103"/>
                  <a:gd name="T42" fmla="*/ 20 w 269"/>
                  <a:gd name="T43" fmla="*/ 47 h 103"/>
                  <a:gd name="T44" fmla="*/ 15 w 269"/>
                  <a:gd name="T45" fmla="*/ 44 h 103"/>
                  <a:gd name="T46" fmla="*/ 18 w 269"/>
                  <a:gd name="T47" fmla="*/ 40 h 103"/>
                  <a:gd name="T48" fmla="*/ 26 w 269"/>
                  <a:gd name="T49" fmla="*/ 36 h 103"/>
                  <a:gd name="T50" fmla="*/ 21 w 269"/>
                  <a:gd name="T51" fmla="*/ 35 h 103"/>
                  <a:gd name="T52" fmla="*/ 23 w 269"/>
                  <a:gd name="T53" fmla="*/ 32 h 103"/>
                  <a:gd name="T54" fmla="*/ 15 w 269"/>
                  <a:gd name="T55" fmla="*/ 31 h 103"/>
                  <a:gd name="T56" fmla="*/ 24 w 269"/>
                  <a:gd name="T57" fmla="*/ 28 h 103"/>
                  <a:gd name="T58" fmla="*/ 34 w 269"/>
                  <a:gd name="T59" fmla="*/ 25 h 103"/>
                  <a:gd name="T60" fmla="*/ 62 w 269"/>
                  <a:gd name="T61" fmla="*/ 16 h 103"/>
                  <a:gd name="T62" fmla="*/ 67 w 269"/>
                  <a:gd name="T63" fmla="*/ 12 h 103"/>
                  <a:gd name="T64" fmla="*/ 122 w 269"/>
                  <a:gd name="T65" fmla="*/ 6 h 103"/>
                  <a:gd name="T66" fmla="*/ 146 w 269"/>
                  <a:gd name="T67" fmla="*/ 0 h 103"/>
                  <a:gd name="T68" fmla="*/ 160 w 269"/>
                  <a:gd name="T69" fmla="*/ 4 h 1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9"/>
                  <a:gd name="T106" fmla="*/ 0 h 103"/>
                  <a:gd name="T107" fmla="*/ 269 w 269"/>
                  <a:gd name="T108" fmla="*/ 103 h 1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9" h="103">
                    <a:moveTo>
                      <a:pt x="269" y="6"/>
                    </a:moveTo>
                    <a:lnTo>
                      <a:pt x="248" y="21"/>
                    </a:lnTo>
                    <a:lnTo>
                      <a:pt x="188" y="36"/>
                    </a:lnTo>
                    <a:lnTo>
                      <a:pt x="129" y="50"/>
                    </a:lnTo>
                    <a:lnTo>
                      <a:pt x="115" y="52"/>
                    </a:lnTo>
                    <a:lnTo>
                      <a:pt x="123" y="57"/>
                    </a:lnTo>
                    <a:lnTo>
                      <a:pt x="118" y="62"/>
                    </a:lnTo>
                    <a:lnTo>
                      <a:pt x="105" y="63"/>
                    </a:lnTo>
                    <a:lnTo>
                      <a:pt x="106" y="70"/>
                    </a:lnTo>
                    <a:lnTo>
                      <a:pt x="84" y="65"/>
                    </a:lnTo>
                    <a:lnTo>
                      <a:pt x="92" y="77"/>
                    </a:lnTo>
                    <a:lnTo>
                      <a:pt x="82" y="80"/>
                    </a:lnTo>
                    <a:lnTo>
                      <a:pt x="89" y="90"/>
                    </a:lnTo>
                    <a:lnTo>
                      <a:pt x="60" y="85"/>
                    </a:lnTo>
                    <a:lnTo>
                      <a:pt x="87" y="93"/>
                    </a:lnTo>
                    <a:lnTo>
                      <a:pt x="73" y="93"/>
                    </a:lnTo>
                    <a:lnTo>
                      <a:pt x="78" y="103"/>
                    </a:lnTo>
                    <a:lnTo>
                      <a:pt x="16" y="98"/>
                    </a:lnTo>
                    <a:lnTo>
                      <a:pt x="26" y="90"/>
                    </a:lnTo>
                    <a:lnTo>
                      <a:pt x="0" y="90"/>
                    </a:lnTo>
                    <a:lnTo>
                      <a:pt x="26" y="77"/>
                    </a:lnTo>
                    <a:lnTo>
                      <a:pt x="34" y="77"/>
                    </a:lnTo>
                    <a:lnTo>
                      <a:pt x="25" y="72"/>
                    </a:lnTo>
                    <a:lnTo>
                      <a:pt x="31" y="65"/>
                    </a:lnTo>
                    <a:lnTo>
                      <a:pt x="44" y="59"/>
                    </a:lnTo>
                    <a:lnTo>
                      <a:pt x="36" y="57"/>
                    </a:lnTo>
                    <a:lnTo>
                      <a:pt x="39" y="52"/>
                    </a:lnTo>
                    <a:lnTo>
                      <a:pt x="25" y="50"/>
                    </a:lnTo>
                    <a:lnTo>
                      <a:pt x="41" y="46"/>
                    </a:lnTo>
                    <a:lnTo>
                      <a:pt x="57" y="41"/>
                    </a:lnTo>
                    <a:lnTo>
                      <a:pt x="105" y="26"/>
                    </a:lnTo>
                    <a:lnTo>
                      <a:pt x="113" y="19"/>
                    </a:lnTo>
                    <a:lnTo>
                      <a:pt x="205" y="10"/>
                    </a:lnTo>
                    <a:lnTo>
                      <a:pt x="245" y="0"/>
                    </a:lnTo>
                    <a:lnTo>
                      <a:pt x="269" y="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6" name="Freeform 223"/>
              <p:cNvSpPr>
                <a:spLocks/>
              </p:cNvSpPr>
              <p:nvPr/>
            </p:nvSpPr>
            <p:spPr bwMode="gray">
              <a:xfrm>
                <a:off x="3743" y="1248"/>
                <a:ext cx="94" cy="49"/>
              </a:xfrm>
              <a:custGeom>
                <a:avLst/>
                <a:gdLst>
                  <a:gd name="T0" fmla="*/ 94 w 155"/>
                  <a:gd name="T1" fmla="*/ 47 h 78"/>
                  <a:gd name="T2" fmla="*/ 59 w 155"/>
                  <a:gd name="T3" fmla="*/ 31 h 78"/>
                  <a:gd name="T4" fmla="*/ 49 w 155"/>
                  <a:gd name="T5" fmla="*/ 12 h 78"/>
                  <a:gd name="T6" fmla="*/ 49 w 155"/>
                  <a:gd name="T7" fmla="*/ 9 h 78"/>
                  <a:gd name="T8" fmla="*/ 52 w 155"/>
                  <a:gd name="T9" fmla="*/ 6 h 78"/>
                  <a:gd name="T10" fmla="*/ 53 w 155"/>
                  <a:gd name="T11" fmla="*/ 1 h 78"/>
                  <a:gd name="T12" fmla="*/ 18 w 155"/>
                  <a:gd name="T13" fmla="*/ 0 h 78"/>
                  <a:gd name="T14" fmla="*/ 12 w 155"/>
                  <a:gd name="T15" fmla="*/ 6 h 78"/>
                  <a:gd name="T16" fmla="*/ 7 w 155"/>
                  <a:gd name="T17" fmla="*/ 11 h 78"/>
                  <a:gd name="T18" fmla="*/ 13 w 155"/>
                  <a:gd name="T19" fmla="*/ 14 h 78"/>
                  <a:gd name="T20" fmla="*/ 7 w 155"/>
                  <a:gd name="T21" fmla="*/ 22 h 78"/>
                  <a:gd name="T22" fmla="*/ 0 w 155"/>
                  <a:gd name="T23" fmla="*/ 24 h 78"/>
                  <a:gd name="T24" fmla="*/ 10 w 155"/>
                  <a:gd name="T25" fmla="*/ 33 h 78"/>
                  <a:gd name="T26" fmla="*/ 20 w 155"/>
                  <a:gd name="T27" fmla="*/ 33 h 78"/>
                  <a:gd name="T28" fmla="*/ 28 w 155"/>
                  <a:gd name="T29" fmla="*/ 33 h 78"/>
                  <a:gd name="T30" fmla="*/ 35 w 155"/>
                  <a:gd name="T31" fmla="*/ 35 h 78"/>
                  <a:gd name="T32" fmla="*/ 41 w 155"/>
                  <a:gd name="T33" fmla="*/ 41 h 78"/>
                  <a:gd name="T34" fmla="*/ 39 w 155"/>
                  <a:gd name="T35" fmla="*/ 43 h 78"/>
                  <a:gd name="T36" fmla="*/ 52 w 155"/>
                  <a:gd name="T37" fmla="*/ 46 h 78"/>
                  <a:gd name="T38" fmla="*/ 64 w 155"/>
                  <a:gd name="T39" fmla="*/ 47 h 78"/>
                  <a:gd name="T40" fmla="*/ 76 w 155"/>
                  <a:gd name="T41" fmla="*/ 48 h 78"/>
                  <a:gd name="T42" fmla="*/ 89 w 155"/>
                  <a:gd name="T43" fmla="*/ 49 h 78"/>
                  <a:gd name="T44" fmla="*/ 94 w 155"/>
                  <a:gd name="T45" fmla="*/ 4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5"/>
                  <a:gd name="T70" fmla="*/ 0 h 78"/>
                  <a:gd name="T71" fmla="*/ 155 w 155"/>
                  <a:gd name="T72" fmla="*/ 78 h 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5" h="78">
                    <a:moveTo>
                      <a:pt x="155" y="75"/>
                    </a:moveTo>
                    <a:lnTo>
                      <a:pt x="98" y="49"/>
                    </a:lnTo>
                    <a:lnTo>
                      <a:pt x="80" y="19"/>
                    </a:lnTo>
                    <a:lnTo>
                      <a:pt x="81" y="14"/>
                    </a:lnTo>
                    <a:lnTo>
                      <a:pt x="85" y="9"/>
                    </a:lnTo>
                    <a:lnTo>
                      <a:pt x="88" y="1"/>
                    </a:lnTo>
                    <a:lnTo>
                      <a:pt x="30" y="0"/>
                    </a:lnTo>
                    <a:lnTo>
                      <a:pt x="20" y="9"/>
                    </a:lnTo>
                    <a:lnTo>
                      <a:pt x="12" y="18"/>
                    </a:lnTo>
                    <a:lnTo>
                      <a:pt x="22" y="22"/>
                    </a:lnTo>
                    <a:lnTo>
                      <a:pt x="11" y="35"/>
                    </a:lnTo>
                    <a:lnTo>
                      <a:pt x="0" y="39"/>
                    </a:lnTo>
                    <a:lnTo>
                      <a:pt x="16" y="53"/>
                    </a:lnTo>
                    <a:lnTo>
                      <a:pt x="33" y="52"/>
                    </a:lnTo>
                    <a:lnTo>
                      <a:pt x="46" y="53"/>
                    </a:lnTo>
                    <a:lnTo>
                      <a:pt x="57" y="55"/>
                    </a:lnTo>
                    <a:lnTo>
                      <a:pt x="67" y="65"/>
                    </a:lnTo>
                    <a:lnTo>
                      <a:pt x="65" y="68"/>
                    </a:lnTo>
                    <a:lnTo>
                      <a:pt x="86" y="73"/>
                    </a:lnTo>
                    <a:lnTo>
                      <a:pt x="106" y="75"/>
                    </a:lnTo>
                    <a:lnTo>
                      <a:pt x="126" y="76"/>
                    </a:lnTo>
                    <a:lnTo>
                      <a:pt x="147" y="78"/>
                    </a:lnTo>
                    <a:lnTo>
                      <a:pt x="155" y="7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7" name="Freeform 224"/>
              <p:cNvSpPr>
                <a:spLocks/>
              </p:cNvSpPr>
              <p:nvPr/>
            </p:nvSpPr>
            <p:spPr bwMode="gray">
              <a:xfrm>
                <a:off x="3383" y="1613"/>
                <a:ext cx="35" cy="12"/>
              </a:xfrm>
              <a:custGeom>
                <a:avLst/>
                <a:gdLst>
                  <a:gd name="T0" fmla="*/ 10 w 57"/>
                  <a:gd name="T1" fmla="*/ 0 h 21"/>
                  <a:gd name="T2" fmla="*/ 10 w 57"/>
                  <a:gd name="T3" fmla="*/ 3 h 21"/>
                  <a:gd name="T4" fmla="*/ 1 w 57"/>
                  <a:gd name="T5" fmla="*/ 3 h 21"/>
                  <a:gd name="T6" fmla="*/ 1 w 57"/>
                  <a:gd name="T7" fmla="*/ 5 h 21"/>
                  <a:gd name="T8" fmla="*/ 2 w 57"/>
                  <a:gd name="T9" fmla="*/ 5 h 21"/>
                  <a:gd name="T10" fmla="*/ 2 w 57"/>
                  <a:gd name="T11" fmla="*/ 6 h 21"/>
                  <a:gd name="T12" fmla="*/ 1 w 57"/>
                  <a:gd name="T13" fmla="*/ 6 h 21"/>
                  <a:gd name="T14" fmla="*/ 0 w 57"/>
                  <a:gd name="T15" fmla="*/ 9 h 21"/>
                  <a:gd name="T16" fmla="*/ 9 w 57"/>
                  <a:gd name="T17" fmla="*/ 10 h 21"/>
                  <a:gd name="T18" fmla="*/ 35 w 57"/>
                  <a:gd name="T19" fmla="*/ 12 h 21"/>
                  <a:gd name="T20" fmla="*/ 35 w 57"/>
                  <a:gd name="T21" fmla="*/ 3 h 21"/>
                  <a:gd name="T22" fmla="*/ 20 w 57"/>
                  <a:gd name="T23" fmla="*/ 2 h 21"/>
                  <a:gd name="T24" fmla="*/ 10 w 5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
                  <a:gd name="T40" fmla="*/ 0 h 21"/>
                  <a:gd name="T41" fmla="*/ 57 w 57"/>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 h="21">
                    <a:moveTo>
                      <a:pt x="17" y="0"/>
                    </a:moveTo>
                    <a:lnTo>
                      <a:pt x="16" y="6"/>
                    </a:lnTo>
                    <a:lnTo>
                      <a:pt x="1" y="5"/>
                    </a:lnTo>
                    <a:lnTo>
                      <a:pt x="1" y="8"/>
                    </a:lnTo>
                    <a:lnTo>
                      <a:pt x="4" y="8"/>
                    </a:lnTo>
                    <a:lnTo>
                      <a:pt x="4" y="10"/>
                    </a:lnTo>
                    <a:lnTo>
                      <a:pt x="1" y="10"/>
                    </a:lnTo>
                    <a:lnTo>
                      <a:pt x="0" y="16"/>
                    </a:lnTo>
                    <a:lnTo>
                      <a:pt x="14" y="18"/>
                    </a:lnTo>
                    <a:lnTo>
                      <a:pt x="57" y="21"/>
                    </a:lnTo>
                    <a:lnTo>
                      <a:pt x="57" y="6"/>
                    </a:lnTo>
                    <a:lnTo>
                      <a:pt x="33" y="3"/>
                    </a:lnTo>
                    <a:lnTo>
                      <a:pt x="17"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64" name="Freeform 225"/>
            <p:cNvSpPr>
              <a:spLocks/>
            </p:cNvSpPr>
            <p:nvPr/>
          </p:nvSpPr>
          <p:spPr bwMode="gray">
            <a:xfrm>
              <a:off x="3763" y="1202"/>
              <a:ext cx="27" cy="9"/>
            </a:xfrm>
            <a:custGeom>
              <a:avLst/>
              <a:gdLst>
                <a:gd name="T0" fmla="*/ 27 w 56"/>
                <a:gd name="T1" fmla="*/ 9 h 18"/>
                <a:gd name="T2" fmla="*/ 3 w 56"/>
                <a:gd name="T3" fmla="*/ 0 h 18"/>
                <a:gd name="T4" fmla="*/ 0 w 56"/>
                <a:gd name="T5" fmla="*/ 2 h 18"/>
                <a:gd name="T6" fmla="*/ 17 w 56"/>
                <a:gd name="T7" fmla="*/ 9 h 18"/>
                <a:gd name="T8" fmla="*/ 27 w 56"/>
                <a:gd name="T9" fmla="*/ 9 h 18"/>
                <a:gd name="T10" fmla="*/ 0 60000 65536"/>
                <a:gd name="T11" fmla="*/ 0 60000 65536"/>
                <a:gd name="T12" fmla="*/ 0 60000 65536"/>
                <a:gd name="T13" fmla="*/ 0 60000 65536"/>
                <a:gd name="T14" fmla="*/ 0 60000 65536"/>
                <a:gd name="T15" fmla="*/ 0 w 56"/>
                <a:gd name="T16" fmla="*/ 0 h 18"/>
                <a:gd name="T17" fmla="*/ 56 w 56"/>
                <a:gd name="T18" fmla="*/ 18 h 18"/>
              </a:gdLst>
              <a:ahLst/>
              <a:cxnLst>
                <a:cxn ang="T10">
                  <a:pos x="T0" y="T1"/>
                </a:cxn>
                <a:cxn ang="T11">
                  <a:pos x="T2" y="T3"/>
                </a:cxn>
                <a:cxn ang="T12">
                  <a:pos x="T4" y="T5"/>
                </a:cxn>
                <a:cxn ang="T13">
                  <a:pos x="T6" y="T7"/>
                </a:cxn>
                <a:cxn ang="T14">
                  <a:pos x="T8" y="T9"/>
                </a:cxn>
              </a:cxnLst>
              <a:rect l="T15" t="T16" r="T17" b="T18"/>
              <a:pathLst>
                <a:path w="56" h="18">
                  <a:moveTo>
                    <a:pt x="56" y="18"/>
                  </a:moveTo>
                  <a:lnTo>
                    <a:pt x="7" y="0"/>
                  </a:lnTo>
                  <a:lnTo>
                    <a:pt x="0" y="4"/>
                  </a:lnTo>
                  <a:lnTo>
                    <a:pt x="35" y="18"/>
                  </a:lnTo>
                  <a:lnTo>
                    <a:pt x="56" y="1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5" name="Freeform 226"/>
            <p:cNvSpPr>
              <a:spLocks/>
            </p:cNvSpPr>
            <p:nvPr/>
          </p:nvSpPr>
          <p:spPr bwMode="gray">
            <a:xfrm>
              <a:off x="3859" y="1155"/>
              <a:ext cx="19" cy="5"/>
            </a:xfrm>
            <a:custGeom>
              <a:avLst/>
              <a:gdLst>
                <a:gd name="T0" fmla="*/ 19 w 37"/>
                <a:gd name="T1" fmla="*/ 5 h 11"/>
                <a:gd name="T2" fmla="*/ 0 w 37"/>
                <a:gd name="T3" fmla="*/ 5 h 11"/>
                <a:gd name="T4" fmla="*/ 2 w 37"/>
                <a:gd name="T5" fmla="*/ 0 h 11"/>
                <a:gd name="T6" fmla="*/ 10 w 37"/>
                <a:gd name="T7" fmla="*/ 3 h 11"/>
                <a:gd name="T8" fmla="*/ 19 w 37"/>
                <a:gd name="T9" fmla="*/ 5 h 11"/>
                <a:gd name="T10" fmla="*/ 0 60000 65536"/>
                <a:gd name="T11" fmla="*/ 0 60000 65536"/>
                <a:gd name="T12" fmla="*/ 0 60000 65536"/>
                <a:gd name="T13" fmla="*/ 0 60000 65536"/>
                <a:gd name="T14" fmla="*/ 0 60000 65536"/>
                <a:gd name="T15" fmla="*/ 0 w 37"/>
                <a:gd name="T16" fmla="*/ 0 h 11"/>
                <a:gd name="T17" fmla="*/ 37 w 37"/>
                <a:gd name="T18" fmla="*/ 11 h 11"/>
              </a:gdLst>
              <a:ahLst/>
              <a:cxnLst>
                <a:cxn ang="T10">
                  <a:pos x="T0" y="T1"/>
                </a:cxn>
                <a:cxn ang="T11">
                  <a:pos x="T2" y="T3"/>
                </a:cxn>
                <a:cxn ang="T12">
                  <a:pos x="T4" y="T5"/>
                </a:cxn>
                <a:cxn ang="T13">
                  <a:pos x="T6" y="T7"/>
                </a:cxn>
                <a:cxn ang="T14">
                  <a:pos x="T8" y="T9"/>
                </a:cxn>
              </a:cxnLst>
              <a:rect l="T15" t="T16" r="T17" b="T18"/>
              <a:pathLst>
                <a:path w="37" h="11">
                  <a:moveTo>
                    <a:pt x="37" y="10"/>
                  </a:moveTo>
                  <a:lnTo>
                    <a:pt x="0" y="11"/>
                  </a:lnTo>
                  <a:lnTo>
                    <a:pt x="4" y="0"/>
                  </a:lnTo>
                  <a:lnTo>
                    <a:pt x="20" y="7"/>
                  </a:lnTo>
                  <a:lnTo>
                    <a:pt x="37" y="1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6" name="Freeform 227"/>
            <p:cNvSpPr>
              <a:spLocks/>
            </p:cNvSpPr>
            <p:nvPr/>
          </p:nvSpPr>
          <p:spPr bwMode="gray">
            <a:xfrm>
              <a:off x="3942" y="1170"/>
              <a:ext cx="11" cy="3"/>
            </a:xfrm>
            <a:custGeom>
              <a:avLst/>
              <a:gdLst>
                <a:gd name="T0" fmla="*/ 11 w 24"/>
                <a:gd name="T1" fmla="*/ 0 h 7"/>
                <a:gd name="T2" fmla="*/ 1 w 24"/>
                <a:gd name="T3" fmla="*/ 3 h 7"/>
                <a:gd name="T4" fmla="*/ 0 w 24"/>
                <a:gd name="T5" fmla="*/ 1 h 7"/>
                <a:gd name="T6" fmla="*/ 11 w 24"/>
                <a:gd name="T7" fmla="*/ 0 h 7"/>
                <a:gd name="T8" fmla="*/ 0 60000 65536"/>
                <a:gd name="T9" fmla="*/ 0 60000 65536"/>
                <a:gd name="T10" fmla="*/ 0 60000 65536"/>
                <a:gd name="T11" fmla="*/ 0 60000 65536"/>
                <a:gd name="T12" fmla="*/ 0 w 24"/>
                <a:gd name="T13" fmla="*/ 0 h 7"/>
                <a:gd name="T14" fmla="*/ 24 w 24"/>
                <a:gd name="T15" fmla="*/ 7 h 7"/>
              </a:gdLst>
              <a:ahLst/>
              <a:cxnLst>
                <a:cxn ang="T8">
                  <a:pos x="T0" y="T1"/>
                </a:cxn>
                <a:cxn ang="T9">
                  <a:pos x="T2" y="T3"/>
                </a:cxn>
                <a:cxn ang="T10">
                  <a:pos x="T4" y="T5"/>
                </a:cxn>
                <a:cxn ang="T11">
                  <a:pos x="T6" y="T7"/>
                </a:cxn>
              </a:cxnLst>
              <a:rect l="T12" t="T13" r="T14" b="T15"/>
              <a:pathLst>
                <a:path w="24" h="7">
                  <a:moveTo>
                    <a:pt x="24" y="0"/>
                  </a:moveTo>
                  <a:lnTo>
                    <a:pt x="2" y="7"/>
                  </a:lnTo>
                  <a:lnTo>
                    <a:pt x="0" y="2"/>
                  </a:lnTo>
                  <a:lnTo>
                    <a:pt x="24"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7" name="Freeform 228"/>
            <p:cNvSpPr>
              <a:spLocks/>
            </p:cNvSpPr>
            <p:nvPr/>
          </p:nvSpPr>
          <p:spPr bwMode="gray">
            <a:xfrm>
              <a:off x="3354" y="1553"/>
              <a:ext cx="76" cy="30"/>
            </a:xfrm>
            <a:custGeom>
              <a:avLst/>
              <a:gdLst>
                <a:gd name="T0" fmla="*/ 28 w 163"/>
                <a:gd name="T1" fmla="*/ 0 h 58"/>
                <a:gd name="T2" fmla="*/ 27 w 163"/>
                <a:gd name="T3" fmla="*/ 2 h 58"/>
                <a:gd name="T4" fmla="*/ 23 w 163"/>
                <a:gd name="T5" fmla="*/ 5 h 58"/>
                <a:gd name="T6" fmla="*/ 20 w 163"/>
                <a:gd name="T7" fmla="*/ 7 h 58"/>
                <a:gd name="T8" fmla="*/ 21 w 163"/>
                <a:gd name="T9" fmla="*/ 8 h 58"/>
                <a:gd name="T10" fmla="*/ 16 w 163"/>
                <a:gd name="T11" fmla="*/ 13 h 58"/>
                <a:gd name="T12" fmla="*/ 8 w 163"/>
                <a:gd name="T13" fmla="*/ 15 h 58"/>
                <a:gd name="T14" fmla="*/ 4 w 163"/>
                <a:gd name="T15" fmla="*/ 15 h 58"/>
                <a:gd name="T16" fmla="*/ 0 w 163"/>
                <a:gd name="T17" fmla="*/ 14 h 58"/>
                <a:gd name="T18" fmla="*/ 8 w 163"/>
                <a:gd name="T19" fmla="*/ 27 h 58"/>
                <a:gd name="T20" fmla="*/ 12 w 163"/>
                <a:gd name="T21" fmla="*/ 30 h 58"/>
                <a:gd name="T22" fmla="*/ 28 w 163"/>
                <a:gd name="T23" fmla="*/ 30 h 58"/>
                <a:gd name="T24" fmla="*/ 49 w 163"/>
                <a:gd name="T25" fmla="*/ 20 h 58"/>
                <a:gd name="T26" fmla="*/ 72 w 163"/>
                <a:gd name="T27" fmla="*/ 20 h 58"/>
                <a:gd name="T28" fmla="*/ 76 w 163"/>
                <a:gd name="T29" fmla="*/ 8 h 58"/>
                <a:gd name="T30" fmla="*/ 55 w 163"/>
                <a:gd name="T31" fmla="*/ 3 h 58"/>
                <a:gd name="T32" fmla="*/ 44 w 163"/>
                <a:gd name="T33" fmla="*/ 4 h 58"/>
                <a:gd name="T34" fmla="*/ 42 w 163"/>
                <a:gd name="T35" fmla="*/ 1 h 58"/>
                <a:gd name="T36" fmla="*/ 28 w 163"/>
                <a:gd name="T37" fmla="*/ 0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58"/>
                <a:gd name="T59" fmla="*/ 163 w 163"/>
                <a:gd name="T60" fmla="*/ 58 h 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58">
                  <a:moveTo>
                    <a:pt x="60" y="0"/>
                  </a:moveTo>
                  <a:lnTo>
                    <a:pt x="58" y="3"/>
                  </a:lnTo>
                  <a:lnTo>
                    <a:pt x="50" y="9"/>
                  </a:lnTo>
                  <a:lnTo>
                    <a:pt x="42" y="13"/>
                  </a:lnTo>
                  <a:lnTo>
                    <a:pt x="44" y="16"/>
                  </a:lnTo>
                  <a:lnTo>
                    <a:pt x="34" y="26"/>
                  </a:lnTo>
                  <a:lnTo>
                    <a:pt x="18" y="29"/>
                  </a:lnTo>
                  <a:lnTo>
                    <a:pt x="8" y="29"/>
                  </a:lnTo>
                  <a:lnTo>
                    <a:pt x="0" y="27"/>
                  </a:lnTo>
                  <a:lnTo>
                    <a:pt x="18" y="53"/>
                  </a:lnTo>
                  <a:lnTo>
                    <a:pt x="26" y="58"/>
                  </a:lnTo>
                  <a:lnTo>
                    <a:pt x="61" y="58"/>
                  </a:lnTo>
                  <a:lnTo>
                    <a:pt x="106" y="39"/>
                  </a:lnTo>
                  <a:lnTo>
                    <a:pt x="155" y="39"/>
                  </a:lnTo>
                  <a:lnTo>
                    <a:pt x="163" y="16"/>
                  </a:lnTo>
                  <a:lnTo>
                    <a:pt x="119" y="6"/>
                  </a:lnTo>
                  <a:lnTo>
                    <a:pt x="95" y="8"/>
                  </a:lnTo>
                  <a:lnTo>
                    <a:pt x="90" y="1"/>
                  </a:lnTo>
                  <a:lnTo>
                    <a:pt x="60" y="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8" name="Freeform 229"/>
            <p:cNvSpPr>
              <a:spLocks/>
            </p:cNvSpPr>
            <p:nvPr/>
          </p:nvSpPr>
          <p:spPr bwMode="gray">
            <a:xfrm>
              <a:off x="3316" y="1600"/>
              <a:ext cx="38" cy="26"/>
            </a:xfrm>
            <a:custGeom>
              <a:avLst/>
              <a:gdLst>
                <a:gd name="T0" fmla="*/ 6 w 82"/>
                <a:gd name="T1" fmla="*/ 26 h 49"/>
                <a:gd name="T2" fmla="*/ 13 w 82"/>
                <a:gd name="T3" fmla="*/ 26 h 49"/>
                <a:gd name="T4" fmla="*/ 14 w 82"/>
                <a:gd name="T5" fmla="*/ 23 h 49"/>
                <a:gd name="T6" fmla="*/ 16 w 82"/>
                <a:gd name="T7" fmla="*/ 24 h 49"/>
                <a:gd name="T8" fmla="*/ 17 w 82"/>
                <a:gd name="T9" fmla="*/ 25 h 49"/>
                <a:gd name="T10" fmla="*/ 18 w 82"/>
                <a:gd name="T11" fmla="*/ 24 h 49"/>
                <a:gd name="T12" fmla="*/ 21 w 82"/>
                <a:gd name="T13" fmla="*/ 26 h 49"/>
                <a:gd name="T14" fmla="*/ 24 w 82"/>
                <a:gd name="T15" fmla="*/ 26 h 49"/>
                <a:gd name="T16" fmla="*/ 23 w 82"/>
                <a:gd name="T17" fmla="*/ 23 h 49"/>
                <a:gd name="T18" fmla="*/ 23 w 82"/>
                <a:gd name="T19" fmla="*/ 22 h 49"/>
                <a:gd name="T20" fmla="*/ 26 w 82"/>
                <a:gd name="T21" fmla="*/ 19 h 49"/>
                <a:gd name="T22" fmla="*/ 30 w 82"/>
                <a:gd name="T23" fmla="*/ 19 h 49"/>
                <a:gd name="T24" fmla="*/ 27 w 82"/>
                <a:gd name="T25" fmla="*/ 16 h 49"/>
                <a:gd name="T26" fmla="*/ 27 w 82"/>
                <a:gd name="T27" fmla="*/ 15 h 49"/>
                <a:gd name="T28" fmla="*/ 26 w 82"/>
                <a:gd name="T29" fmla="*/ 11 h 49"/>
                <a:gd name="T30" fmla="*/ 31 w 82"/>
                <a:gd name="T31" fmla="*/ 11 h 49"/>
                <a:gd name="T32" fmla="*/ 32 w 82"/>
                <a:gd name="T33" fmla="*/ 8 h 49"/>
                <a:gd name="T34" fmla="*/ 36 w 82"/>
                <a:gd name="T35" fmla="*/ 8 h 49"/>
                <a:gd name="T36" fmla="*/ 36 w 82"/>
                <a:gd name="T37" fmla="*/ 7 h 49"/>
                <a:gd name="T38" fmla="*/ 37 w 82"/>
                <a:gd name="T39" fmla="*/ 7 h 49"/>
                <a:gd name="T40" fmla="*/ 38 w 82"/>
                <a:gd name="T41" fmla="*/ 5 h 49"/>
                <a:gd name="T42" fmla="*/ 33 w 82"/>
                <a:gd name="T43" fmla="*/ 2 h 49"/>
                <a:gd name="T44" fmla="*/ 32 w 82"/>
                <a:gd name="T45" fmla="*/ 0 h 49"/>
                <a:gd name="T46" fmla="*/ 7 w 82"/>
                <a:gd name="T47" fmla="*/ 7 h 49"/>
                <a:gd name="T48" fmla="*/ 2 w 82"/>
                <a:gd name="T49" fmla="*/ 6 h 49"/>
                <a:gd name="T50" fmla="*/ 0 w 82"/>
                <a:gd name="T51" fmla="*/ 12 h 49"/>
                <a:gd name="T52" fmla="*/ 3 w 82"/>
                <a:gd name="T53" fmla="*/ 24 h 49"/>
                <a:gd name="T54" fmla="*/ 6 w 82"/>
                <a:gd name="T55" fmla="*/ 26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
                <a:gd name="T85" fmla="*/ 0 h 49"/>
                <a:gd name="T86" fmla="*/ 82 w 82"/>
                <a:gd name="T87" fmla="*/ 49 h 4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 h="49">
                  <a:moveTo>
                    <a:pt x="12" y="49"/>
                  </a:moveTo>
                  <a:lnTo>
                    <a:pt x="27" y="49"/>
                  </a:lnTo>
                  <a:lnTo>
                    <a:pt x="30" y="44"/>
                  </a:lnTo>
                  <a:lnTo>
                    <a:pt x="35" y="46"/>
                  </a:lnTo>
                  <a:lnTo>
                    <a:pt x="37" y="47"/>
                  </a:lnTo>
                  <a:lnTo>
                    <a:pt x="38" y="46"/>
                  </a:lnTo>
                  <a:lnTo>
                    <a:pt x="45" y="49"/>
                  </a:lnTo>
                  <a:lnTo>
                    <a:pt x="51" y="49"/>
                  </a:lnTo>
                  <a:lnTo>
                    <a:pt x="49" y="44"/>
                  </a:lnTo>
                  <a:lnTo>
                    <a:pt x="49" y="41"/>
                  </a:lnTo>
                  <a:lnTo>
                    <a:pt x="57" y="36"/>
                  </a:lnTo>
                  <a:lnTo>
                    <a:pt x="64" y="36"/>
                  </a:lnTo>
                  <a:lnTo>
                    <a:pt x="59" y="31"/>
                  </a:lnTo>
                  <a:lnTo>
                    <a:pt x="59" y="28"/>
                  </a:lnTo>
                  <a:lnTo>
                    <a:pt x="57" y="21"/>
                  </a:lnTo>
                  <a:lnTo>
                    <a:pt x="66" y="20"/>
                  </a:lnTo>
                  <a:lnTo>
                    <a:pt x="69" y="16"/>
                  </a:lnTo>
                  <a:lnTo>
                    <a:pt x="77" y="15"/>
                  </a:lnTo>
                  <a:lnTo>
                    <a:pt x="77" y="13"/>
                  </a:lnTo>
                  <a:lnTo>
                    <a:pt x="80" y="13"/>
                  </a:lnTo>
                  <a:lnTo>
                    <a:pt x="82" y="10"/>
                  </a:lnTo>
                  <a:lnTo>
                    <a:pt x="72" y="3"/>
                  </a:lnTo>
                  <a:lnTo>
                    <a:pt x="70" y="0"/>
                  </a:lnTo>
                  <a:lnTo>
                    <a:pt x="16" y="13"/>
                  </a:lnTo>
                  <a:lnTo>
                    <a:pt x="4" y="12"/>
                  </a:lnTo>
                  <a:lnTo>
                    <a:pt x="0" y="23"/>
                  </a:lnTo>
                  <a:lnTo>
                    <a:pt x="6" y="46"/>
                  </a:lnTo>
                  <a:lnTo>
                    <a:pt x="12" y="49"/>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69" name="Freeform 230"/>
            <p:cNvSpPr>
              <a:spLocks/>
            </p:cNvSpPr>
            <p:nvPr/>
          </p:nvSpPr>
          <p:spPr bwMode="gray">
            <a:xfrm>
              <a:off x="3271" y="1222"/>
              <a:ext cx="136" cy="229"/>
            </a:xfrm>
            <a:custGeom>
              <a:avLst/>
              <a:gdLst>
                <a:gd name="T0" fmla="*/ 95 w 289"/>
                <a:gd name="T1" fmla="*/ 88 h 443"/>
                <a:gd name="T2" fmla="*/ 80 w 289"/>
                <a:gd name="T3" fmla="*/ 99 h 443"/>
                <a:gd name="T4" fmla="*/ 71 w 289"/>
                <a:gd name="T5" fmla="*/ 107 h 443"/>
                <a:gd name="T6" fmla="*/ 67 w 289"/>
                <a:gd name="T7" fmla="*/ 120 h 443"/>
                <a:gd name="T8" fmla="*/ 84 w 289"/>
                <a:gd name="T9" fmla="*/ 145 h 443"/>
                <a:gd name="T10" fmla="*/ 79 w 289"/>
                <a:gd name="T11" fmla="*/ 160 h 443"/>
                <a:gd name="T12" fmla="*/ 74 w 289"/>
                <a:gd name="T13" fmla="*/ 157 h 443"/>
                <a:gd name="T14" fmla="*/ 86 w 289"/>
                <a:gd name="T15" fmla="*/ 161 h 443"/>
                <a:gd name="T16" fmla="*/ 76 w 289"/>
                <a:gd name="T17" fmla="*/ 165 h 443"/>
                <a:gd name="T18" fmla="*/ 64 w 289"/>
                <a:gd name="T19" fmla="*/ 173 h 443"/>
                <a:gd name="T20" fmla="*/ 67 w 289"/>
                <a:gd name="T21" fmla="*/ 177 h 443"/>
                <a:gd name="T22" fmla="*/ 68 w 289"/>
                <a:gd name="T23" fmla="*/ 189 h 443"/>
                <a:gd name="T24" fmla="*/ 64 w 289"/>
                <a:gd name="T25" fmla="*/ 202 h 443"/>
                <a:gd name="T26" fmla="*/ 42 w 289"/>
                <a:gd name="T27" fmla="*/ 220 h 443"/>
                <a:gd name="T28" fmla="*/ 26 w 289"/>
                <a:gd name="T29" fmla="*/ 228 h 443"/>
                <a:gd name="T30" fmla="*/ 20 w 289"/>
                <a:gd name="T31" fmla="*/ 204 h 443"/>
                <a:gd name="T32" fmla="*/ 9 w 289"/>
                <a:gd name="T33" fmla="*/ 180 h 443"/>
                <a:gd name="T34" fmla="*/ 0 w 289"/>
                <a:gd name="T35" fmla="*/ 169 h 443"/>
                <a:gd name="T36" fmla="*/ 10 w 289"/>
                <a:gd name="T37" fmla="*/ 151 h 443"/>
                <a:gd name="T38" fmla="*/ 11 w 289"/>
                <a:gd name="T39" fmla="*/ 131 h 443"/>
                <a:gd name="T40" fmla="*/ 8 w 289"/>
                <a:gd name="T41" fmla="*/ 120 h 443"/>
                <a:gd name="T42" fmla="*/ 7 w 289"/>
                <a:gd name="T43" fmla="*/ 88 h 443"/>
                <a:gd name="T44" fmla="*/ 27 w 289"/>
                <a:gd name="T45" fmla="*/ 79 h 443"/>
                <a:gd name="T46" fmla="*/ 29 w 289"/>
                <a:gd name="T47" fmla="*/ 52 h 443"/>
                <a:gd name="T48" fmla="*/ 38 w 289"/>
                <a:gd name="T49" fmla="*/ 45 h 443"/>
                <a:gd name="T50" fmla="*/ 49 w 289"/>
                <a:gd name="T51" fmla="*/ 19 h 443"/>
                <a:gd name="T52" fmla="*/ 65 w 289"/>
                <a:gd name="T53" fmla="*/ 8 h 443"/>
                <a:gd name="T54" fmla="*/ 82 w 289"/>
                <a:gd name="T55" fmla="*/ 0 h 443"/>
                <a:gd name="T56" fmla="*/ 120 w 289"/>
                <a:gd name="T57" fmla="*/ 14 h 443"/>
                <a:gd name="T58" fmla="*/ 136 w 289"/>
                <a:gd name="T59" fmla="*/ 52 h 443"/>
                <a:gd name="T60" fmla="*/ 116 w 289"/>
                <a:gd name="T61" fmla="*/ 54 h 443"/>
                <a:gd name="T62" fmla="*/ 112 w 289"/>
                <a:gd name="T63" fmla="*/ 56 h 443"/>
                <a:gd name="T64" fmla="*/ 104 w 289"/>
                <a:gd name="T65" fmla="*/ 68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
                <a:gd name="T100" fmla="*/ 0 h 443"/>
                <a:gd name="T101" fmla="*/ 289 w 289"/>
                <a:gd name="T102" fmla="*/ 443 h 4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 h="443">
                  <a:moveTo>
                    <a:pt x="230" y="148"/>
                  </a:moveTo>
                  <a:lnTo>
                    <a:pt x="201" y="171"/>
                  </a:lnTo>
                  <a:lnTo>
                    <a:pt x="180" y="184"/>
                  </a:lnTo>
                  <a:lnTo>
                    <a:pt x="169" y="191"/>
                  </a:lnTo>
                  <a:lnTo>
                    <a:pt x="152" y="194"/>
                  </a:lnTo>
                  <a:lnTo>
                    <a:pt x="151" y="207"/>
                  </a:lnTo>
                  <a:lnTo>
                    <a:pt x="144" y="214"/>
                  </a:lnTo>
                  <a:lnTo>
                    <a:pt x="143" y="233"/>
                  </a:lnTo>
                  <a:lnTo>
                    <a:pt x="151" y="267"/>
                  </a:lnTo>
                  <a:lnTo>
                    <a:pt x="178" y="280"/>
                  </a:lnTo>
                  <a:lnTo>
                    <a:pt x="191" y="295"/>
                  </a:lnTo>
                  <a:lnTo>
                    <a:pt x="167" y="310"/>
                  </a:lnTo>
                  <a:lnTo>
                    <a:pt x="157" y="300"/>
                  </a:lnTo>
                  <a:lnTo>
                    <a:pt x="157" y="303"/>
                  </a:lnTo>
                  <a:lnTo>
                    <a:pt x="125" y="308"/>
                  </a:lnTo>
                  <a:lnTo>
                    <a:pt x="183" y="311"/>
                  </a:lnTo>
                  <a:lnTo>
                    <a:pt x="167" y="324"/>
                  </a:lnTo>
                  <a:lnTo>
                    <a:pt x="162" y="320"/>
                  </a:lnTo>
                  <a:lnTo>
                    <a:pt x="146" y="334"/>
                  </a:lnTo>
                  <a:lnTo>
                    <a:pt x="135" y="334"/>
                  </a:lnTo>
                  <a:lnTo>
                    <a:pt x="143" y="341"/>
                  </a:lnTo>
                  <a:lnTo>
                    <a:pt x="143" y="342"/>
                  </a:lnTo>
                  <a:lnTo>
                    <a:pt x="140" y="355"/>
                  </a:lnTo>
                  <a:lnTo>
                    <a:pt x="144" y="365"/>
                  </a:lnTo>
                  <a:lnTo>
                    <a:pt x="141" y="364"/>
                  </a:lnTo>
                  <a:lnTo>
                    <a:pt x="136" y="390"/>
                  </a:lnTo>
                  <a:lnTo>
                    <a:pt x="132" y="416"/>
                  </a:lnTo>
                  <a:lnTo>
                    <a:pt x="90" y="426"/>
                  </a:lnTo>
                  <a:lnTo>
                    <a:pt x="85" y="443"/>
                  </a:lnTo>
                  <a:lnTo>
                    <a:pt x="56" y="442"/>
                  </a:lnTo>
                  <a:lnTo>
                    <a:pt x="46" y="416"/>
                  </a:lnTo>
                  <a:lnTo>
                    <a:pt x="42" y="395"/>
                  </a:lnTo>
                  <a:lnTo>
                    <a:pt x="16" y="357"/>
                  </a:lnTo>
                  <a:lnTo>
                    <a:pt x="19" y="349"/>
                  </a:lnTo>
                  <a:lnTo>
                    <a:pt x="9" y="346"/>
                  </a:lnTo>
                  <a:lnTo>
                    <a:pt x="0" y="326"/>
                  </a:lnTo>
                  <a:lnTo>
                    <a:pt x="6" y="323"/>
                  </a:lnTo>
                  <a:lnTo>
                    <a:pt x="21" y="292"/>
                  </a:lnTo>
                  <a:lnTo>
                    <a:pt x="24" y="263"/>
                  </a:lnTo>
                  <a:lnTo>
                    <a:pt x="24" y="254"/>
                  </a:lnTo>
                  <a:lnTo>
                    <a:pt x="35" y="245"/>
                  </a:lnTo>
                  <a:lnTo>
                    <a:pt x="16" y="232"/>
                  </a:lnTo>
                  <a:lnTo>
                    <a:pt x="14" y="201"/>
                  </a:lnTo>
                  <a:lnTo>
                    <a:pt x="14" y="170"/>
                  </a:lnTo>
                  <a:lnTo>
                    <a:pt x="35" y="155"/>
                  </a:lnTo>
                  <a:lnTo>
                    <a:pt x="58" y="153"/>
                  </a:lnTo>
                  <a:lnTo>
                    <a:pt x="45" y="139"/>
                  </a:lnTo>
                  <a:lnTo>
                    <a:pt x="62" y="100"/>
                  </a:lnTo>
                  <a:lnTo>
                    <a:pt x="59" y="91"/>
                  </a:lnTo>
                  <a:lnTo>
                    <a:pt x="80" y="87"/>
                  </a:lnTo>
                  <a:lnTo>
                    <a:pt x="91" y="67"/>
                  </a:lnTo>
                  <a:lnTo>
                    <a:pt x="104" y="36"/>
                  </a:lnTo>
                  <a:lnTo>
                    <a:pt x="135" y="28"/>
                  </a:lnTo>
                  <a:lnTo>
                    <a:pt x="138" y="16"/>
                  </a:lnTo>
                  <a:lnTo>
                    <a:pt x="178" y="18"/>
                  </a:lnTo>
                  <a:lnTo>
                    <a:pt x="175" y="0"/>
                  </a:lnTo>
                  <a:lnTo>
                    <a:pt x="188" y="0"/>
                  </a:lnTo>
                  <a:lnTo>
                    <a:pt x="254" y="28"/>
                  </a:lnTo>
                  <a:lnTo>
                    <a:pt x="278" y="70"/>
                  </a:lnTo>
                  <a:lnTo>
                    <a:pt x="289" y="101"/>
                  </a:lnTo>
                  <a:lnTo>
                    <a:pt x="255" y="100"/>
                  </a:lnTo>
                  <a:lnTo>
                    <a:pt x="247" y="104"/>
                  </a:lnTo>
                  <a:lnTo>
                    <a:pt x="244" y="109"/>
                  </a:lnTo>
                  <a:lnTo>
                    <a:pt x="239" y="108"/>
                  </a:lnTo>
                  <a:lnTo>
                    <a:pt x="226" y="116"/>
                  </a:lnTo>
                  <a:lnTo>
                    <a:pt x="222" y="132"/>
                  </a:lnTo>
                  <a:lnTo>
                    <a:pt x="230" y="14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0" name="Freeform 231"/>
            <p:cNvSpPr>
              <a:spLocks/>
            </p:cNvSpPr>
            <p:nvPr/>
          </p:nvSpPr>
          <p:spPr bwMode="gray">
            <a:xfrm>
              <a:off x="3426" y="1499"/>
              <a:ext cx="244" cy="145"/>
            </a:xfrm>
            <a:custGeom>
              <a:avLst/>
              <a:gdLst>
                <a:gd name="T0" fmla="*/ 129 w 507"/>
                <a:gd name="T1" fmla="*/ 0 h 284"/>
                <a:gd name="T2" fmla="*/ 118 w 507"/>
                <a:gd name="T3" fmla="*/ 3 h 284"/>
                <a:gd name="T4" fmla="*/ 103 w 507"/>
                <a:gd name="T5" fmla="*/ 12 h 284"/>
                <a:gd name="T6" fmla="*/ 103 w 507"/>
                <a:gd name="T7" fmla="*/ 18 h 284"/>
                <a:gd name="T8" fmla="*/ 80 w 507"/>
                <a:gd name="T9" fmla="*/ 14 h 284"/>
                <a:gd name="T10" fmla="*/ 58 w 507"/>
                <a:gd name="T11" fmla="*/ 9 h 284"/>
                <a:gd name="T12" fmla="*/ 35 w 507"/>
                <a:gd name="T13" fmla="*/ 9 h 284"/>
                <a:gd name="T14" fmla="*/ 12 w 507"/>
                <a:gd name="T15" fmla="*/ 9 h 284"/>
                <a:gd name="T16" fmla="*/ 19 w 507"/>
                <a:gd name="T17" fmla="*/ 28 h 284"/>
                <a:gd name="T18" fmla="*/ 18 w 507"/>
                <a:gd name="T19" fmla="*/ 37 h 284"/>
                <a:gd name="T20" fmla="*/ 5 w 507"/>
                <a:gd name="T21" fmla="*/ 55 h 284"/>
                <a:gd name="T22" fmla="*/ 4 w 507"/>
                <a:gd name="T23" fmla="*/ 61 h 284"/>
                <a:gd name="T24" fmla="*/ 0 w 507"/>
                <a:gd name="T25" fmla="*/ 73 h 284"/>
                <a:gd name="T26" fmla="*/ 11 w 507"/>
                <a:gd name="T27" fmla="*/ 81 h 284"/>
                <a:gd name="T28" fmla="*/ 36 w 507"/>
                <a:gd name="T29" fmla="*/ 83 h 284"/>
                <a:gd name="T30" fmla="*/ 59 w 507"/>
                <a:gd name="T31" fmla="*/ 76 h 284"/>
                <a:gd name="T32" fmla="*/ 71 w 507"/>
                <a:gd name="T33" fmla="*/ 66 h 284"/>
                <a:gd name="T34" fmla="*/ 75 w 507"/>
                <a:gd name="T35" fmla="*/ 67 h 284"/>
                <a:gd name="T36" fmla="*/ 86 w 507"/>
                <a:gd name="T37" fmla="*/ 78 h 284"/>
                <a:gd name="T38" fmla="*/ 97 w 507"/>
                <a:gd name="T39" fmla="*/ 89 h 284"/>
                <a:gd name="T40" fmla="*/ 107 w 507"/>
                <a:gd name="T41" fmla="*/ 99 h 284"/>
                <a:gd name="T42" fmla="*/ 118 w 507"/>
                <a:gd name="T43" fmla="*/ 110 h 284"/>
                <a:gd name="T44" fmla="*/ 129 w 507"/>
                <a:gd name="T45" fmla="*/ 102 h 284"/>
                <a:gd name="T46" fmla="*/ 133 w 507"/>
                <a:gd name="T47" fmla="*/ 105 h 284"/>
                <a:gd name="T48" fmla="*/ 132 w 507"/>
                <a:gd name="T49" fmla="*/ 96 h 284"/>
                <a:gd name="T50" fmla="*/ 134 w 507"/>
                <a:gd name="T51" fmla="*/ 102 h 284"/>
                <a:gd name="T52" fmla="*/ 144 w 507"/>
                <a:gd name="T53" fmla="*/ 105 h 284"/>
                <a:gd name="T54" fmla="*/ 130 w 507"/>
                <a:gd name="T55" fmla="*/ 107 h 284"/>
                <a:gd name="T56" fmla="*/ 136 w 507"/>
                <a:gd name="T57" fmla="*/ 110 h 284"/>
                <a:gd name="T58" fmla="*/ 148 w 507"/>
                <a:gd name="T59" fmla="*/ 114 h 284"/>
                <a:gd name="T60" fmla="*/ 159 w 507"/>
                <a:gd name="T61" fmla="*/ 115 h 284"/>
                <a:gd name="T62" fmla="*/ 146 w 507"/>
                <a:gd name="T63" fmla="*/ 126 h 284"/>
                <a:gd name="T64" fmla="*/ 155 w 507"/>
                <a:gd name="T65" fmla="*/ 131 h 284"/>
                <a:gd name="T66" fmla="*/ 162 w 507"/>
                <a:gd name="T67" fmla="*/ 137 h 284"/>
                <a:gd name="T68" fmla="*/ 164 w 507"/>
                <a:gd name="T69" fmla="*/ 145 h 284"/>
                <a:gd name="T70" fmla="*/ 183 w 507"/>
                <a:gd name="T71" fmla="*/ 136 h 284"/>
                <a:gd name="T72" fmla="*/ 193 w 507"/>
                <a:gd name="T73" fmla="*/ 134 h 284"/>
                <a:gd name="T74" fmla="*/ 200 w 507"/>
                <a:gd name="T75" fmla="*/ 129 h 284"/>
                <a:gd name="T76" fmla="*/ 189 w 507"/>
                <a:gd name="T77" fmla="*/ 128 h 284"/>
                <a:gd name="T78" fmla="*/ 176 w 507"/>
                <a:gd name="T79" fmla="*/ 117 h 284"/>
                <a:gd name="T80" fmla="*/ 179 w 507"/>
                <a:gd name="T81" fmla="*/ 109 h 284"/>
                <a:gd name="T82" fmla="*/ 178 w 507"/>
                <a:gd name="T83" fmla="*/ 114 h 284"/>
                <a:gd name="T84" fmla="*/ 181 w 507"/>
                <a:gd name="T85" fmla="*/ 110 h 284"/>
                <a:gd name="T86" fmla="*/ 200 w 507"/>
                <a:gd name="T87" fmla="*/ 102 h 284"/>
                <a:gd name="T88" fmla="*/ 222 w 507"/>
                <a:gd name="T89" fmla="*/ 94 h 284"/>
                <a:gd name="T90" fmla="*/ 229 w 507"/>
                <a:gd name="T91" fmla="*/ 93 h 284"/>
                <a:gd name="T92" fmla="*/ 233 w 507"/>
                <a:gd name="T93" fmla="*/ 82 h 284"/>
                <a:gd name="T94" fmla="*/ 244 w 507"/>
                <a:gd name="T95" fmla="*/ 78 h 284"/>
                <a:gd name="T96" fmla="*/ 236 w 507"/>
                <a:gd name="T97" fmla="*/ 52 h 284"/>
                <a:gd name="T98" fmla="*/ 216 w 507"/>
                <a:gd name="T99" fmla="*/ 45 h 284"/>
                <a:gd name="T100" fmla="*/ 195 w 507"/>
                <a:gd name="T101" fmla="*/ 38 h 284"/>
                <a:gd name="T102" fmla="*/ 187 w 507"/>
                <a:gd name="T103" fmla="*/ 40 h 284"/>
                <a:gd name="T104" fmla="*/ 169 w 507"/>
                <a:gd name="T105" fmla="*/ 24 h 284"/>
                <a:gd name="T106" fmla="*/ 152 w 507"/>
                <a:gd name="T107" fmla="*/ 8 h 284"/>
                <a:gd name="T108" fmla="*/ 150 w 507"/>
                <a:gd name="T109" fmla="*/ 3 h 284"/>
                <a:gd name="T110" fmla="*/ 129 w 507"/>
                <a:gd name="T111" fmla="*/ 0 h 2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07"/>
                <a:gd name="T169" fmla="*/ 0 h 284"/>
                <a:gd name="T170" fmla="*/ 507 w 507"/>
                <a:gd name="T171" fmla="*/ 284 h 28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07" h="284">
                  <a:moveTo>
                    <a:pt x="268" y="0"/>
                  </a:moveTo>
                  <a:lnTo>
                    <a:pt x="246" y="6"/>
                  </a:lnTo>
                  <a:lnTo>
                    <a:pt x="213" y="23"/>
                  </a:lnTo>
                  <a:lnTo>
                    <a:pt x="215" y="36"/>
                  </a:lnTo>
                  <a:lnTo>
                    <a:pt x="167" y="28"/>
                  </a:lnTo>
                  <a:lnTo>
                    <a:pt x="120" y="18"/>
                  </a:lnTo>
                  <a:lnTo>
                    <a:pt x="72" y="18"/>
                  </a:lnTo>
                  <a:lnTo>
                    <a:pt x="25" y="18"/>
                  </a:lnTo>
                  <a:lnTo>
                    <a:pt x="40" y="55"/>
                  </a:lnTo>
                  <a:lnTo>
                    <a:pt x="37" y="73"/>
                  </a:lnTo>
                  <a:lnTo>
                    <a:pt x="11" y="107"/>
                  </a:lnTo>
                  <a:lnTo>
                    <a:pt x="8" y="119"/>
                  </a:lnTo>
                  <a:lnTo>
                    <a:pt x="0" y="142"/>
                  </a:lnTo>
                  <a:lnTo>
                    <a:pt x="22" y="158"/>
                  </a:lnTo>
                  <a:lnTo>
                    <a:pt x="75" y="163"/>
                  </a:lnTo>
                  <a:lnTo>
                    <a:pt x="123" y="148"/>
                  </a:lnTo>
                  <a:lnTo>
                    <a:pt x="147" y="129"/>
                  </a:lnTo>
                  <a:lnTo>
                    <a:pt x="156" y="132"/>
                  </a:lnTo>
                  <a:lnTo>
                    <a:pt x="178" y="153"/>
                  </a:lnTo>
                  <a:lnTo>
                    <a:pt x="201" y="174"/>
                  </a:lnTo>
                  <a:lnTo>
                    <a:pt x="223" y="194"/>
                  </a:lnTo>
                  <a:lnTo>
                    <a:pt x="246" y="215"/>
                  </a:lnTo>
                  <a:lnTo>
                    <a:pt x="268" y="200"/>
                  </a:lnTo>
                  <a:lnTo>
                    <a:pt x="276" y="205"/>
                  </a:lnTo>
                  <a:lnTo>
                    <a:pt x="274" y="189"/>
                  </a:lnTo>
                  <a:lnTo>
                    <a:pt x="279" y="200"/>
                  </a:lnTo>
                  <a:lnTo>
                    <a:pt x="300" y="205"/>
                  </a:lnTo>
                  <a:lnTo>
                    <a:pt x="270" y="209"/>
                  </a:lnTo>
                  <a:lnTo>
                    <a:pt x="282" y="215"/>
                  </a:lnTo>
                  <a:lnTo>
                    <a:pt x="307" y="223"/>
                  </a:lnTo>
                  <a:lnTo>
                    <a:pt x="331" y="226"/>
                  </a:lnTo>
                  <a:lnTo>
                    <a:pt x="303" y="246"/>
                  </a:lnTo>
                  <a:lnTo>
                    <a:pt x="323" y="256"/>
                  </a:lnTo>
                  <a:lnTo>
                    <a:pt x="336" y="269"/>
                  </a:lnTo>
                  <a:lnTo>
                    <a:pt x="340" y="284"/>
                  </a:lnTo>
                  <a:lnTo>
                    <a:pt x="381" y="267"/>
                  </a:lnTo>
                  <a:lnTo>
                    <a:pt x="400" y="262"/>
                  </a:lnTo>
                  <a:lnTo>
                    <a:pt x="416" y="253"/>
                  </a:lnTo>
                  <a:lnTo>
                    <a:pt x="393" y="251"/>
                  </a:lnTo>
                  <a:lnTo>
                    <a:pt x="366" y="230"/>
                  </a:lnTo>
                  <a:lnTo>
                    <a:pt x="372" y="213"/>
                  </a:lnTo>
                  <a:lnTo>
                    <a:pt x="369" y="223"/>
                  </a:lnTo>
                  <a:lnTo>
                    <a:pt x="377" y="215"/>
                  </a:lnTo>
                  <a:lnTo>
                    <a:pt x="416" y="200"/>
                  </a:lnTo>
                  <a:lnTo>
                    <a:pt x="461" y="184"/>
                  </a:lnTo>
                  <a:lnTo>
                    <a:pt x="475" y="182"/>
                  </a:lnTo>
                  <a:lnTo>
                    <a:pt x="485" y="161"/>
                  </a:lnTo>
                  <a:lnTo>
                    <a:pt x="507" y="152"/>
                  </a:lnTo>
                  <a:lnTo>
                    <a:pt x="490" y="101"/>
                  </a:lnTo>
                  <a:lnTo>
                    <a:pt x="448" y="88"/>
                  </a:lnTo>
                  <a:lnTo>
                    <a:pt x="406" y="75"/>
                  </a:lnTo>
                  <a:lnTo>
                    <a:pt x="389" y="78"/>
                  </a:lnTo>
                  <a:lnTo>
                    <a:pt x="352" y="47"/>
                  </a:lnTo>
                  <a:lnTo>
                    <a:pt x="316" y="16"/>
                  </a:lnTo>
                  <a:lnTo>
                    <a:pt x="311" y="5"/>
                  </a:lnTo>
                  <a:lnTo>
                    <a:pt x="268"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1" name="Freeform 232"/>
            <p:cNvSpPr>
              <a:spLocks/>
            </p:cNvSpPr>
            <p:nvPr/>
          </p:nvSpPr>
          <p:spPr bwMode="gray">
            <a:xfrm>
              <a:off x="3387" y="1613"/>
              <a:ext cx="59" cy="79"/>
            </a:xfrm>
            <a:custGeom>
              <a:avLst/>
              <a:gdLst>
                <a:gd name="T0" fmla="*/ 10 w 127"/>
                <a:gd name="T1" fmla="*/ 16 h 152"/>
                <a:gd name="T2" fmla="*/ 10 w 127"/>
                <a:gd name="T3" fmla="*/ 17 h 152"/>
                <a:gd name="T4" fmla="*/ 6 w 127"/>
                <a:gd name="T5" fmla="*/ 18 h 152"/>
                <a:gd name="T6" fmla="*/ 5 w 127"/>
                <a:gd name="T7" fmla="*/ 23 h 152"/>
                <a:gd name="T8" fmla="*/ 9 w 127"/>
                <a:gd name="T9" fmla="*/ 22 h 152"/>
                <a:gd name="T10" fmla="*/ 10 w 127"/>
                <a:gd name="T11" fmla="*/ 25 h 152"/>
                <a:gd name="T12" fmla="*/ 8 w 127"/>
                <a:gd name="T13" fmla="*/ 28 h 152"/>
                <a:gd name="T14" fmla="*/ 6 w 127"/>
                <a:gd name="T15" fmla="*/ 31 h 152"/>
                <a:gd name="T16" fmla="*/ 7 w 127"/>
                <a:gd name="T17" fmla="*/ 32 h 152"/>
                <a:gd name="T18" fmla="*/ 9 w 127"/>
                <a:gd name="T19" fmla="*/ 35 h 152"/>
                <a:gd name="T20" fmla="*/ 15 w 127"/>
                <a:gd name="T21" fmla="*/ 38 h 152"/>
                <a:gd name="T22" fmla="*/ 10 w 127"/>
                <a:gd name="T23" fmla="*/ 41 h 152"/>
                <a:gd name="T24" fmla="*/ 13 w 127"/>
                <a:gd name="T25" fmla="*/ 43 h 152"/>
                <a:gd name="T26" fmla="*/ 13 w 127"/>
                <a:gd name="T27" fmla="*/ 48 h 152"/>
                <a:gd name="T28" fmla="*/ 6 w 127"/>
                <a:gd name="T29" fmla="*/ 49 h 152"/>
                <a:gd name="T30" fmla="*/ 9 w 127"/>
                <a:gd name="T31" fmla="*/ 52 h 152"/>
                <a:gd name="T32" fmla="*/ 8 w 127"/>
                <a:gd name="T33" fmla="*/ 55 h 152"/>
                <a:gd name="T34" fmla="*/ 5 w 127"/>
                <a:gd name="T35" fmla="*/ 52 h 152"/>
                <a:gd name="T36" fmla="*/ 2 w 127"/>
                <a:gd name="T37" fmla="*/ 58 h 152"/>
                <a:gd name="T38" fmla="*/ 0 w 127"/>
                <a:gd name="T39" fmla="*/ 59 h 152"/>
                <a:gd name="T40" fmla="*/ 3 w 127"/>
                <a:gd name="T41" fmla="*/ 64 h 152"/>
                <a:gd name="T42" fmla="*/ 0 w 127"/>
                <a:gd name="T43" fmla="*/ 65 h 152"/>
                <a:gd name="T44" fmla="*/ 0 w 127"/>
                <a:gd name="T45" fmla="*/ 66 h 152"/>
                <a:gd name="T46" fmla="*/ 0 w 127"/>
                <a:gd name="T47" fmla="*/ 69 h 152"/>
                <a:gd name="T48" fmla="*/ 9 w 127"/>
                <a:gd name="T49" fmla="*/ 74 h 152"/>
                <a:gd name="T50" fmla="*/ 13 w 127"/>
                <a:gd name="T51" fmla="*/ 79 h 152"/>
                <a:gd name="T52" fmla="*/ 16 w 127"/>
                <a:gd name="T53" fmla="*/ 66 h 152"/>
                <a:gd name="T54" fmla="*/ 25 w 127"/>
                <a:gd name="T55" fmla="*/ 69 h 152"/>
                <a:gd name="T56" fmla="*/ 29 w 127"/>
                <a:gd name="T57" fmla="*/ 78 h 152"/>
                <a:gd name="T58" fmla="*/ 31 w 127"/>
                <a:gd name="T59" fmla="*/ 77 h 152"/>
                <a:gd name="T60" fmla="*/ 32 w 127"/>
                <a:gd name="T61" fmla="*/ 75 h 152"/>
                <a:gd name="T62" fmla="*/ 36 w 127"/>
                <a:gd name="T63" fmla="*/ 74 h 152"/>
                <a:gd name="T64" fmla="*/ 39 w 127"/>
                <a:gd name="T65" fmla="*/ 75 h 152"/>
                <a:gd name="T66" fmla="*/ 40 w 127"/>
                <a:gd name="T67" fmla="*/ 71 h 152"/>
                <a:gd name="T68" fmla="*/ 43 w 127"/>
                <a:gd name="T69" fmla="*/ 72 h 152"/>
                <a:gd name="T70" fmla="*/ 46 w 127"/>
                <a:gd name="T71" fmla="*/ 73 h 152"/>
                <a:gd name="T72" fmla="*/ 47 w 127"/>
                <a:gd name="T73" fmla="*/ 71 h 152"/>
                <a:gd name="T74" fmla="*/ 52 w 127"/>
                <a:gd name="T75" fmla="*/ 71 h 152"/>
                <a:gd name="T76" fmla="*/ 55 w 127"/>
                <a:gd name="T77" fmla="*/ 75 h 152"/>
                <a:gd name="T78" fmla="*/ 58 w 127"/>
                <a:gd name="T79" fmla="*/ 72 h 152"/>
                <a:gd name="T80" fmla="*/ 53 w 127"/>
                <a:gd name="T81" fmla="*/ 66 h 152"/>
                <a:gd name="T82" fmla="*/ 59 w 127"/>
                <a:gd name="T83" fmla="*/ 57 h 152"/>
                <a:gd name="T84" fmla="*/ 53 w 127"/>
                <a:gd name="T85" fmla="*/ 47 h 152"/>
                <a:gd name="T86" fmla="*/ 54 w 127"/>
                <a:gd name="T87" fmla="*/ 35 h 152"/>
                <a:gd name="T88" fmla="*/ 53 w 127"/>
                <a:gd name="T89" fmla="*/ 29 h 152"/>
                <a:gd name="T90" fmla="*/ 49 w 127"/>
                <a:gd name="T91" fmla="*/ 27 h 152"/>
                <a:gd name="T92" fmla="*/ 45 w 127"/>
                <a:gd name="T93" fmla="*/ 27 h 152"/>
                <a:gd name="T94" fmla="*/ 38 w 127"/>
                <a:gd name="T95" fmla="*/ 23 h 152"/>
                <a:gd name="T96" fmla="*/ 20 w 127"/>
                <a:gd name="T97" fmla="*/ 0 h 152"/>
                <a:gd name="T98" fmla="*/ 1 w 127"/>
                <a:gd name="T99" fmla="*/ 4 h 152"/>
                <a:gd name="T100" fmla="*/ 4 w 127"/>
                <a:gd name="T101" fmla="*/ 11 h 152"/>
                <a:gd name="T102" fmla="*/ 6 w 127"/>
                <a:gd name="T103" fmla="*/ 12 h 152"/>
                <a:gd name="T104" fmla="*/ 5 w 127"/>
                <a:gd name="T105" fmla="*/ 14 h 152"/>
                <a:gd name="T106" fmla="*/ 6 w 127"/>
                <a:gd name="T107" fmla="*/ 15 h 152"/>
                <a:gd name="T108" fmla="*/ 10 w 127"/>
                <a:gd name="T109" fmla="*/ 16 h 1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152"/>
                <a:gd name="T167" fmla="*/ 127 w 127"/>
                <a:gd name="T168" fmla="*/ 152 h 1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152">
                  <a:moveTo>
                    <a:pt x="21" y="31"/>
                  </a:moveTo>
                  <a:lnTo>
                    <a:pt x="21" y="33"/>
                  </a:lnTo>
                  <a:lnTo>
                    <a:pt x="13" y="34"/>
                  </a:lnTo>
                  <a:lnTo>
                    <a:pt x="10" y="44"/>
                  </a:lnTo>
                  <a:lnTo>
                    <a:pt x="20" y="43"/>
                  </a:lnTo>
                  <a:lnTo>
                    <a:pt x="21" y="49"/>
                  </a:lnTo>
                  <a:lnTo>
                    <a:pt x="18" y="54"/>
                  </a:lnTo>
                  <a:lnTo>
                    <a:pt x="13" y="59"/>
                  </a:lnTo>
                  <a:lnTo>
                    <a:pt x="15" y="62"/>
                  </a:lnTo>
                  <a:lnTo>
                    <a:pt x="20" y="67"/>
                  </a:lnTo>
                  <a:lnTo>
                    <a:pt x="33" y="74"/>
                  </a:lnTo>
                  <a:lnTo>
                    <a:pt x="21" y="78"/>
                  </a:lnTo>
                  <a:lnTo>
                    <a:pt x="29" y="83"/>
                  </a:lnTo>
                  <a:lnTo>
                    <a:pt x="29" y="92"/>
                  </a:lnTo>
                  <a:lnTo>
                    <a:pt x="13" y="95"/>
                  </a:lnTo>
                  <a:lnTo>
                    <a:pt x="20" y="101"/>
                  </a:lnTo>
                  <a:lnTo>
                    <a:pt x="17" y="105"/>
                  </a:lnTo>
                  <a:lnTo>
                    <a:pt x="10" y="101"/>
                  </a:lnTo>
                  <a:lnTo>
                    <a:pt x="4" y="111"/>
                  </a:lnTo>
                  <a:lnTo>
                    <a:pt x="0" y="113"/>
                  </a:lnTo>
                  <a:lnTo>
                    <a:pt x="7" y="124"/>
                  </a:lnTo>
                  <a:lnTo>
                    <a:pt x="0" y="126"/>
                  </a:lnTo>
                  <a:lnTo>
                    <a:pt x="0" y="127"/>
                  </a:lnTo>
                  <a:lnTo>
                    <a:pt x="0" y="132"/>
                  </a:lnTo>
                  <a:lnTo>
                    <a:pt x="20" y="142"/>
                  </a:lnTo>
                  <a:lnTo>
                    <a:pt x="29" y="152"/>
                  </a:lnTo>
                  <a:lnTo>
                    <a:pt x="34" y="127"/>
                  </a:lnTo>
                  <a:lnTo>
                    <a:pt x="53" y="132"/>
                  </a:lnTo>
                  <a:lnTo>
                    <a:pt x="62" y="150"/>
                  </a:lnTo>
                  <a:lnTo>
                    <a:pt x="66" y="149"/>
                  </a:lnTo>
                  <a:lnTo>
                    <a:pt x="68" y="145"/>
                  </a:lnTo>
                  <a:lnTo>
                    <a:pt x="78" y="142"/>
                  </a:lnTo>
                  <a:lnTo>
                    <a:pt x="84" y="144"/>
                  </a:lnTo>
                  <a:lnTo>
                    <a:pt x="87" y="137"/>
                  </a:lnTo>
                  <a:lnTo>
                    <a:pt x="92" y="139"/>
                  </a:lnTo>
                  <a:lnTo>
                    <a:pt x="98" y="140"/>
                  </a:lnTo>
                  <a:lnTo>
                    <a:pt x="102" y="137"/>
                  </a:lnTo>
                  <a:lnTo>
                    <a:pt x="111" y="136"/>
                  </a:lnTo>
                  <a:lnTo>
                    <a:pt x="119" y="144"/>
                  </a:lnTo>
                  <a:lnTo>
                    <a:pt x="124" y="139"/>
                  </a:lnTo>
                  <a:lnTo>
                    <a:pt x="115" y="127"/>
                  </a:lnTo>
                  <a:lnTo>
                    <a:pt x="127" y="109"/>
                  </a:lnTo>
                  <a:lnTo>
                    <a:pt x="115" y="90"/>
                  </a:lnTo>
                  <a:lnTo>
                    <a:pt x="116" y="67"/>
                  </a:lnTo>
                  <a:lnTo>
                    <a:pt x="115" y="56"/>
                  </a:lnTo>
                  <a:lnTo>
                    <a:pt x="105" y="52"/>
                  </a:lnTo>
                  <a:lnTo>
                    <a:pt x="97" y="52"/>
                  </a:lnTo>
                  <a:lnTo>
                    <a:pt x="82" y="44"/>
                  </a:lnTo>
                  <a:lnTo>
                    <a:pt x="42" y="0"/>
                  </a:lnTo>
                  <a:lnTo>
                    <a:pt x="2" y="8"/>
                  </a:lnTo>
                  <a:lnTo>
                    <a:pt x="9" y="21"/>
                  </a:lnTo>
                  <a:lnTo>
                    <a:pt x="12" y="23"/>
                  </a:lnTo>
                  <a:lnTo>
                    <a:pt x="10" y="26"/>
                  </a:lnTo>
                  <a:lnTo>
                    <a:pt x="12" y="28"/>
                  </a:lnTo>
                  <a:lnTo>
                    <a:pt x="21" y="3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8" name="Group 233"/>
            <p:cNvGrpSpPr>
              <a:grpSpLocks/>
            </p:cNvGrpSpPr>
            <p:nvPr/>
          </p:nvGrpSpPr>
          <p:grpSpPr bwMode="auto">
            <a:xfrm>
              <a:off x="1450" y="1031"/>
              <a:ext cx="1137" cy="663"/>
              <a:chOff x="941" y="1094"/>
              <a:chExt cx="1430" cy="807"/>
            </a:xfrm>
            <a:grpFill/>
          </p:grpSpPr>
          <p:sp>
            <p:nvSpPr>
              <p:cNvPr id="192" name="Freeform 234"/>
              <p:cNvSpPr>
                <a:spLocks/>
              </p:cNvSpPr>
              <p:nvPr/>
            </p:nvSpPr>
            <p:spPr bwMode="gray">
              <a:xfrm>
                <a:off x="941" y="1272"/>
                <a:ext cx="1226" cy="629"/>
              </a:xfrm>
              <a:custGeom>
                <a:avLst/>
                <a:gdLst>
                  <a:gd name="T0" fmla="*/ 943 w 2044"/>
                  <a:gd name="T1" fmla="*/ 106 h 1012"/>
                  <a:gd name="T2" fmla="*/ 998 w 2044"/>
                  <a:gd name="T3" fmla="*/ 44 h 1012"/>
                  <a:gd name="T4" fmla="*/ 899 w 2044"/>
                  <a:gd name="T5" fmla="*/ 71 h 1012"/>
                  <a:gd name="T6" fmla="*/ 860 w 2044"/>
                  <a:gd name="T7" fmla="*/ 40 h 1012"/>
                  <a:gd name="T8" fmla="*/ 858 w 2044"/>
                  <a:gd name="T9" fmla="*/ 3 h 1012"/>
                  <a:gd name="T10" fmla="*/ 843 w 2044"/>
                  <a:gd name="T11" fmla="*/ 48 h 1012"/>
                  <a:gd name="T12" fmla="*/ 780 w 2044"/>
                  <a:gd name="T13" fmla="*/ 95 h 1012"/>
                  <a:gd name="T14" fmla="*/ 793 w 2044"/>
                  <a:gd name="T15" fmla="*/ 69 h 1012"/>
                  <a:gd name="T16" fmla="*/ 745 w 2044"/>
                  <a:gd name="T17" fmla="*/ 80 h 1012"/>
                  <a:gd name="T18" fmla="*/ 647 w 2044"/>
                  <a:gd name="T19" fmla="*/ 67 h 1012"/>
                  <a:gd name="T20" fmla="*/ 605 w 2044"/>
                  <a:gd name="T21" fmla="*/ 82 h 1012"/>
                  <a:gd name="T22" fmla="*/ 519 w 2044"/>
                  <a:gd name="T23" fmla="*/ 59 h 1012"/>
                  <a:gd name="T24" fmla="*/ 410 w 2044"/>
                  <a:gd name="T25" fmla="*/ 45 h 1012"/>
                  <a:gd name="T26" fmla="*/ 343 w 2044"/>
                  <a:gd name="T27" fmla="*/ 37 h 1012"/>
                  <a:gd name="T28" fmla="*/ 147 w 2044"/>
                  <a:gd name="T29" fmla="*/ 88 h 1012"/>
                  <a:gd name="T30" fmla="*/ 26 w 2044"/>
                  <a:gd name="T31" fmla="*/ 236 h 1012"/>
                  <a:gd name="T32" fmla="*/ 86 w 2044"/>
                  <a:gd name="T33" fmla="*/ 319 h 1012"/>
                  <a:gd name="T34" fmla="*/ 56 w 2044"/>
                  <a:gd name="T35" fmla="*/ 347 h 1012"/>
                  <a:gd name="T36" fmla="*/ 73 w 2044"/>
                  <a:gd name="T37" fmla="*/ 374 h 1012"/>
                  <a:gd name="T38" fmla="*/ 75 w 2044"/>
                  <a:gd name="T39" fmla="*/ 403 h 1012"/>
                  <a:gd name="T40" fmla="*/ 44 w 2044"/>
                  <a:gd name="T41" fmla="*/ 423 h 1012"/>
                  <a:gd name="T42" fmla="*/ 70 w 2044"/>
                  <a:gd name="T43" fmla="*/ 431 h 1012"/>
                  <a:gd name="T44" fmla="*/ 83 w 2044"/>
                  <a:gd name="T45" fmla="*/ 450 h 1012"/>
                  <a:gd name="T46" fmla="*/ 88 w 2044"/>
                  <a:gd name="T47" fmla="*/ 465 h 1012"/>
                  <a:gd name="T48" fmla="*/ 321 w 2044"/>
                  <a:gd name="T49" fmla="*/ 468 h 1012"/>
                  <a:gd name="T50" fmla="*/ 557 w 2044"/>
                  <a:gd name="T51" fmla="*/ 460 h 1012"/>
                  <a:gd name="T52" fmla="*/ 692 w 2044"/>
                  <a:gd name="T53" fmla="*/ 513 h 1012"/>
                  <a:gd name="T54" fmla="*/ 689 w 2044"/>
                  <a:gd name="T55" fmla="*/ 621 h 1012"/>
                  <a:gd name="T56" fmla="*/ 827 w 2044"/>
                  <a:gd name="T57" fmla="*/ 572 h 1012"/>
                  <a:gd name="T58" fmla="*/ 976 w 2044"/>
                  <a:gd name="T59" fmla="*/ 505 h 1012"/>
                  <a:gd name="T60" fmla="*/ 1033 w 2044"/>
                  <a:gd name="T61" fmla="*/ 537 h 1012"/>
                  <a:gd name="T62" fmla="*/ 1001 w 2044"/>
                  <a:gd name="T63" fmla="*/ 564 h 1012"/>
                  <a:gd name="T64" fmla="*/ 1087 w 2044"/>
                  <a:gd name="T65" fmla="*/ 550 h 1012"/>
                  <a:gd name="T66" fmla="*/ 1030 w 2044"/>
                  <a:gd name="T67" fmla="*/ 511 h 1012"/>
                  <a:gd name="T68" fmla="*/ 1060 w 2044"/>
                  <a:gd name="T69" fmla="*/ 473 h 1012"/>
                  <a:gd name="T70" fmla="*/ 963 w 2044"/>
                  <a:gd name="T71" fmla="*/ 487 h 1012"/>
                  <a:gd name="T72" fmla="*/ 1163 w 2044"/>
                  <a:gd name="T73" fmla="*/ 423 h 1012"/>
                  <a:gd name="T74" fmla="*/ 1226 w 2044"/>
                  <a:gd name="T75" fmla="*/ 373 h 1012"/>
                  <a:gd name="T76" fmla="*/ 1161 w 2044"/>
                  <a:gd name="T77" fmla="*/ 371 h 1012"/>
                  <a:gd name="T78" fmla="*/ 1174 w 2044"/>
                  <a:gd name="T79" fmla="*/ 341 h 1012"/>
                  <a:gd name="T80" fmla="*/ 1167 w 2044"/>
                  <a:gd name="T81" fmla="*/ 326 h 1012"/>
                  <a:gd name="T82" fmla="*/ 1150 w 2044"/>
                  <a:gd name="T83" fmla="*/ 300 h 1012"/>
                  <a:gd name="T84" fmla="*/ 1150 w 2044"/>
                  <a:gd name="T85" fmla="*/ 275 h 1012"/>
                  <a:gd name="T86" fmla="*/ 1147 w 2044"/>
                  <a:gd name="T87" fmla="*/ 236 h 1012"/>
                  <a:gd name="T88" fmla="*/ 1122 w 2044"/>
                  <a:gd name="T89" fmla="*/ 254 h 1012"/>
                  <a:gd name="T90" fmla="*/ 1069 w 2044"/>
                  <a:gd name="T91" fmla="*/ 275 h 1012"/>
                  <a:gd name="T92" fmla="*/ 1063 w 2044"/>
                  <a:gd name="T93" fmla="*/ 244 h 1012"/>
                  <a:gd name="T94" fmla="*/ 1050 w 2044"/>
                  <a:gd name="T95" fmla="*/ 201 h 1012"/>
                  <a:gd name="T96" fmla="*/ 964 w 2044"/>
                  <a:gd name="T97" fmla="*/ 204 h 1012"/>
                  <a:gd name="T98" fmla="*/ 918 w 2044"/>
                  <a:gd name="T99" fmla="*/ 319 h 1012"/>
                  <a:gd name="T100" fmla="*/ 836 w 2044"/>
                  <a:gd name="T101" fmla="*/ 410 h 1012"/>
                  <a:gd name="T102" fmla="*/ 812 w 2044"/>
                  <a:gd name="T103" fmla="*/ 357 h 1012"/>
                  <a:gd name="T104" fmla="*/ 713 w 2044"/>
                  <a:gd name="T105" fmla="*/ 291 h 1012"/>
                  <a:gd name="T106" fmla="*/ 678 w 2044"/>
                  <a:gd name="T107" fmla="*/ 254 h 1012"/>
                  <a:gd name="T108" fmla="*/ 769 w 2044"/>
                  <a:gd name="T109" fmla="*/ 177 h 1012"/>
                  <a:gd name="T110" fmla="*/ 814 w 2044"/>
                  <a:gd name="T111" fmla="*/ 153 h 1012"/>
                  <a:gd name="T112" fmla="*/ 860 w 2044"/>
                  <a:gd name="T113" fmla="*/ 121 h 10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44"/>
                  <a:gd name="T172" fmla="*/ 0 h 1012"/>
                  <a:gd name="T173" fmla="*/ 2044 w 2044"/>
                  <a:gd name="T174" fmla="*/ 1012 h 10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44" h="1012">
                    <a:moveTo>
                      <a:pt x="1505" y="178"/>
                    </a:moveTo>
                    <a:lnTo>
                      <a:pt x="1492" y="166"/>
                    </a:lnTo>
                    <a:lnTo>
                      <a:pt x="1525" y="168"/>
                    </a:lnTo>
                    <a:lnTo>
                      <a:pt x="1542" y="176"/>
                    </a:lnTo>
                    <a:lnTo>
                      <a:pt x="1557" y="173"/>
                    </a:lnTo>
                    <a:lnTo>
                      <a:pt x="1545" y="155"/>
                    </a:lnTo>
                    <a:lnTo>
                      <a:pt x="1557" y="158"/>
                    </a:lnTo>
                    <a:lnTo>
                      <a:pt x="1563" y="160"/>
                    </a:lnTo>
                    <a:lnTo>
                      <a:pt x="1573" y="171"/>
                    </a:lnTo>
                    <a:lnTo>
                      <a:pt x="1631" y="148"/>
                    </a:lnTo>
                    <a:lnTo>
                      <a:pt x="1642" y="132"/>
                    </a:lnTo>
                    <a:lnTo>
                      <a:pt x="1637" y="117"/>
                    </a:lnTo>
                    <a:lnTo>
                      <a:pt x="1640" y="106"/>
                    </a:lnTo>
                    <a:lnTo>
                      <a:pt x="1669" y="96"/>
                    </a:lnTo>
                    <a:lnTo>
                      <a:pt x="1653" y="95"/>
                    </a:lnTo>
                    <a:lnTo>
                      <a:pt x="1676" y="83"/>
                    </a:lnTo>
                    <a:lnTo>
                      <a:pt x="1639" y="73"/>
                    </a:lnTo>
                    <a:lnTo>
                      <a:pt x="1664" y="70"/>
                    </a:lnTo>
                    <a:lnTo>
                      <a:pt x="1594" y="69"/>
                    </a:lnTo>
                    <a:lnTo>
                      <a:pt x="1587" y="85"/>
                    </a:lnTo>
                    <a:lnTo>
                      <a:pt x="1592" y="91"/>
                    </a:lnTo>
                    <a:lnTo>
                      <a:pt x="1587" y="98"/>
                    </a:lnTo>
                    <a:lnTo>
                      <a:pt x="1568" y="98"/>
                    </a:lnTo>
                    <a:lnTo>
                      <a:pt x="1513" y="140"/>
                    </a:lnTo>
                    <a:lnTo>
                      <a:pt x="1496" y="144"/>
                    </a:lnTo>
                    <a:lnTo>
                      <a:pt x="1491" y="119"/>
                    </a:lnTo>
                    <a:lnTo>
                      <a:pt x="1499" y="114"/>
                    </a:lnTo>
                    <a:lnTo>
                      <a:pt x="1513" y="93"/>
                    </a:lnTo>
                    <a:lnTo>
                      <a:pt x="1494" y="83"/>
                    </a:lnTo>
                    <a:lnTo>
                      <a:pt x="1451" y="114"/>
                    </a:lnTo>
                    <a:lnTo>
                      <a:pt x="1460" y="86"/>
                    </a:lnTo>
                    <a:lnTo>
                      <a:pt x="1454" y="82"/>
                    </a:lnTo>
                    <a:lnTo>
                      <a:pt x="1476" y="75"/>
                    </a:lnTo>
                    <a:lnTo>
                      <a:pt x="1460" y="70"/>
                    </a:lnTo>
                    <a:lnTo>
                      <a:pt x="1436" y="69"/>
                    </a:lnTo>
                    <a:lnTo>
                      <a:pt x="1433" y="65"/>
                    </a:lnTo>
                    <a:lnTo>
                      <a:pt x="1452" y="56"/>
                    </a:lnTo>
                    <a:lnTo>
                      <a:pt x="1452" y="52"/>
                    </a:lnTo>
                    <a:lnTo>
                      <a:pt x="1465" y="52"/>
                    </a:lnTo>
                    <a:lnTo>
                      <a:pt x="1455" y="34"/>
                    </a:lnTo>
                    <a:lnTo>
                      <a:pt x="1464" y="16"/>
                    </a:lnTo>
                    <a:lnTo>
                      <a:pt x="1451" y="7"/>
                    </a:lnTo>
                    <a:lnTo>
                      <a:pt x="1441" y="5"/>
                    </a:lnTo>
                    <a:lnTo>
                      <a:pt x="1449" y="0"/>
                    </a:lnTo>
                    <a:lnTo>
                      <a:pt x="1430" y="5"/>
                    </a:lnTo>
                    <a:lnTo>
                      <a:pt x="1441" y="5"/>
                    </a:lnTo>
                    <a:lnTo>
                      <a:pt x="1406" y="13"/>
                    </a:lnTo>
                    <a:lnTo>
                      <a:pt x="1410" y="20"/>
                    </a:lnTo>
                    <a:lnTo>
                      <a:pt x="1386" y="21"/>
                    </a:lnTo>
                    <a:lnTo>
                      <a:pt x="1375" y="41"/>
                    </a:lnTo>
                    <a:lnTo>
                      <a:pt x="1382" y="42"/>
                    </a:lnTo>
                    <a:lnTo>
                      <a:pt x="1364" y="47"/>
                    </a:lnTo>
                    <a:lnTo>
                      <a:pt x="1354" y="64"/>
                    </a:lnTo>
                    <a:lnTo>
                      <a:pt x="1406" y="78"/>
                    </a:lnTo>
                    <a:lnTo>
                      <a:pt x="1391" y="82"/>
                    </a:lnTo>
                    <a:lnTo>
                      <a:pt x="1394" y="78"/>
                    </a:lnTo>
                    <a:lnTo>
                      <a:pt x="1380" y="86"/>
                    </a:lnTo>
                    <a:lnTo>
                      <a:pt x="1365" y="98"/>
                    </a:lnTo>
                    <a:lnTo>
                      <a:pt x="1390" y="91"/>
                    </a:lnTo>
                    <a:lnTo>
                      <a:pt x="1378" y="101"/>
                    </a:lnTo>
                    <a:lnTo>
                      <a:pt x="1332" y="117"/>
                    </a:lnTo>
                    <a:lnTo>
                      <a:pt x="1311" y="140"/>
                    </a:lnTo>
                    <a:lnTo>
                      <a:pt x="1300" y="153"/>
                    </a:lnTo>
                    <a:lnTo>
                      <a:pt x="1284" y="153"/>
                    </a:lnTo>
                    <a:lnTo>
                      <a:pt x="1285" y="160"/>
                    </a:lnTo>
                    <a:lnTo>
                      <a:pt x="1284" y="153"/>
                    </a:lnTo>
                    <a:lnTo>
                      <a:pt x="1287" y="153"/>
                    </a:lnTo>
                    <a:lnTo>
                      <a:pt x="1303" y="150"/>
                    </a:lnTo>
                    <a:lnTo>
                      <a:pt x="1295" y="147"/>
                    </a:lnTo>
                    <a:lnTo>
                      <a:pt x="1303" y="140"/>
                    </a:lnTo>
                    <a:lnTo>
                      <a:pt x="1290" y="142"/>
                    </a:lnTo>
                    <a:lnTo>
                      <a:pt x="1322" y="111"/>
                    </a:lnTo>
                    <a:lnTo>
                      <a:pt x="1301" y="117"/>
                    </a:lnTo>
                    <a:lnTo>
                      <a:pt x="1304" y="113"/>
                    </a:lnTo>
                    <a:lnTo>
                      <a:pt x="1279" y="108"/>
                    </a:lnTo>
                    <a:lnTo>
                      <a:pt x="1259" y="114"/>
                    </a:lnTo>
                    <a:lnTo>
                      <a:pt x="1264" y="124"/>
                    </a:lnTo>
                    <a:lnTo>
                      <a:pt x="1280" y="127"/>
                    </a:lnTo>
                    <a:lnTo>
                      <a:pt x="1258" y="129"/>
                    </a:lnTo>
                    <a:lnTo>
                      <a:pt x="1250" y="119"/>
                    </a:lnTo>
                    <a:lnTo>
                      <a:pt x="1242" y="129"/>
                    </a:lnTo>
                    <a:lnTo>
                      <a:pt x="1197" y="127"/>
                    </a:lnTo>
                    <a:lnTo>
                      <a:pt x="1150" y="127"/>
                    </a:lnTo>
                    <a:lnTo>
                      <a:pt x="1136" y="119"/>
                    </a:lnTo>
                    <a:lnTo>
                      <a:pt x="1116" y="117"/>
                    </a:lnTo>
                    <a:lnTo>
                      <a:pt x="1108" y="104"/>
                    </a:lnTo>
                    <a:lnTo>
                      <a:pt x="1102" y="91"/>
                    </a:lnTo>
                    <a:lnTo>
                      <a:pt x="1028" y="109"/>
                    </a:lnTo>
                    <a:lnTo>
                      <a:pt x="1042" y="116"/>
                    </a:lnTo>
                    <a:lnTo>
                      <a:pt x="1078" y="108"/>
                    </a:lnTo>
                    <a:lnTo>
                      <a:pt x="1100" y="104"/>
                    </a:lnTo>
                    <a:lnTo>
                      <a:pt x="1057" y="117"/>
                    </a:lnTo>
                    <a:lnTo>
                      <a:pt x="1036" y="121"/>
                    </a:lnTo>
                    <a:lnTo>
                      <a:pt x="1022" y="158"/>
                    </a:lnTo>
                    <a:lnTo>
                      <a:pt x="1012" y="152"/>
                    </a:lnTo>
                    <a:lnTo>
                      <a:pt x="1006" y="171"/>
                    </a:lnTo>
                    <a:lnTo>
                      <a:pt x="996" y="147"/>
                    </a:lnTo>
                    <a:lnTo>
                      <a:pt x="1014" y="148"/>
                    </a:lnTo>
                    <a:lnTo>
                      <a:pt x="1009" y="132"/>
                    </a:lnTo>
                    <a:lnTo>
                      <a:pt x="996" y="139"/>
                    </a:lnTo>
                    <a:lnTo>
                      <a:pt x="996" y="127"/>
                    </a:lnTo>
                    <a:lnTo>
                      <a:pt x="978" y="122"/>
                    </a:lnTo>
                    <a:lnTo>
                      <a:pt x="890" y="130"/>
                    </a:lnTo>
                    <a:lnTo>
                      <a:pt x="858" y="122"/>
                    </a:lnTo>
                    <a:lnTo>
                      <a:pt x="893" y="113"/>
                    </a:lnTo>
                    <a:lnTo>
                      <a:pt x="906" y="109"/>
                    </a:lnTo>
                    <a:lnTo>
                      <a:pt x="880" y="90"/>
                    </a:lnTo>
                    <a:lnTo>
                      <a:pt x="866" y="95"/>
                    </a:lnTo>
                    <a:lnTo>
                      <a:pt x="806" y="78"/>
                    </a:lnTo>
                    <a:lnTo>
                      <a:pt x="747" y="64"/>
                    </a:lnTo>
                    <a:lnTo>
                      <a:pt x="715" y="78"/>
                    </a:lnTo>
                    <a:lnTo>
                      <a:pt x="702" y="75"/>
                    </a:lnTo>
                    <a:lnTo>
                      <a:pt x="711" y="69"/>
                    </a:lnTo>
                    <a:lnTo>
                      <a:pt x="718" y="54"/>
                    </a:lnTo>
                    <a:lnTo>
                      <a:pt x="710" y="60"/>
                    </a:lnTo>
                    <a:lnTo>
                      <a:pt x="700" y="67"/>
                    </a:lnTo>
                    <a:lnTo>
                      <a:pt x="684" y="73"/>
                    </a:lnTo>
                    <a:lnTo>
                      <a:pt x="673" y="80"/>
                    </a:lnTo>
                    <a:lnTo>
                      <a:pt x="663" y="59"/>
                    </a:lnTo>
                    <a:lnTo>
                      <a:pt x="654" y="44"/>
                    </a:lnTo>
                    <a:lnTo>
                      <a:pt x="657" y="52"/>
                    </a:lnTo>
                    <a:lnTo>
                      <a:pt x="607" y="67"/>
                    </a:lnTo>
                    <a:lnTo>
                      <a:pt x="609" y="64"/>
                    </a:lnTo>
                    <a:lnTo>
                      <a:pt x="557" y="72"/>
                    </a:lnTo>
                    <a:lnTo>
                      <a:pt x="609" y="54"/>
                    </a:lnTo>
                    <a:lnTo>
                      <a:pt x="572" y="59"/>
                    </a:lnTo>
                    <a:lnTo>
                      <a:pt x="514" y="73"/>
                    </a:lnTo>
                    <a:lnTo>
                      <a:pt x="454" y="90"/>
                    </a:lnTo>
                    <a:lnTo>
                      <a:pt x="446" y="98"/>
                    </a:lnTo>
                    <a:lnTo>
                      <a:pt x="427" y="95"/>
                    </a:lnTo>
                    <a:lnTo>
                      <a:pt x="424" y="100"/>
                    </a:lnTo>
                    <a:lnTo>
                      <a:pt x="377" y="85"/>
                    </a:lnTo>
                    <a:lnTo>
                      <a:pt x="331" y="70"/>
                    </a:lnTo>
                    <a:lnTo>
                      <a:pt x="289" y="106"/>
                    </a:lnTo>
                    <a:lnTo>
                      <a:pt x="245" y="142"/>
                    </a:lnTo>
                    <a:lnTo>
                      <a:pt x="204" y="178"/>
                    </a:lnTo>
                    <a:lnTo>
                      <a:pt x="160" y="215"/>
                    </a:lnTo>
                    <a:lnTo>
                      <a:pt x="120" y="253"/>
                    </a:lnTo>
                    <a:lnTo>
                      <a:pt x="80" y="290"/>
                    </a:lnTo>
                    <a:lnTo>
                      <a:pt x="40" y="329"/>
                    </a:lnTo>
                    <a:lnTo>
                      <a:pt x="0" y="367"/>
                    </a:lnTo>
                    <a:lnTo>
                      <a:pt x="49" y="365"/>
                    </a:lnTo>
                    <a:lnTo>
                      <a:pt x="36" y="373"/>
                    </a:lnTo>
                    <a:lnTo>
                      <a:pt x="43" y="380"/>
                    </a:lnTo>
                    <a:lnTo>
                      <a:pt x="43" y="414"/>
                    </a:lnTo>
                    <a:lnTo>
                      <a:pt x="67" y="404"/>
                    </a:lnTo>
                    <a:lnTo>
                      <a:pt x="86" y="395"/>
                    </a:lnTo>
                    <a:lnTo>
                      <a:pt x="122" y="383"/>
                    </a:lnTo>
                    <a:lnTo>
                      <a:pt x="130" y="419"/>
                    </a:lnTo>
                    <a:lnTo>
                      <a:pt x="123" y="450"/>
                    </a:lnTo>
                    <a:lnTo>
                      <a:pt x="117" y="481"/>
                    </a:lnTo>
                    <a:lnTo>
                      <a:pt x="130" y="497"/>
                    </a:lnTo>
                    <a:lnTo>
                      <a:pt x="144" y="514"/>
                    </a:lnTo>
                    <a:lnTo>
                      <a:pt x="114" y="545"/>
                    </a:lnTo>
                    <a:lnTo>
                      <a:pt x="139" y="523"/>
                    </a:lnTo>
                    <a:lnTo>
                      <a:pt x="139" y="530"/>
                    </a:lnTo>
                    <a:lnTo>
                      <a:pt x="117" y="545"/>
                    </a:lnTo>
                    <a:lnTo>
                      <a:pt x="120" y="545"/>
                    </a:lnTo>
                    <a:lnTo>
                      <a:pt x="106" y="558"/>
                    </a:lnTo>
                    <a:lnTo>
                      <a:pt x="98" y="556"/>
                    </a:lnTo>
                    <a:lnTo>
                      <a:pt x="98" y="569"/>
                    </a:lnTo>
                    <a:lnTo>
                      <a:pt x="93" y="559"/>
                    </a:lnTo>
                    <a:lnTo>
                      <a:pt x="90" y="574"/>
                    </a:lnTo>
                    <a:lnTo>
                      <a:pt x="104" y="572"/>
                    </a:lnTo>
                    <a:lnTo>
                      <a:pt x="96" y="572"/>
                    </a:lnTo>
                    <a:lnTo>
                      <a:pt x="96" y="580"/>
                    </a:lnTo>
                    <a:lnTo>
                      <a:pt x="88" y="577"/>
                    </a:lnTo>
                    <a:lnTo>
                      <a:pt x="93" y="600"/>
                    </a:lnTo>
                    <a:lnTo>
                      <a:pt x="126" y="579"/>
                    </a:lnTo>
                    <a:lnTo>
                      <a:pt x="114" y="598"/>
                    </a:lnTo>
                    <a:lnTo>
                      <a:pt x="122" y="602"/>
                    </a:lnTo>
                    <a:lnTo>
                      <a:pt x="106" y="597"/>
                    </a:lnTo>
                    <a:lnTo>
                      <a:pt x="102" y="621"/>
                    </a:lnTo>
                    <a:lnTo>
                      <a:pt x="109" y="618"/>
                    </a:lnTo>
                    <a:lnTo>
                      <a:pt x="88" y="639"/>
                    </a:lnTo>
                    <a:lnTo>
                      <a:pt x="99" y="633"/>
                    </a:lnTo>
                    <a:lnTo>
                      <a:pt x="99" y="641"/>
                    </a:lnTo>
                    <a:lnTo>
                      <a:pt x="139" y="619"/>
                    </a:lnTo>
                    <a:lnTo>
                      <a:pt x="125" y="637"/>
                    </a:lnTo>
                    <a:lnTo>
                      <a:pt x="125" y="649"/>
                    </a:lnTo>
                    <a:lnTo>
                      <a:pt x="120" y="637"/>
                    </a:lnTo>
                    <a:lnTo>
                      <a:pt x="86" y="655"/>
                    </a:lnTo>
                    <a:lnTo>
                      <a:pt x="90" y="664"/>
                    </a:lnTo>
                    <a:lnTo>
                      <a:pt x="98" y="657"/>
                    </a:lnTo>
                    <a:lnTo>
                      <a:pt x="117" y="660"/>
                    </a:lnTo>
                    <a:lnTo>
                      <a:pt x="86" y="667"/>
                    </a:lnTo>
                    <a:lnTo>
                      <a:pt x="77" y="672"/>
                    </a:lnTo>
                    <a:lnTo>
                      <a:pt x="91" y="673"/>
                    </a:lnTo>
                    <a:lnTo>
                      <a:pt x="73" y="680"/>
                    </a:lnTo>
                    <a:lnTo>
                      <a:pt x="96" y="688"/>
                    </a:lnTo>
                    <a:lnTo>
                      <a:pt x="102" y="683"/>
                    </a:lnTo>
                    <a:lnTo>
                      <a:pt x="110" y="686"/>
                    </a:lnTo>
                    <a:lnTo>
                      <a:pt x="99" y="690"/>
                    </a:lnTo>
                    <a:lnTo>
                      <a:pt x="110" y="690"/>
                    </a:lnTo>
                    <a:lnTo>
                      <a:pt x="102" y="694"/>
                    </a:lnTo>
                    <a:lnTo>
                      <a:pt x="126" y="686"/>
                    </a:lnTo>
                    <a:lnTo>
                      <a:pt x="130" y="681"/>
                    </a:lnTo>
                    <a:lnTo>
                      <a:pt x="117" y="694"/>
                    </a:lnTo>
                    <a:lnTo>
                      <a:pt x="106" y="696"/>
                    </a:lnTo>
                    <a:lnTo>
                      <a:pt x="101" y="701"/>
                    </a:lnTo>
                    <a:lnTo>
                      <a:pt x="122" y="694"/>
                    </a:lnTo>
                    <a:lnTo>
                      <a:pt x="122" y="703"/>
                    </a:lnTo>
                    <a:lnTo>
                      <a:pt x="141" y="690"/>
                    </a:lnTo>
                    <a:lnTo>
                      <a:pt x="131" y="706"/>
                    </a:lnTo>
                    <a:lnTo>
                      <a:pt x="149" y="701"/>
                    </a:lnTo>
                    <a:lnTo>
                      <a:pt x="125" y="716"/>
                    </a:lnTo>
                    <a:lnTo>
                      <a:pt x="139" y="724"/>
                    </a:lnTo>
                    <a:lnTo>
                      <a:pt x="151" y="711"/>
                    </a:lnTo>
                    <a:lnTo>
                      <a:pt x="143" y="730"/>
                    </a:lnTo>
                    <a:lnTo>
                      <a:pt x="147" y="730"/>
                    </a:lnTo>
                    <a:lnTo>
                      <a:pt x="136" y="730"/>
                    </a:lnTo>
                    <a:lnTo>
                      <a:pt x="149" y="735"/>
                    </a:lnTo>
                    <a:lnTo>
                      <a:pt x="160" y="730"/>
                    </a:lnTo>
                    <a:lnTo>
                      <a:pt x="151" y="742"/>
                    </a:lnTo>
                    <a:lnTo>
                      <a:pt x="159" y="743"/>
                    </a:lnTo>
                    <a:lnTo>
                      <a:pt x="147" y="748"/>
                    </a:lnTo>
                    <a:lnTo>
                      <a:pt x="157" y="753"/>
                    </a:lnTo>
                    <a:lnTo>
                      <a:pt x="205" y="753"/>
                    </a:lnTo>
                    <a:lnTo>
                      <a:pt x="252" y="753"/>
                    </a:lnTo>
                    <a:lnTo>
                      <a:pt x="300" y="753"/>
                    </a:lnTo>
                    <a:lnTo>
                      <a:pt x="347" y="753"/>
                    </a:lnTo>
                    <a:lnTo>
                      <a:pt x="395" y="753"/>
                    </a:lnTo>
                    <a:lnTo>
                      <a:pt x="441" y="753"/>
                    </a:lnTo>
                    <a:lnTo>
                      <a:pt x="490" y="753"/>
                    </a:lnTo>
                    <a:lnTo>
                      <a:pt x="536" y="753"/>
                    </a:lnTo>
                    <a:lnTo>
                      <a:pt x="584" y="753"/>
                    </a:lnTo>
                    <a:lnTo>
                      <a:pt x="633" y="753"/>
                    </a:lnTo>
                    <a:lnTo>
                      <a:pt x="679" y="753"/>
                    </a:lnTo>
                    <a:lnTo>
                      <a:pt x="728" y="753"/>
                    </a:lnTo>
                    <a:lnTo>
                      <a:pt x="774" y="753"/>
                    </a:lnTo>
                    <a:lnTo>
                      <a:pt x="822" y="753"/>
                    </a:lnTo>
                    <a:lnTo>
                      <a:pt x="869" y="753"/>
                    </a:lnTo>
                    <a:lnTo>
                      <a:pt x="917" y="753"/>
                    </a:lnTo>
                    <a:lnTo>
                      <a:pt x="928" y="740"/>
                    </a:lnTo>
                    <a:lnTo>
                      <a:pt x="925" y="760"/>
                    </a:lnTo>
                    <a:lnTo>
                      <a:pt x="957" y="766"/>
                    </a:lnTo>
                    <a:lnTo>
                      <a:pt x="997" y="784"/>
                    </a:lnTo>
                    <a:lnTo>
                      <a:pt x="1022" y="779"/>
                    </a:lnTo>
                    <a:lnTo>
                      <a:pt x="1044" y="789"/>
                    </a:lnTo>
                    <a:lnTo>
                      <a:pt x="1083" y="779"/>
                    </a:lnTo>
                    <a:lnTo>
                      <a:pt x="1107" y="794"/>
                    </a:lnTo>
                    <a:lnTo>
                      <a:pt x="1131" y="810"/>
                    </a:lnTo>
                    <a:lnTo>
                      <a:pt x="1153" y="825"/>
                    </a:lnTo>
                    <a:lnTo>
                      <a:pt x="1177" y="841"/>
                    </a:lnTo>
                    <a:lnTo>
                      <a:pt x="1181" y="856"/>
                    </a:lnTo>
                    <a:lnTo>
                      <a:pt x="1190" y="854"/>
                    </a:lnTo>
                    <a:lnTo>
                      <a:pt x="1187" y="864"/>
                    </a:lnTo>
                    <a:lnTo>
                      <a:pt x="1210" y="882"/>
                    </a:lnTo>
                    <a:lnTo>
                      <a:pt x="1203" y="913"/>
                    </a:lnTo>
                    <a:lnTo>
                      <a:pt x="1198" y="944"/>
                    </a:lnTo>
                    <a:lnTo>
                      <a:pt x="1182" y="965"/>
                    </a:lnTo>
                    <a:lnTo>
                      <a:pt x="1149" y="999"/>
                    </a:lnTo>
                    <a:lnTo>
                      <a:pt x="1157" y="1012"/>
                    </a:lnTo>
                    <a:lnTo>
                      <a:pt x="1187" y="1003"/>
                    </a:lnTo>
                    <a:lnTo>
                      <a:pt x="1218" y="993"/>
                    </a:lnTo>
                    <a:lnTo>
                      <a:pt x="1248" y="981"/>
                    </a:lnTo>
                    <a:lnTo>
                      <a:pt x="1277" y="972"/>
                    </a:lnTo>
                    <a:lnTo>
                      <a:pt x="1280" y="949"/>
                    </a:lnTo>
                    <a:lnTo>
                      <a:pt x="1316" y="946"/>
                    </a:lnTo>
                    <a:lnTo>
                      <a:pt x="1349" y="942"/>
                    </a:lnTo>
                    <a:lnTo>
                      <a:pt x="1378" y="921"/>
                    </a:lnTo>
                    <a:lnTo>
                      <a:pt x="1407" y="900"/>
                    </a:lnTo>
                    <a:lnTo>
                      <a:pt x="1462" y="897"/>
                    </a:lnTo>
                    <a:lnTo>
                      <a:pt x="1517" y="893"/>
                    </a:lnTo>
                    <a:lnTo>
                      <a:pt x="1536" y="882"/>
                    </a:lnTo>
                    <a:lnTo>
                      <a:pt x="1562" y="859"/>
                    </a:lnTo>
                    <a:lnTo>
                      <a:pt x="1586" y="833"/>
                    </a:lnTo>
                    <a:lnTo>
                      <a:pt x="1611" y="807"/>
                    </a:lnTo>
                    <a:lnTo>
                      <a:pt x="1613" y="813"/>
                    </a:lnTo>
                    <a:lnTo>
                      <a:pt x="1627" y="813"/>
                    </a:lnTo>
                    <a:lnTo>
                      <a:pt x="1645" y="822"/>
                    </a:lnTo>
                    <a:lnTo>
                      <a:pt x="1632" y="864"/>
                    </a:lnTo>
                    <a:lnTo>
                      <a:pt x="1640" y="887"/>
                    </a:lnTo>
                    <a:lnTo>
                      <a:pt x="1647" y="892"/>
                    </a:lnTo>
                    <a:lnTo>
                      <a:pt x="1674" y="882"/>
                    </a:lnTo>
                    <a:lnTo>
                      <a:pt x="1671" y="884"/>
                    </a:lnTo>
                    <a:lnTo>
                      <a:pt x="1713" y="872"/>
                    </a:lnTo>
                    <a:lnTo>
                      <a:pt x="1719" y="856"/>
                    </a:lnTo>
                    <a:lnTo>
                      <a:pt x="1722" y="864"/>
                    </a:lnTo>
                    <a:lnTo>
                      <a:pt x="1729" y="864"/>
                    </a:lnTo>
                    <a:lnTo>
                      <a:pt x="1706" y="879"/>
                    </a:lnTo>
                    <a:lnTo>
                      <a:pt x="1750" y="880"/>
                    </a:lnTo>
                    <a:lnTo>
                      <a:pt x="1724" y="890"/>
                    </a:lnTo>
                    <a:lnTo>
                      <a:pt x="1722" y="884"/>
                    </a:lnTo>
                    <a:lnTo>
                      <a:pt x="1677" y="905"/>
                    </a:lnTo>
                    <a:lnTo>
                      <a:pt x="1685" y="901"/>
                    </a:lnTo>
                    <a:lnTo>
                      <a:pt x="1660" y="915"/>
                    </a:lnTo>
                    <a:lnTo>
                      <a:pt x="1669" y="908"/>
                    </a:lnTo>
                    <a:lnTo>
                      <a:pt x="1656" y="926"/>
                    </a:lnTo>
                    <a:lnTo>
                      <a:pt x="1663" y="946"/>
                    </a:lnTo>
                    <a:lnTo>
                      <a:pt x="1682" y="939"/>
                    </a:lnTo>
                    <a:lnTo>
                      <a:pt x="1722" y="906"/>
                    </a:lnTo>
                    <a:lnTo>
                      <a:pt x="1727" y="911"/>
                    </a:lnTo>
                    <a:lnTo>
                      <a:pt x="1737" y="906"/>
                    </a:lnTo>
                    <a:lnTo>
                      <a:pt x="1740" y="908"/>
                    </a:lnTo>
                    <a:lnTo>
                      <a:pt x="1775" y="897"/>
                    </a:lnTo>
                    <a:lnTo>
                      <a:pt x="1812" y="885"/>
                    </a:lnTo>
                    <a:lnTo>
                      <a:pt x="1803" y="880"/>
                    </a:lnTo>
                    <a:lnTo>
                      <a:pt x="1811" y="879"/>
                    </a:lnTo>
                    <a:lnTo>
                      <a:pt x="1796" y="862"/>
                    </a:lnTo>
                    <a:lnTo>
                      <a:pt x="1785" y="869"/>
                    </a:lnTo>
                    <a:lnTo>
                      <a:pt x="1762" y="866"/>
                    </a:lnTo>
                    <a:lnTo>
                      <a:pt x="1742" y="857"/>
                    </a:lnTo>
                    <a:lnTo>
                      <a:pt x="1727" y="851"/>
                    </a:lnTo>
                    <a:lnTo>
                      <a:pt x="1729" y="823"/>
                    </a:lnTo>
                    <a:lnTo>
                      <a:pt x="1717" y="822"/>
                    </a:lnTo>
                    <a:lnTo>
                      <a:pt x="1738" y="799"/>
                    </a:lnTo>
                    <a:lnTo>
                      <a:pt x="1714" y="800"/>
                    </a:lnTo>
                    <a:lnTo>
                      <a:pt x="1713" y="792"/>
                    </a:lnTo>
                    <a:lnTo>
                      <a:pt x="1685" y="789"/>
                    </a:lnTo>
                    <a:lnTo>
                      <a:pt x="1693" y="786"/>
                    </a:lnTo>
                    <a:lnTo>
                      <a:pt x="1721" y="786"/>
                    </a:lnTo>
                    <a:lnTo>
                      <a:pt x="1758" y="773"/>
                    </a:lnTo>
                    <a:lnTo>
                      <a:pt x="1761" y="761"/>
                    </a:lnTo>
                    <a:lnTo>
                      <a:pt x="1767" y="761"/>
                    </a:lnTo>
                    <a:lnTo>
                      <a:pt x="1766" y="753"/>
                    </a:lnTo>
                    <a:lnTo>
                      <a:pt x="1732" y="743"/>
                    </a:lnTo>
                    <a:lnTo>
                      <a:pt x="1693" y="755"/>
                    </a:lnTo>
                    <a:lnTo>
                      <a:pt x="1653" y="766"/>
                    </a:lnTo>
                    <a:lnTo>
                      <a:pt x="1623" y="786"/>
                    </a:lnTo>
                    <a:lnTo>
                      <a:pt x="1594" y="805"/>
                    </a:lnTo>
                    <a:lnTo>
                      <a:pt x="1550" y="828"/>
                    </a:lnTo>
                    <a:lnTo>
                      <a:pt x="1578" y="807"/>
                    </a:lnTo>
                    <a:lnTo>
                      <a:pt x="1605" y="784"/>
                    </a:lnTo>
                    <a:lnTo>
                      <a:pt x="1574" y="773"/>
                    </a:lnTo>
                    <a:lnTo>
                      <a:pt x="1603" y="783"/>
                    </a:lnTo>
                    <a:lnTo>
                      <a:pt x="1644" y="755"/>
                    </a:lnTo>
                    <a:lnTo>
                      <a:pt x="1685" y="742"/>
                    </a:lnTo>
                    <a:lnTo>
                      <a:pt x="1716" y="712"/>
                    </a:lnTo>
                    <a:lnTo>
                      <a:pt x="1777" y="711"/>
                    </a:lnTo>
                    <a:lnTo>
                      <a:pt x="1836" y="709"/>
                    </a:lnTo>
                    <a:lnTo>
                      <a:pt x="1889" y="709"/>
                    </a:lnTo>
                    <a:lnTo>
                      <a:pt x="1939" y="680"/>
                    </a:lnTo>
                    <a:lnTo>
                      <a:pt x="1987" y="668"/>
                    </a:lnTo>
                    <a:lnTo>
                      <a:pt x="2039" y="641"/>
                    </a:lnTo>
                    <a:lnTo>
                      <a:pt x="2026" y="633"/>
                    </a:lnTo>
                    <a:lnTo>
                      <a:pt x="2039" y="631"/>
                    </a:lnTo>
                    <a:lnTo>
                      <a:pt x="2020" y="628"/>
                    </a:lnTo>
                    <a:lnTo>
                      <a:pt x="2036" y="624"/>
                    </a:lnTo>
                    <a:lnTo>
                      <a:pt x="2036" y="621"/>
                    </a:lnTo>
                    <a:lnTo>
                      <a:pt x="2040" y="610"/>
                    </a:lnTo>
                    <a:lnTo>
                      <a:pt x="2044" y="600"/>
                    </a:lnTo>
                    <a:lnTo>
                      <a:pt x="2026" y="590"/>
                    </a:lnTo>
                    <a:lnTo>
                      <a:pt x="2029" y="589"/>
                    </a:lnTo>
                    <a:lnTo>
                      <a:pt x="2010" y="593"/>
                    </a:lnTo>
                    <a:lnTo>
                      <a:pt x="2015" y="572"/>
                    </a:lnTo>
                    <a:lnTo>
                      <a:pt x="1989" y="575"/>
                    </a:lnTo>
                    <a:lnTo>
                      <a:pt x="2003" y="577"/>
                    </a:lnTo>
                    <a:lnTo>
                      <a:pt x="1958" y="590"/>
                    </a:lnTo>
                    <a:lnTo>
                      <a:pt x="1925" y="602"/>
                    </a:lnTo>
                    <a:lnTo>
                      <a:pt x="1936" y="597"/>
                    </a:lnTo>
                    <a:lnTo>
                      <a:pt x="1923" y="589"/>
                    </a:lnTo>
                    <a:lnTo>
                      <a:pt x="1939" y="590"/>
                    </a:lnTo>
                    <a:lnTo>
                      <a:pt x="1991" y="571"/>
                    </a:lnTo>
                    <a:lnTo>
                      <a:pt x="1957" y="577"/>
                    </a:lnTo>
                    <a:lnTo>
                      <a:pt x="2020" y="559"/>
                    </a:lnTo>
                    <a:lnTo>
                      <a:pt x="1981" y="545"/>
                    </a:lnTo>
                    <a:lnTo>
                      <a:pt x="1973" y="546"/>
                    </a:lnTo>
                    <a:lnTo>
                      <a:pt x="1979" y="538"/>
                    </a:lnTo>
                    <a:lnTo>
                      <a:pt x="1958" y="549"/>
                    </a:lnTo>
                    <a:lnTo>
                      <a:pt x="1968" y="540"/>
                    </a:lnTo>
                    <a:lnTo>
                      <a:pt x="1967" y="538"/>
                    </a:lnTo>
                    <a:lnTo>
                      <a:pt x="1952" y="541"/>
                    </a:lnTo>
                    <a:lnTo>
                      <a:pt x="1955" y="535"/>
                    </a:lnTo>
                    <a:lnTo>
                      <a:pt x="1939" y="543"/>
                    </a:lnTo>
                    <a:lnTo>
                      <a:pt x="1947" y="536"/>
                    </a:lnTo>
                    <a:lnTo>
                      <a:pt x="1952" y="530"/>
                    </a:lnTo>
                    <a:lnTo>
                      <a:pt x="1954" y="518"/>
                    </a:lnTo>
                    <a:lnTo>
                      <a:pt x="1946" y="525"/>
                    </a:lnTo>
                    <a:lnTo>
                      <a:pt x="1947" y="520"/>
                    </a:lnTo>
                    <a:lnTo>
                      <a:pt x="1934" y="507"/>
                    </a:lnTo>
                    <a:lnTo>
                      <a:pt x="1920" y="502"/>
                    </a:lnTo>
                    <a:lnTo>
                      <a:pt x="1933" y="502"/>
                    </a:lnTo>
                    <a:lnTo>
                      <a:pt x="1923" y="494"/>
                    </a:lnTo>
                    <a:lnTo>
                      <a:pt x="1931" y="492"/>
                    </a:lnTo>
                    <a:lnTo>
                      <a:pt x="1922" y="491"/>
                    </a:lnTo>
                    <a:lnTo>
                      <a:pt x="1930" y="491"/>
                    </a:lnTo>
                    <a:lnTo>
                      <a:pt x="1917" y="483"/>
                    </a:lnTo>
                    <a:lnTo>
                      <a:pt x="1923" y="483"/>
                    </a:lnTo>
                    <a:lnTo>
                      <a:pt x="1931" y="487"/>
                    </a:lnTo>
                    <a:lnTo>
                      <a:pt x="1950" y="474"/>
                    </a:lnTo>
                    <a:lnTo>
                      <a:pt x="1939" y="465"/>
                    </a:lnTo>
                    <a:lnTo>
                      <a:pt x="1933" y="460"/>
                    </a:lnTo>
                    <a:lnTo>
                      <a:pt x="1942" y="452"/>
                    </a:lnTo>
                    <a:lnTo>
                      <a:pt x="1933" y="443"/>
                    </a:lnTo>
                    <a:lnTo>
                      <a:pt x="1930" y="439"/>
                    </a:lnTo>
                    <a:lnTo>
                      <a:pt x="1917" y="442"/>
                    </a:lnTo>
                    <a:lnTo>
                      <a:pt x="1934" y="434"/>
                    </a:lnTo>
                    <a:lnTo>
                      <a:pt x="1934" y="427"/>
                    </a:lnTo>
                    <a:lnTo>
                      <a:pt x="1910" y="434"/>
                    </a:lnTo>
                    <a:lnTo>
                      <a:pt x="1934" y="417"/>
                    </a:lnTo>
                    <a:lnTo>
                      <a:pt x="1926" y="409"/>
                    </a:lnTo>
                    <a:lnTo>
                      <a:pt x="1917" y="408"/>
                    </a:lnTo>
                    <a:lnTo>
                      <a:pt x="1926" y="399"/>
                    </a:lnTo>
                    <a:lnTo>
                      <a:pt x="1922" y="396"/>
                    </a:lnTo>
                    <a:lnTo>
                      <a:pt x="1913" y="380"/>
                    </a:lnTo>
                    <a:lnTo>
                      <a:pt x="1915" y="373"/>
                    </a:lnTo>
                    <a:lnTo>
                      <a:pt x="1904" y="377"/>
                    </a:lnTo>
                    <a:lnTo>
                      <a:pt x="1913" y="367"/>
                    </a:lnTo>
                    <a:lnTo>
                      <a:pt x="1896" y="375"/>
                    </a:lnTo>
                    <a:lnTo>
                      <a:pt x="1896" y="385"/>
                    </a:lnTo>
                    <a:lnTo>
                      <a:pt x="1881" y="385"/>
                    </a:lnTo>
                    <a:lnTo>
                      <a:pt x="1886" y="395"/>
                    </a:lnTo>
                    <a:lnTo>
                      <a:pt x="1880" y="399"/>
                    </a:lnTo>
                    <a:lnTo>
                      <a:pt x="1870" y="408"/>
                    </a:lnTo>
                    <a:lnTo>
                      <a:pt x="1856" y="421"/>
                    </a:lnTo>
                    <a:lnTo>
                      <a:pt x="1851" y="430"/>
                    </a:lnTo>
                    <a:lnTo>
                      <a:pt x="1844" y="417"/>
                    </a:lnTo>
                    <a:lnTo>
                      <a:pt x="1820" y="430"/>
                    </a:lnTo>
                    <a:lnTo>
                      <a:pt x="1799" y="447"/>
                    </a:lnTo>
                    <a:lnTo>
                      <a:pt x="1803" y="434"/>
                    </a:lnTo>
                    <a:lnTo>
                      <a:pt x="1793" y="439"/>
                    </a:lnTo>
                    <a:lnTo>
                      <a:pt x="1798" y="426"/>
                    </a:lnTo>
                    <a:lnTo>
                      <a:pt x="1783" y="442"/>
                    </a:lnTo>
                    <a:lnTo>
                      <a:pt x="1754" y="452"/>
                    </a:lnTo>
                    <a:lnTo>
                      <a:pt x="1791" y="432"/>
                    </a:lnTo>
                    <a:lnTo>
                      <a:pt x="1788" y="412"/>
                    </a:lnTo>
                    <a:lnTo>
                      <a:pt x="1754" y="421"/>
                    </a:lnTo>
                    <a:lnTo>
                      <a:pt x="1748" y="417"/>
                    </a:lnTo>
                    <a:lnTo>
                      <a:pt x="1759" y="411"/>
                    </a:lnTo>
                    <a:lnTo>
                      <a:pt x="1769" y="414"/>
                    </a:lnTo>
                    <a:lnTo>
                      <a:pt x="1779" y="398"/>
                    </a:lnTo>
                    <a:lnTo>
                      <a:pt x="1772" y="393"/>
                    </a:lnTo>
                    <a:lnTo>
                      <a:pt x="1780" y="377"/>
                    </a:lnTo>
                    <a:lnTo>
                      <a:pt x="1750" y="373"/>
                    </a:lnTo>
                    <a:lnTo>
                      <a:pt x="1787" y="370"/>
                    </a:lnTo>
                    <a:lnTo>
                      <a:pt x="1793" y="354"/>
                    </a:lnTo>
                    <a:lnTo>
                      <a:pt x="1798" y="346"/>
                    </a:lnTo>
                    <a:lnTo>
                      <a:pt x="1787" y="347"/>
                    </a:lnTo>
                    <a:lnTo>
                      <a:pt x="1753" y="333"/>
                    </a:lnTo>
                    <a:lnTo>
                      <a:pt x="1761" y="323"/>
                    </a:lnTo>
                    <a:lnTo>
                      <a:pt x="1751" y="324"/>
                    </a:lnTo>
                    <a:lnTo>
                      <a:pt x="1743" y="313"/>
                    </a:lnTo>
                    <a:lnTo>
                      <a:pt x="1746" y="308"/>
                    </a:lnTo>
                    <a:lnTo>
                      <a:pt x="1721" y="297"/>
                    </a:lnTo>
                    <a:lnTo>
                      <a:pt x="1693" y="307"/>
                    </a:lnTo>
                    <a:lnTo>
                      <a:pt x="1666" y="307"/>
                    </a:lnTo>
                    <a:lnTo>
                      <a:pt x="1674" y="302"/>
                    </a:lnTo>
                    <a:lnTo>
                      <a:pt x="1626" y="297"/>
                    </a:lnTo>
                    <a:lnTo>
                      <a:pt x="1605" y="321"/>
                    </a:lnTo>
                    <a:lnTo>
                      <a:pt x="1608" y="329"/>
                    </a:lnTo>
                    <a:lnTo>
                      <a:pt x="1590" y="352"/>
                    </a:lnTo>
                    <a:lnTo>
                      <a:pt x="1597" y="352"/>
                    </a:lnTo>
                    <a:lnTo>
                      <a:pt x="1590" y="375"/>
                    </a:lnTo>
                    <a:lnTo>
                      <a:pt x="1579" y="388"/>
                    </a:lnTo>
                    <a:lnTo>
                      <a:pt x="1573" y="390"/>
                    </a:lnTo>
                    <a:lnTo>
                      <a:pt x="1533" y="422"/>
                    </a:lnTo>
                    <a:lnTo>
                      <a:pt x="1562" y="455"/>
                    </a:lnTo>
                    <a:lnTo>
                      <a:pt x="1545" y="484"/>
                    </a:lnTo>
                    <a:lnTo>
                      <a:pt x="1531" y="514"/>
                    </a:lnTo>
                    <a:lnTo>
                      <a:pt x="1492" y="531"/>
                    </a:lnTo>
                    <a:lnTo>
                      <a:pt x="1455" y="549"/>
                    </a:lnTo>
                    <a:lnTo>
                      <a:pt x="1436" y="558"/>
                    </a:lnTo>
                    <a:lnTo>
                      <a:pt x="1439" y="582"/>
                    </a:lnTo>
                    <a:lnTo>
                      <a:pt x="1428" y="629"/>
                    </a:lnTo>
                    <a:lnTo>
                      <a:pt x="1414" y="649"/>
                    </a:lnTo>
                    <a:lnTo>
                      <a:pt x="1404" y="665"/>
                    </a:lnTo>
                    <a:lnTo>
                      <a:pt x="1398" y="673"/>
                    </a:lnTo>
                    <a:lnTo>
                      <a:pt x="1393" y="660"/>
                    </a:lnTo>
                    <a:lnTo>
                      <a:pt x="1374" y="681"/>
                    </a:lnTo>
                    <a:lnTo>
                      <a:pt x="1378" y="691"/>
                    </a:lnTo>
                    <a:lnTo>
                      <a:pt x="1359" y="672"/>
                    </a:lnTo>
                    <a:lnTo>
                      <a:pt x="1337" y="681"/>
                    </a:lnTo>
                    <a:lnTo>
                      <a:pt x="1359" y="665"/>
                    </a:lnTo>
                    <a:lnTo>
                      <a:pt x="1338" y="641"/>
                    </a:lnTo>
                    <a:lnTo>
                      <a:pt x="1345" y="631"/>
                    </a:lnTo>
                    <a:lnTo>
                      <a:pt x="1341" y="606"/>
                    </a:lnTo>
                    <a:lnTo>
                      <a:pt x="1353" y="574"/>
                    </a:lnTo>
                    <a:lnTo>
                      <a:pt x="1365" y="540"/>
                    </a:lnTo>
                    <a:lnTo>
                      <a:pt x="1332" y="538"/>
                    </a:lnTo>
                    <a:lnTo>
                      <a:pt x="1298" y="536"/>
                    </a:lnTo>
                    <a:lnTo>
                      <a:pt x="1290" y="541"/>
                    </a:lnTo>
                    <a:lnTo>
                      <a:pt x="1303" y="533"/>
                    </a:lnTo>
                    <a:lnTo>
                      <a:pt x="1277" y="520"/>
                    </a:lnTo>
                    <a:lnTo>
                      <a:pt x="1253" y="509"/>
                    </a:lnTo>
                    <a:lnTo>
                      <a:pt x="1224" y="479"/>
                    </a:lnTo>
                    <a:lnTo>
                      <a:pt x="1189" y="468"/>
                    </a:lnTo>
                    <a:lnTo>
                      <a:pt x="1144" y="479"/>
                    </a:lnTo>
                    <a:lnTo>
                      <a:pt x="1145" y="476"/>
                    </a:lnTo>
                    <a:lnTo>
                      <a:pt x="1137" y="479"/>
                    </a:lnTo>
                    <a:lnTo>
                      <a:pt x="1160" y="439"/>
                    </a:lnTo>
                    <a:lnTo>
                      <a:pt x="1158" y="421"/>
                    </a:lnTo>
                    <a:lnTo>
                      <a:pt x="1134" y="424"/>
                    </a:lnTo>
                    <a:lnTo>
                      <a:pt x="1123" y="437"/>
                    </a:lnTo>
                    <a:lnTo>
                      <a:pt x="1132" y="419"/>
                    </a:lnTo>
                    <a:lnTo>
                      <a:pt x="1131" y="408"/>
                    </a:lnTo>
                    <a:lnTo>
                      <a:pt x="1168" y="360"/>
                    </a:lnTo>
                    <a:lnTo>
                      <a:pt x="1221" y="321"/>
                    </a:lnTo>
                    <a:lnTo>
                      <a:pt x="1224" y="313"/>
                    </a:lnTo>
                    <a:lnTo>
                      <a:pt x="1251" y="303"/>
                    </a:lnTo>
                    <a:lnTo>
                      <a:pt x="1245" y="300"/>
                    </a:lnTo>
                    <a:lnTo>
                      <a:pt x="1256" y="303"/>
                    </a:lnTo>
                    <a:lnTo>
                      <a:pt x="1266" y="293"/>
                    </a:lnTo>
                    <a:lnTo>
                      <a:pt x="1282" y="290"/>
                    </a:lnTo>
                    <a:lnTo>
                      <a:pt x="1282" y="285"/>
                    </a:lnTo>
                    <a:lnTo>
                      <a:pt x="1324" y="277"/>
                    </a:lnTo>
                    <a:lnTo>
                      <a:pt x="1327" y="266"/>
                    </a:lnTo>
                    <a:lnTo>
                      <a:pt x="1298" y="259"/>
                    </a:lnTo>
                    <a:lnTo>
                      <a:pt x="1301" y="256"/>
                    </a:lnTo>
                    <a:lnTo>
                      <a:pt x="1274" y="251"/>
                    </a:lnTo>
                    <a:lnTo>
                      <a:pt x="1274" y="243"/>
                    </a:lnTo>
                    <a:lnTo>
                      <a:pt x="1311" y="251"/>
                    </a:lnTo>
                    <a:lnTo>
                      <a:pt x="1348" y="258"/>
                    </a:lnTo>
                    <a:lnTo>
                      <a:pt x="1357" y="246"/>
                    </a:lnTo>
                    <a:lnTo>
                      <a:pt x="1367" y="241"/>
                    </a:lnTo>
                    <a:lnTo>
                      <a:pt x="1380" y="248"/>
                    </a:lnTo>
                    <a:lnTo>
                      <a:pt x="1380" y="241"/>
                    </a:lnTo>
                    <a:lnTo>
                      <a:pt x="1394" y="245"/>
                    </a:lnTo>
                    <a:lnTo>
                      <a:pt x="1451" y="215"/>
                    </a:lnTo>
                    <a:lnTo>
                      <a:pt x="1457" y="207"/>
                    </a:lnTo>
                    <a:lnTo>
                      <a:pt x="1407" y="199"/>
                    </a:lnTo>
                    <a:lnTo>
                      <a:pt x="1377" y="184"/>
                    </a:lnTo>
                    <a:lnTo>
                      <a:pt x="1433" y="194"/>
                    </a:lnTo>
                    <a:lnTo>
                      <a:pt x="1451" y="204"/>
                    </a:lnTo>
                    <a:lnTo>
                      <a:pt x="1505" y="178"/>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3" name="Freeform 235"/>
              <p:cNvSpPr>
                <a:spLocks/>
              </p:cNvSpPr>
              <p:nvPr/>
            </p:nvSpPr>
            <p:spPr bwMode="gray">
              <a:xfrm>
                <a:off x="1863" y="1240"/>
                <a:ext cx="334" cy="227"/>
              </a:xfrm>
              <a:custGeom>
                <a:avLst/>
                <a:gdLst>
                  <a:gd name="T0" fmla="*/ 245 w 559"/>
                  <a:gd name="T1" fmla="*/ 50 h 367"/>
                  <a:gd name="T2" fmla="*/ 232 w 559"/>
                  <a:gd name="T3" fmla="*/ 40 h 367"/>
                  <a:gd name="T4" fmla="*/ 218 w 559"/>
                  <a:gd name="T5" fmla="*/ 40 h 367"/>
                  <a:gd name="T6" fmla="*/ 195 w 559"/>
                  <a:gd name="T7" fmla="*/ 48 h 367"/>
                  <a:gd name="T8" fmla="*/ 200 w 559"/>
                  <a:gd name="T9" fmla="*/ 32 h 367"/>
                  <a:gd name="T10" fmla="*/ 210 w 559"/>
                  <a:gd name="T11" fmla="*/ 27 h 367"/>
                  <a:gd name="T12" fmla="*/ 158 w 559"/>
                  <a:gd name="T13" fmla="*/ 28 h 367"/>
                  <a:gd name="T14" fmla="*/ 155 w 559"/>
                  <a:gd name="T15" fmla="*/ 31 h 367"/>
                  <a:gd name="T16" fmla="*/ 143 w 559"/>
                  <a:gd name="T17" fmla="*/ 29 h 367"/>
                  <a:gd name="T18" fmla="*/ 130 w 559"/>
                  <a:gd name="T19" fmla="*/ 26 h 367"/>
                  <a:gd name="T20" fmla="*/ 112 w 559"/>
                  <a:gd name="T21" fmla="*/ 7 h 367"/>
                  <a:gd name="T22" fmla="*/ 88 w 559"/>
                  <a:gd name="T23" fmla="*/ 14 h 367"/>
                  <a:gd name="T24" fmla="*/ 82 w 559"/>
                  <a:gd name="T25" fmla="*/ 26 h 367"/>
                  <a:gd name="T26" fmla="*/ 73 w 559"/>
                  <a:gd name="T27" fmla="*/ 42 h 367"/>
                  <a:gd name="T28" fmla="*/ 57 w 559"/>
                  <a:gd name="T29" fmla="*/ 32 h 367"/>
                  <a:gd name="T30" fmla="*/ 29 w 559"/>
                  <a:gd name="T31" fmla="*/ 17 h 367"/>
                  <a:gd name="T32" fmla="*/ 7 w 559"/>
                  <a:gd name="T33" fmla="*/ 61 h 367"/>
                  <a:gd name="T34" fmla="*/ 39 w 559"/>
                  <a:gd name="T35" fmla="*/ 69 h 367"/>
                  <a:gd name="T36" fmla="*/ 91 w 559"/>
                  <a:gd name="T37" fmla="*/ 67 h 367"/>
                  <a:gd name="T38" fmla="*/ 137 w 559"/>
                  <a:gd name="T39" fmla="*/ 62 h 367"/>
                  <a:gd name="T40" fmla="*/ 151 w 559"/>
                  <a:gd name="T41" fmla="*/ 77 h 367"/>
                  <a:gd name="T42" fmla="*/ 146 w 559"/>
                  <a:gd name="T43" fmla="*/ 94 h 367"/>
                  <a:gd name="T44" fmla="*/ 182 w 559"/>
                  <a:gd name="T45" fmla="*/ 93 h 367"/>
                  <a:gd name="T46" fmla="*/ 172 w 559"/>
                  <a:gd name="T47" fmla="*/ 131 h 367"/>
                  <a:gd name="T48" fmla="*/ 212 w 559"/>
                  <a:gd name="T49" fmla="*/ 142 h 367"/>
                  <a:gd name="T50" fmla="*/ 163 w 559"/>
                  <a:gd name="T51" fmla="*/ 135 h 367"/>
                  <a:gd name="T52" fmla="*/ 117 w 559"/>
                  <a:gd name="T53" fmla="*/ 165 h 367"/>
                  <a:gd name="T54" fmla="*/ 73 w 559"/>
                  <a:gd name="T55" fmla="*/ 173 h 367"/>
                  <a:gd name="T56" fmla="*/ 123 w 559"/>
                  <a:gd name="T57" fmla="*/ 173 h 367"/>
                  <a:gd name="T58" fmla="*/ 139 w 559"/>
                  <a:gd name="T59" fmla="*/ 173 h 367"/>
                  <a:gd name="T60" fmla="*/ 151 w 559"/>
                  <a:gd name="T61" fmla="*/ 192 h 367"/>
                  <a:gd name="T62" fmla="*/ 177 w 559"/>
                  <a:gd name="T63" fmla="*/ 212 h 367"/>
                  <a:gd name="T64" fmla="*/ 209 w 559"/>
                  <a:gd name="T65" fmla="*/ 203 h 367"/>
                  <a:gd name="T66" fmla="*/ 224 w 559"/>
                  <a:gd name="T67" fmla="*/ 203 h 367"/>
                  <a:gd name="T68" fmla="*/ 244 w 559"/>
                  <a:gd name="T69" fmla="*/ 212 h 367"/>
                  <a:gd name="T70" fmla="*/ 256 w 559"/>
                  <a:gd name="T71" fmla="*/ 197 h 367"/>
                  <a:gd name="T72" fmla="*/ 255 w 559"/>
                  <a:gd name="T73" fmla="*/ 178 h 367"/>
                  <a:gd name="T74" fmla="*/ 247 w 559"/>
                  <a:gd name="T75" fmla="*/ 169 h 367"/>
                  <a:gd name="T76" fmla="*/ 239 w 559"/>
                  <a:gd name="T77" fmla="*/ 162 h 367"/>
                  <a:gd name="T78" fmla="*/ 232 w 559"/>
                  <a:gd name="T79" fmla="*/ 149 h 367"/>
                  <a:gd name="T80" fmla="*/ 245 w 559"/>
                  <a:gd name="T81" fmla="*/ 143 h 367"/>
                  <a:gd name="T82" fmla="*/ 256 w 559"/>
                  <a:gd name="T83" fmla="*/ 137 h 367"/>
                  <a:gd name="T84" fmla="*/ 288 w 559"/>
                  <a:gd name="T85" fmla="*/ 138 h 367"/>
                  <a:gd name="T86" fmla="*/ 268 w 559"/>
                  <a:gd name="T87" fmla="*/ 156 h 367"/>
                  <a:gd name="T88" fmla="*/ 281 w 559"/>
                  <a:gd name="T89" fmla="*/ 162 h 367"/>
                  <a:gd name="T90" fmla="*/ 297 w 559"/>
                  <a:gd name="T91" fmla="*/ 146 h 367"/>
                  <a:gd name="T92" fmla="*/ 307 w 559"/>
                  <a:gd name="T93" fmla="*/ 144 h 367"/>
                  <a:gd name="T94" fmla="*/ 329 w 559"/>
                  <a:gd name="T95" fmla="*/ 137 h 367"/>
                  <a:gd name="T96" fmla="*/ 324 w 559"/>
                  <a:gd name="T97" fmla="*/ 127 h 367"/>
                  <a:gd name="T98" fmla="*/ 305 w 559"/>
                  <a:gd name="T99" fmla="*/ 132 h 367"/>
                  <a:gd name="T100" fmla="*/ 293 w 559"/>
                  <a:gd name="T101" fmla="*/ 124 h 367"/>
                  <a:gd name="T102" fmla="*/ 292 w 559"/>
                  <a:gd name="T103" fmla="*/ 119 h 367"/>
                  <a:gd name="T104" fmla="*/ 293 w 559"/>
                  <a:gd name="T105" fmla="*/ 112 h 367"/>
                  <a:gd name="T106" fmla="*/ 280 w 559"/>
                  <a:gd name="T107" fmla="*/ 111 h 367"/>
                  <a:gd name="T108" fmla="*/ 272 w 559"/>
                  <a:gd name="T109" fmla="*/ 105 h 367"/>
                  <a:gd name="T110" fmla="*/ 251 w 559"/>
                  <a:gd name="T111" fmla="*/ 95 h 367"/>
                  <a:gd name="T112" fmla="*/ 261 w 559"/>
                  <a:gd name="T113" fmla="*/ 90 h 367"/>
                  <a:gd name="T114" fmla="*/ 253 w 559"/>
                  <a:gd name="T115" fmla="*/ 84 h 367"/>
                  <a:gd name="T116" fmla="*/ 262 w 559"/>
                  <a:gd name="T117" fmla="*/ 77 h 367"/>
                  <a:gd name="T118" fmla="*/ 256 w 559"/>
                  <a:gd name="T119" fmla="*/ 72 h 367"/>
                  <a:gd name="T120" fmla="*/ 278 w 559"/>
                  <a:gd name="T121" fmla="*/ 58 h 367"/>
                  <a:gd name="T122" fmla="*/ 240 w 559"/>
                  <a:gd name="T123" fmla="*/ 59 h 3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9"/>
                  <a:gd name="T187" fmla="*/ 0 h 367"/>
                  <a:gd name="T188" fmla="*/ 559 w 559"/>
                  <a:gd name="T189" fmla="*/ 367 h 3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9" h="367">
                    <a:moveTo>
                      <a:pt x="392" y="96"/>
                    </a:moveTo>
                    <a:lnTo>
                      <a:pt x="386" y="98"/>
                    </a:lnTo>
                    <a:lnTo>
                      <a:pt x="423" y="83"/>
                    </a:lnTo>
                    <a:lnTo>
                      <a:pt x="410" y="81"/>
                    </a:lnTo>
                    <a:lnTo>
                      <a:pt x="379" y="90"/>
                    </a:lnTo>
                    <a:lnTo>
                      <a:pt x="397" y="78"/>
                    </a:lnTo>
                    <a:lnTo>
                      <a:pt x="416" y="75"/>
                    </a:lnTo>
                    <a:lnTo>
                      <a:pt x="388" y="65"/>
                    </a:lnTo>
                    <a:lnTo>
                      <a:pt x="365" y="78"/>
                    </a:lnTo>
                    <a:lnTo>
                      <a:pt x="367" y="72"/>
                    </a:lnTo>
                    <a:lnTo>
                      <a:pt x="355" y="78"/>
                    </a:lnTo>
                    <a:lnTo>
                      <a:pt x="365" y="65"/>
                    </a:lnTo>
                    <a:lnTo>
                      <a:pt x="352" y="72"/>
                    </a:lnTo>
                    <a:lnTo>
                      <a:pt x="363" y="59"/>
                    </a:lnTo>
                    <a:lnTo>
                      <a:pt x="359" y="62"/>
                    </a:lnTo>
                    <a:lnTo>
                      <a:pt x="326" y="77"/>
                    </a:lnTo>
                    <a:lnTo>
                      <a:pt x="341" y="65"/>
                    </a:lnTo>
                    <a:lnTo>
                      <a:pt x="331" y="65"/>
                    </a:lnTo>
                    <a:lnTo>
                      <a:pt x="365" y="54"/>
                    </a:lnTo>
                    <a:lnTo>
                      <a:pt x="334" y="52"/>
                    </a:lnTo>
                    <a:lnTo>
                      <a:pt x="323" y="60"/>
                    </a:lnTo>
                    <a:lnTo>
                      <a:pt x="336" y="49"/>
                    </a:lnTo>
                    <a:lnTo>
                      <a:pt x="312" y="57"/>
                    </a:lnTo>
                    <a:lnTo>
                      <a:pt x="352" y="44"/>
                    </a:lnTo>
                    <a:lnTo>
                      <a:pt x="336" y="36"/>
                    </a:lnTo>
                    <a:lnTo>
                      <a:pt x="283" y="36"/>
                    </a:lnTo>
                    <a:lnTo>
                      <a:pt x="299" y="47"/>
                    </a:lnTo>
                    <a:lnTo>
                      <a:pt x="265" y="46"/>
                    </a:lnTo>
                    <a:lnTo>
                      <a:pt x="277" y="57"/>
                    </a:lnTo>
                    <a:lnTo>
                      <a:pt x="261" y="52"/>
                    </a:lnTo>
                    <a:lnTo>
                      <a:pt x="262" y="55"/>
                    </a:lnTo>
                    <a:lnTo>
                      <a:pt x="259" y="50"/>
                    </a:lnTo>
                    <a:lnTo>
                      <a:pt x="259" y="41"/>
                    </a:lnTo>
                    <a:lnTo>
                      <a:pt x="253" y="42"/>
                    </a:lnTo>
                    <a:lnTo>
                      <a:pt x="240" y="42"/>
                    </a:lnTo>
                    <a:lnTo>
                      <a:pt x="240" y="47"/>
                    </a:lnTo>
                    <a:lnTo>
                      <a:pt x="228" y="47"/>
                    </a:lnTo>
                    <a:lnTo>
                      <a:pt x="219" y="52"/>
                    </a:lnTo>
                    <a:lnTo>
                      <a:pt x="227" y="39"/>
                    </a:lnTo>
                    <a:lnTo>
                      <a:pt x="217" y="42"/>
                    </a:lnTo>
                    <a:lnTo>
                      <a:pt x="248" y="29"/>
                    </a:lnTo>
                    <a:lnTo>
                      <a:pt x="241" y="2"/>
                    </a:lnTo>
                    <a:lnTo>
                      <a:pt x="183" y="8"/>
                    </a:lnTo>
                    <a:lnTo>
                      <a:pt x="187" y="11"/>
                    </a:lnTo>
                    <a:lnTo>
                      <a:pt x="166" y="15"/>
                    </a:lnTo>
                    <a:lnTo>
                      <a:pt x="151" y="16"/>
                    </a:lnTo>
                    <a:lnTo>
                      <a:pt x="175" y="23"/>
                    </a:lnTo>
                    <a:lnTo>
                      <a:pt x="148" y="23"/>
                    </a:lnTo>
                    <a:lnTo>
                      <a:pt x="166" y="31"/>
                    </a:lnTo>
                    <a:lnTo>
                      <a:pt x="132" y="26"/>
                    </a:lnTo>
                    <a:lnTo>
                      <a:pt x="130" y="42"/>
                    </a:lnTo>
                    <a:lnTo>
                      <a:pt x="138" y="42"/>
                    </a:lnTo>
                    <a:lnTo>
                      <a:pt x="142" y="52"/>
                    </a:lnTo>
                    <a:lnTo>
                      <a:pt x="116" y="49"/>
                    </a:lnTo>
                    <a:lnTo>
                      <a:pt x="111" y="55"/>
                    </a:lnTo>
                    <a:lnTo>
                      <a:pt x="122" y="68"/>
                    </a:lnTo>
                    <a:lnTo>
                      <a:pt x="103" y="80"/>
                    </a:lnTo>
                    <a:lnTo>
                      <a:pt x="71" y="80"/>
                    </a:lnTo>
                    <a:lnTo>
                      <a:pt x="113" y="70"/>
                    </a:lnTo>
                    <a:lnTo>
                      <a:pt x="95" y="52"/>
                    </a:lnTo>
                    <a:lnTo>
                      <a:pt x="132" y="16"/>
                    </a:lnTo>
                    <a:lnTo>
                      <a:pt x="167" y="0"/>
                    </a:lnTo>
                    <a:lnTo>
                      <a:pt x="92" y="6"/>
                    </a:lnTo>
                    <a:lnTo>
                      <a:pt x="48" y="28"/>
                    </a:lnTo>
                    <a:lnTo>
                      <a:pt x="0" y="70"/>
                    </a:lnTo>
                    <a:lnTo>
                      <a:pt x="52" y="81"/>
                    </a:lnTo>
                    <a:lnTo>
                      <a:pt x="7" y="83"/>
                    </a:lnTo>
                    <a:lnTo>
                      <a:pt x="11" y="98"/>
                    </a:lnTo>
                    <a:lnTo>
                      <a:pt x="39" y="103"/>
                    </a:lnTo>
                    <a:lnTo>
                      <a:pt x="42" y="101"/>
                    </a:lnTo>
                    <a:lnTo>
                      <a:pt x="53" y="99"/>
                    </a:lnTo>
                    <a:lnTo>
                      <a:pt x="65" y="111"/>
                    </a:lnTo>
                    <a:lnTo>
                      <a:pt x="150" y="112"/>
                    </a:lnTo>
                    <a:lnTo>
                      <a:pt x="127" y="103"/>
                    </a:lnTo>
                    <a:lnTo>
                      <a:pt x="167" y="117"/>
                    </a:lnTo>
                    <a:lnTo>
                      <a:pt x="153" y="108"/>
                    </a:lnTo>
                    <a:lnTo>
                      <a:pt x="219" y="112"/>
                    </a:lnTo>
                    <a:lnTo>
                      <a:pt x="214" y="99"/>
                    </a:lnTo>
                    <a:lnTo>
                      <a:pt x="230" y="93"/>
                    </a:lnTo>
                    <a:lnTo>
                      <a:pt x="230" y="101"/>
                    </a:lnTo>
                    <a:lnTo>
                      <a:pt x="246" y="106"/>
                    </a:lnTo>
                    <a:lnTo>
                      <a:pt x="240" y="116"/>
                    </a:lnTo>
                    <a:lnTo>
                      <a:pt x="257" y="119"/>
                    </a:lnTo>
                    <a:lnTo>
                      <a:pt x="253" y="124"/>
                    </a:lnTo>
                    <a:lnTo>
                      <a:pt x="262" y="122"/>
                    </a:lnTo>
                    <a:lnTo>
                      <a:pt x="267" y="138"/>
                    </a:lnTo>
                    <a:lnTo>
                      <a:pt x="246" y="147"/>
                    </a:lnTo>
                    <a:lnTo>
                      <a:pt x="245" y="152"/>
                    </a:lnTo>
                    <a:lnTo>
                      <a:pt x="273" y="142"/>
                    </a:lnTo>
                    <a:lnTo>
                      <a:pt x="286" y="143"/>
                    </a:lnTo>
                    <a:lnTo>
                      <a:pt x="296" y="158"/>
                    </a:lnTo>
                    <a:lnTo>
                      <a:pt x="304" y="150"/>
                    </a:lnTo>
                    <a:lnTo>
                      <a:pt x="301" y="165"/>
                    </a:lnTo>
                    <a:lnTo>
                      <a:pt x="314" y="166"/>
                    </a:lnTo>
                    <a:lnTo>
                      <a:pt x="309" y="200"/>
                    </a:lnTo>
                    <a:lnTo>
                      <a:pt x="288" y="212"/>
                    </a:lnTo>
                    <a:lnTo>
                      <a:pt x="323" y="215"/>
                    </a:lnTo>
                    <a:lnTo>
                      <a:pt x="339" y="202"/>
                    </a:lnTo>
                    <a:lnTo>
                      <a:pt x="363" y="222"/>
                    </a:lnTo>
                    <a:lnTo>
                      <a:pt x="354" y="230"/>
                    </a:lnTo>
                    <a:lnTo>
                      <a:pt x="326" y="230"/>
                    </a:lnTo>
                    <a:lnTo>
                      <a:pt x="315" y="233"/>
                    </a:lnTo>
                    <a:lnTo>
                      <a:pt x="322" y="218"/>
                    </a:lnTo>
                    <a:lnTo>
                      <a:pt x="273" y="218"/>
                    </a:lnTo>
                    <a:lnTo>
                      <a:pt x="240" y="231"/>
                    </a:lnTo>
                    <a:lnTo>
                      <a:pt x="246" y="249"/>
                    </a:lnTo>
                    <a:lnTo>
                      <a:pt x="193" y="261"/>
                    </a:lnTo>
                    <a:lnTo>
                      <a:pt x="196" y="267"/>
                    </a:lnTo>
                    <a:lnTo>
                      <a:pt x="191" y="272"/>
                    </a:lnTo>
                    <a:lnTo>
                      <a:pt x="191" y="259"/>
                    </a:lnTo>
                    <a:lnTo>
                      <a:pt x="151" y="256"/>
                    </a:lnTo>
                    <a:lnTo>
                      <a:pt x="122" y="279"/>
                    </a:lnTo>
                    <a:lnTo>
                      <a:pt x="151" y="288"/>
                    </a:lnTo>
                    <a:lnTo>
                      <a:pt x="180" y="284"/>
                    </a:lnTo>
                    <a:lnTo>
                      <a:pt x="185" y="280"/>
                    </a:lnTo>
                    <a:lnTo>
                      <a:pt x="206" y="280"/>
                    </a:lnTo>
                    <a:lnTo>
                      <a:pt x="212" y="269"/>
                    </a:lnTo>
                    <a:lnTo>
                      <a:pt x="219" y="277"/>
                    </a:lnTo>
                    <a:lnTo>
                      <a:pt x="217" y="287"/>
                    </a:lnTo>
                    <a:lnTo>
                      <a:pt x="233" y="279"/>
                    </a:lnTo>
                    <a:lnTo>
                      <a:pt x="243" y="279"/>
                    </a:lnTo>
                    <a:lnTo>
                      <a:pt x="236" y="292"/>
                    </a:lnTo>
                    <a:lnTo>
                      <a:pt x="253" y="301"/>
                    </a:lnTo>
                    <a:lnTo>
                      <a:pt x="253" y="310"/>
                    </a:lnTo>
                    <a:lnTo>
                      <a:pt x="270" y="313"/>
                    </a:lnTo>
                    <a:lnTo>
                      <a:pt x="254" y="318"/>
                    </a:lnTo>
                    <a:lnTo>
                      <a:pt x="267" y="329"/>
                    </a:lnTo>
                    <a:lnTo>
                      <a:pt x="296" y="342"/>
                    </a:lnTo>
                    <a:lnTo>
                      <a:pt x="333" y="354"/>
                    </a:lnTo>
                    <a:lnTo>
                      <a:pt x="371" y="367"/>
                    </a:lnTo>
                    <a:lnTo>
                      <a:pt x="370" y="352"/>
                    </a:lnTo>
                    <a:lnTo>
                      <a:pt x="349" y="329"/>
                    </a:lnTo>
                    <a:lnTo>
                      <a:pt x="328" y="306"/>
                    </a:lnTo>
                    <a:lnTo>
                      <a:pt x="354" y="319"/>
                    </a:lnTo>
                    <a:lnTo>
                      <a:pt x="359" y="310"/>
                    </a:lnTo>
                    <a:lnTo>
                      <a:pt x="375" y="329"/>
                    </a:lnTo>
                    <a:lnTo>
                      <a:pt x="378" y="324"/>
                    </a:lnTo>
                    <a:lnTo>
                      <a:pt x="386" y="331"/>
                    </a:lnTo>
                    <a:lnTo>
                      <a:pt x="404" y="337"/>
                    </a:lnTo>
                    <a:lnTo>
                      <a:pt x="408" y="342"/>
                    </a:lnTo>
                    <a:lnTo>
                      <a:pt x="410" y="332"/>
                    </a:lnTo>
                    <a:lnTo>
                      <a:pt x="418" y="331"/>
                    </a:lnTo>
                    <a:lnTo>
                      <a:pt x="423" y="310"/>
                    </a:lnTo>
                    <a:lnTo>
                      <a:pt x="429" y="318"/>
                    </a:lnTo>
                    <a:lnTo>
                      <a:pt x="433" y="306"/>
                    </a:lnTo>
                    <a:lnTo>
                      <a:pt x="436" y="298"/>
                    </a:lnTo>
                    <a:lnTo>
                      <a:pt x="428" y="295"/>
                    </a:lnTo>
                    <a:lnTo>
                      <a:pt x="426" y="288"/>
                    </a:lnTo>
                    <a:lnTo>
                      <a:pt x="429" y="282"/>
                    </a:lnTo>
                    <a:lnTo>
                      <a:pt x="424" y="277"/>
                    </a:lnTo>
                    <a:lnTo>
                      <a:pt x="420" y="274"/>
                    </a:lnTo>
                    <a:lnTo>
                      <a:pt x="413" y="274"/>
                    </a:lnTo>
                    <a:lnTo>
                      <a:pt x="405" y="266"/>
                    </a:lnTo>
                    <a:lnTo>
                      <a:pt x="402" y="269"/>
                    </a:lnTo>
                    <a:lnTo>
                      <a:pt x="407" y="261"/>
                    </a:lnTo>
                    <a:lnTo>
                      <a:pt x="400" y="262"/>
                    </a:lnTo>
                    <a:lnTo>
                      <a:pt x="400" y="254"/>
                    </a:lnTo>
                    <a:lnTo>
                      <a:pt x="400" y="244"/>
                    </a:lnTo>
                    <a:lnTo>
                      <a:pt x="386" y="246"/>
                    </a:lnTo>
                    <a:lnTo>
                      <a:pt x="389" y="241"/>
                    </a:lnTo>
                    <a:lnTo>
                      <a:pt x="388" y="235"/>
                    </a:lnTo>
                    <a:lnTo>
                      <a:pt x="384" y="225"/>
                    </a:lnTo>
                    <a:lnTo>
                      <a:pt x="402" y="238"/>
                    </a:lnTo>
                    <a:lnTo>
                      <a:pt x="410" y="231"/>
                    </a:lnTo>
                    <a:lnTo>
                      <a:pt x="407" y="222"/>
                    </a:lnTo>
                    <a:lnTo>
                      <a:pt x="418" y="222"/>
                    </a:lnTo>
                    <a:lnTo>
                      <a:pt x="416" y="217"/>
                    </a:lnTo>
                    <a:lnTo>
                      <a:pt x="429" y="222"/>
                    </a:lnTo>
                    <a:lnTo>
                      <a:pt x="449" y="230"/>
                    </a:lnTo>
                    <a:lnTo>
                      <a:pt x="457" y="225"/>
                    </a:lnTo>
                    <a:lnTo>
                      <a:pt x="441" y="236"/>
                    </a:lnTo>
                    <a:lnTo>
                      <a:pt x="482" y="223"/>
                    </a:lnTo>
                    <a:lnTo>
                      <a:pt x="463" y="235"/>
                    </a:lnTo>
                    <a:lnTo>
                      <a:pt x="445" y="244"/>
                    </a:lnTo>
                    <a:lnTo>
                      <a:pt x="452" y="246"/>
                    </a:lnTo>
                    <a:lnTo>
                      <a:pt x="449" y="253"/>
                    </a:lnTo>
                    <a:lnTo>
                      <a:pt x="463" y="253"/>
                    </a:lnTo>
                    <a:lnTo>
                      <a:pt x="458" y="262"/>
                    </a:lnTo>
                    <a:lnTo>
                      <a:pt x="465" y="257"/>
                    </a:lnTo>
                    <a:lnTo>
                      <a:pt x="471" y="262"/>
                    </a:lnTo>
                    <a:lnTo>
                      <a:pt x="484" y="266"/>
                    </a:lnTo>
                    <a:lnTo>
                      <a:pt x="486" y="251"/>
                    </a:lnTo>
                    <a:lnTo>
                      <a:pt x="487" y="249"/>
                    </a:lnTo>
                    <a:lnTo>
                      <a:pt x="497" y="236"/>
                    </a:lnTo>
                    <a:lnTo>
                      <a:pt x="506" y="246"/>
                    </a:lnTo>
                    <a:lnTo>
                      <a:pt x="511" y="240"/>
                    </a:lnTo>
                    <a:lnTo>
                      <a:pt x="523" y="236"/>
                    </a:lnTo>
                    <a:lnTo>
                      <a:pt x="514" y="233"/>
                    </a:lnTo>
                    <a:lnTo>
                      <a:pt x="532" y="231"/>
                    </a:lnTo>
                    <a:lnTo>
                      <a:pt x="521" y="228"/>
                    </a:lnTo>
                    <a:lnTo>
                      <a:pt x="534" y="223"/>
                    </a:lnTo>
                    <a:lnTo>
                      <a:pt x="550" y="222"/>
                    </a:lnTo>
                    <a:lnTo>
                      <a:pt x="550" y="220"/>
                    </a:lnTo>
                    <a:lnTo>
                      <a:pt x="547" y="215"/>
                    </a:lnTo>
                    <a:lnTo>
                      <a:pt x="559" y="215"/>
                    </a:lnTo>
                    <a:lnTo>
                      <a:pt x="542" y="205"/>
                    </a:lnTo>
                    <a:lnTo>
                      <a:pt x="535" y="210"/>
                    </a:lnTo>
                    <a:lnTo>
                      <a:pt x="529" y="210"/>
                    </a:lnTo>
                    <a:lnTo>
                      <a:pt x="529" y="205"/>
                    </a:lnTo>
                    <a:lnTo>
                      <a:pt x="511" y="213"/>
                    </a:lnTo>
                    <a:lnTo>
                      <a:pt x="510" y="210"/>
                    </a:lnTo>
                    <a:lnTo>
                      <a:pt x="523" y="196"/>
                    </a:lnTo>
                    <a:lnTo>
                      <a:pt x="514" y="200"/>
                    </a:lnTo>
                    <a:lnTo>
                      <a:pt x="490" y="200"/>
                    </a:lnTo>
                    <a:lnTo>
                      <a:pt x="508" y="196"/>
                    </a:lnTo>
                    <a:lnTo>
                      <a:pt x="487" y="197"/>
                    </a:lnTo>
                    <a:lnTo>
                      <a:pt x="502" y="194"/>
                    </a:lnTo>
                    <a:lnTo>
                      <a:pt x="489" y="192"/>
                    </a:lnTo>
                    <a:lnTo>
                      <a:pt x="510" y="189"/>
                    </a:lnTo>
                    <a:lnTo>
                      <a:pt x="510" y="187"/>
                    </a:lnTo>
                    <a:lnTo>
                      <a:pt x="495" y="182"/>
                    </a:lnTo>
                    <a:lnTo>
                      <a:pt x="490" y="181"/>
                    </a:lnTo>
                    <a:lnTo>
                      <a:pt x="497" y="171"/>
                    </a:lnTo>
                    <a:lnTo>
                      <a:pt x="482" y="182"/>
                    </a:lnTo>
                    <a:lnTo>
                      <a:pt x="478" y="174"/>
                    </a:lnTo>
                    <a:lnTo>
                      <a:pt x="468" y="179"/>
                    </a:lnTo>
                    <a:lnTo>
                      <a:pt x="474" y="171"/>
                    </a:lnTo>
                    <a:lnTo>
                      <a:pt x="460" y="178"/>
                    </a:lnTo>
                    <a:lnTo>
                      <a:pt x="468" y="169"/>
                    </a:lnTo>
                    <a:lnTo>
                      <a:pt x="455" y="169"/>
                    </a:lnTo>
                    <a:lnTo>
                      <a:pt x="445" y="165"/>
                    </a:lnTo>
                    <a:lnTo>
                      <a:pt x="434" y="163"/>
                    </a:lnTo>
                    <a:lnTo>
                      <a:pt x="453" y="160"/>
                    </a:lnTo>
                    <a:lnTo>
                      <a:pt x="420" y="153"/>
                    </a:lnTo>
                    <a:lnTo>
                      <a:pt x="437" y="152"/>
                    </a:lnTo>
                    <a:lnTo>
                      <a:pt x="418" y="148"/>
                    </a:lnTo>
                    <a:lnTo>
                      <a:pt x="445" y="148"/>
                    </a:lnTo>
                    <a:lnTo>
                      <a:pt x="436" y="145"/>
                    </a:lnTo>
                    <a:lnTo>
                      <a:pt x="450" y="142"/>
                    </a:lnTo>
                    <a:lnTo>
                      <a:pt x="426" y="138"/>
                    </a:lnTo>
                    <a:lnTo>
                      <a:pt x="436" y="135"/>
                    </a:lnTo>
                    <a:lnTo>
                      <a:pt x="424" y="135"/>
                    </a:lnTo>
                    <a:lnTo>
                      <a:pt x="445" y="134"/>
                    </a:lnTo>
                    <a:lnTo>
                      <a:pt x="428" y="130"/>
                    </a:lnTo>
                    <a:lnTo>
                      <a:pt x="478" y="137"/>
                    </a:lnTo>
                    <a:lnTo>
                      <a:pt x="439" y="124"/>
                    </a:lnTo>
                    <a:lnTo>
                      <a:pt x="412" y="124"/>
                    </a:lnTo>
                    <a:lnTo>
                      <a:pt x="476" y="119"/>
                    </a:lnTo>
                    <a:lnTo>
                      <a:pt x="465" y="101"/>
                    </a:lnTo>
                    <a:lnTo>
                      <a:pt x="428" y="117"/>
                    </a:lnTo>
                    <a:lnTo>
                      <a:pt x="410" y="121"/>
                    </a:lnTo>
                    <a:lnTo>
                      <a:pt x="450" y="104"/>
                    </a:lnTo>
                    <a:lnTo>
                      <a:pt x="412" y="112"/>
                    </a:lnTo>
                    <a:lnTo>
                      <a:pt x="465" y="94"/>
                    </a:lnTo>
                    <a:lnTo>
                      <a:pt x="434" y="90"/>
                    </a:lnTo>
                    <a:lnTo>
                      <a:pt x="423" y="93"/>
                    </a:lnTo>
                    <a:lnTo>
                      <a:pt x="437" y="85"/>
                    </a:lnTo>
                    <a:lnTo>
                      <a:pt x="402" y="96"/>
                    </a:lnTo>
                    <a:lnTo>
                      <a:pt x="381" y="111"/>
                    </a:lnTo>
                    <a:lnTo>
                      <a:pt x="392" y="9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4" name="Freeform 236"/>
              <p:cNvSpPr>
                <a:spLocks/>
              </p:cNvSpPr>
              <p:nvPr/>
            </p:nvSpPr>
            <p:spPr bwMode="gray">
              <a:xfrm>
                <a:off x="1961" y="1094"/>
                <a:ext cx="410" cy="100"/>
              </a:xfrm>
              <a:custGeom>
                <a:avLst/>
                <a:gdLst>
                  <a:gd name="T0" fmla="*/ 102 w 683"/>
                  <a:gd name="T1" fmla="*/ 72 h 160"/>
                  <a:gd name="T2" fmla="*/ 76 w 683"/>
                  <a:gd name="T3" fmla="*/ 81 h 160"/>
                  <a:gd name="T4" fmla="*/ 62 w 683"/>
                  <a:gd name="T5" fmla="*/ 74 h 160"/>
                  <a:gd name="T6" fmla="*/ 74 w 683"/>
                  <a:gd name="T7" fmla="*/ 69 h 160"/>
                  <a:gd name="T8" fmla="*/ 49 w 683"/>
                  <a:gd name="T9" fmla="*/ 65 h 160"/>
                  <a:gd name="T10" fmla="*/ 113 w 683"/>
                  <a:gd name="T11" fmla="*/ 58 h 160"/>
                  <a:gd name="T12" fmla="*/ 85 w 683"/>
                  <a:gd name="T13" fmla="*/ 39 h 160"/>
                  <a:gd name="T14" fmla="*/ 122 w 683"/>
                  <a:gd name="T15" fmla="*/ 37 h 160"/>
                  <a:gd name="T16" fmla="*/ 139 w 683"/>
                  <a:gd name="T17" fmla="*/ 44 h 160"/>
                  <a:gd name="T18" fmla="*/ 129 w 683"/>
                  <a:gd name="T19" fmla="*/ 36 h 160"/>
                  <a:gd name="T20" fmla="*/ 187 w 683"/>
                  <a:gd name="T21" fmla="*/ 28 h 160"/>
                  <a:gd name="T22" fmla="*/ 218 w 683"/>
                  <a:gd name="T23" fmla="*/ 21 h 160"/>
                  <a:gd name="T24" fmla="*/ 156 w 683"/>
                  <a:gd name="T25" fmla="*/ 26 h 160"/>
                  <a:gd name="T26" fmla="*/ 94 w 683"/>
                  <a:gd name="T27" fmla="*/ 31 h 160"/>
                  <a:gd name="T28" fmla="*/ 146 w 683"/>
                  <a:gd name="T29" fmla="*/ 24 h 160"/>
                  <a:gd name="T30" fmla="*/ 84 w 683"/>
                  <a:gd name="T31" fmla="*/ 31 h 160"/>
                  <a:gd name="T32" fmla="*/ 65 w 683"/>
                  <a:gd name="T33" fmla="*/ 27 h 160"/>
                  <a:gd name="T34" fmla="*/ 123 w 683"/>
                  <a:gd name="T35" fmla="*/ 23 h 160"/>
                  <a:gd name="T36" fmla="*/ 62 w 683"/>
                  <a:gd name="T37" fmla="*/ 24 h 160"/>
                  <a:gd name="T38" fmla="*/ 100 w 683"/>
                  <a:gd name="T39" fmla="*/ 20 h 160"/>
                  <a:gd name="T40" fmla="*/ 52 w 683"/>
                  <a:gd name="T41" fmla="*/ 18 h 160"/>
                  <a:gd name="T42" fmla="*/ 116 w 683"/>
                  <a:gd name="T43" fmla="*/ 11 h 160"/>
                  <a:gd name="T44" fmla="*/ 196 w 683"/>
                  <a:gd name="T45" fmla="*/ 15 h 160"/>
                  <a:gd name="T46" fmla="*/ 186 w 683"/>
                  <a:gd name="T47" fmla="*/ 2 h 160"/>
                  <a:gd name="T48" fmla="*/ 250 w 683"/>
                  <a:gd name="T49" fmla="*/ 5 h 160"/>
                  <a:gd name="T50" fmla="*/ 235 w 683"/>
                  <a:gd name="T51" fmla="*/ 0 h 160"/>
                  <a:gd name="T52" fmla="*/ 322 w 683"/>
                  <a:gd name="T53" fmla="*/ 4 h 160"/>
                  <a:gd name="T54" fmla="*/ 410 w 683"/>
                  <a:gd name="T55" fmla="*/ 9 h 160"/>
                  <a:gd name="T56" fmla="*/ 352 w 683"/>
                  <a:gd name="T57" fmla="*/ 17 h 160"/>
                  <a:gd name="T58" fmla="*/ 293 w 683"/>
                  <a:gd name="T59" fmla="*/ 26 h 160"/>
                  <a:gd name="T60" fmla="*/ 361 w 683"/>
                  <a:gd name="T61" fmla="*/ 19 h 160"/>
                  <a:gd name="T62" fmla="*/ 299 w 683"/>
                  <a:gd name="T63" fmla="*/ 31 h 160"/>
                  <a:gd name="T64" fmla="*/ 235 w 683"/>
                  <a:gd name="T65" fmla="*/ 45 h 160"/>
                  <a:gd name="T66" fmla="*/ 176 w 683"/>
                  <a:gd name="T67" fmla="*/ 51 h 160"/>
                  <a:gd name="T68" fmla="*/ 210 w 683"/>
                  <a:gd name="T69" fmla="*/ 56 h 160"/>
                  <a:gd name="T70" fmla="*/ 165 w 683"/>
                  <a:gd name="T71" fmla="*/ 60 h 160"/>
                  <a:gd name="T72" fmla="*/ 202 w 683"/>
                  <a:gd name="T73" fmla="*/ 63 h 160"/>
                  <a:gd name="T74" fmla="*/ 149 w 683"/>
                  <a:gd name="T75" fmla="*/ 74 h 160"/>
                  <a:gd name="T76" fmla="*/ 145 w 683"/>
                  <a:gd name="T77" fmla="*/ 83 h 160"/>
                  <a:gd name="T78" fmla="*/ 103 w 683"/>
                  <a:gd name="T79" fmla="*/ 84 h 160"/>
                  <a:gd name="T80" fmla="*/ 137 w 683"/>
                  <a:gd name="T81" fmla="*/ 96 h 160"/>
                  <a:gd name="T82" fmla="*/ 94 w 683"/>
                  <a:gd name="T83" fmla="*/ 100 h 160"/>
                  <a:gd name="T84" fmla="*/ 47 w 683"/>
                  <a:gd name="T85" fmla="*/ 98 h 160"/>
                  <a:gd name="T86" fmla="*/ 0 w 683"/>
                  <a:gd name="T87" fmla="*/ 97 h 160"/>
                  <a:gd name="T88" fmla="*/ 32 w 683"/>
                  <a:gd name="T89" fmla="*/ 86 h 160"/>
                  <a:gd name="T90" fmla="*/ 26 w 683"/>
                  <a:gd name="T91" fmla="*/ 78 h 160"/>
                  <a:gd name="T92" fmla="*/ 76 w 683"/>
                  <a:gd name="T93" fmla="*/ 83 h 160"/>
                  <a:gd name="T94" fmla="*/ 102 w 683"/>
                  <a:gd name="T95" fmla="*/ 72 h 1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160"/>
                  <a:gd name="T146" fmla="*/ 683 w 683"/>
                  <a:gd name="T147" fmla="*/ 160 h 1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160">
                    <a:moveTo>
                      <a:pt x="170" y="116"/>
                    </a:moveTo>
                    <a:lnTo>
                      <a:pt x="127" y="130"/>
                    </a:lnTo>
                    <a:lnTo>
                      <a:pt x="103" y="119"/>
                    </a:lnTo>
                    <a:lnTo>
                      <a:pt x="123" y="111"/>
                    </a:lnTo>
                    <a:lnTo>
                      <a:pt x="82" y="104"/>
                    </a:lnTo>
                    <a:lnTo>
                      <a:pt x="188" y="93"/>
                    </a:lnTo>
                    <a:lnTo>
                      <a:pt x="141" y="62"/>
                    </a:lnTo>
                    <a:lnTo>
                      <a:pt x="204" y="60"/>
                    </a:lnTo>
                    <a:lnTo>
                      <a:pt x="231" y="70"/>
                    </a:lnTo>
                    <a:lnTo>
                      <a:pt x="215" y="57"/>
                    </a:lnTo>
                    <a:lnTo>
                      <a:pt x="312" y="45"/>
                    </a:lnTo>
                    <a:lnTo>
                      <a:pt x="363" y="34"/>
                    </a:lnTo>
                    <a:lnTo>
                      <a:pt x="260" y="42"/>
                    </a:lnTo>
                    <a:lnTo>
                      <a:pt x="156" y="50"/>
                    </a:lnTo>
                    <a:lnTo>
                      <a:pt x="244" y="39"/>
                    </a:lnTo>
                    <a:lnTo>
                      <a:pt x="140" y="50"/>
                    </a:lnTo>
                    <a:lnTo>
                      <a:pt x="109" y="44"/>
                    </a:lnTo>
                    <a:lnTo>
                      <a:pt x="205" y="36"/>
                    </a:lnTo>
                    <a:lnTo>
                      <a:pt x="103" y="39"/>
                    </a:lnTo>
                    <a:lnTo>
                      <a:pt x="167" y="32"/>
                    </a:lnTo>
                    <a:lnTo>
                      <a:pt x="87" y="29"/>
                    </a:lnTo>
                    <a:lnTo>
                      <a:pt x="194" y="18"/>
                    </a:lnTo>
                    <a:lnTo>
                      <a:pt x="326" y="24"/>
                    </a:lnTo>
                    <a:lnTo>
                      <a:pt x="310" y="3"/>
                    </a:lnTo>
                    <a:lnTo>
                      <a:pt x="416" y="8"/>
                    </a:lnTo>
                    <a:lnTo>
                      <a:pt x="392" y="0"/>
                    </a:lnTo>
                    <a:lnTo>
                      <a:pt x="537" y="6"/>
                    </a:lnTo>
                    <a:lnTo>
                      <a:pt x="683" y="15"/>
                    </a:lnTo>
                    <a:lnTo>
                      <a:pt x="586" y="28"/>
                    </a:lnTo>
                    <a:lnTo>
                      <a:pt x="488" y="41"/>
                    </a:lnTo>
                    <a:lnTo>
                      <a:pt x="602" y="31"/>
                    </a:lnTo>
                    <a:lnTo>
                      <a:pt x="498" y="50"/>
                    </a:lnTo>
                    <a:lnTo>
                      <a:pt x="392" y="72"/>
                    </a:lnTo>
                    <a:lnTo>
                      <a:pt x="294" y="81"/>
                    </a:lnTo>
                    <a:lnTo>
                      <a:pt x="350" y="89"/>
                    </a:lnTo>
                    <a:lnTo>
                      <a:pt x="275" y="96"/>
                    </a:lnTo>
                    <a:lnTo>
                      <a:pt x="337" y="101"/>
                    </a:lnTo>
                    <a:lnTo>
                      <a:pt x="249" y="119"/>
                    </a:lnTo>
                    <a:lnTo>
                      <a:pt x="242" y="132"/>
                    </a:lnTo>
                    <a:lnTo>
                      <a:pt x="172" y="135"/>
                    </a:lnTo>
                    <a:lnTo>
                      <a:pt x="228" y="153"/>
                    </a:lnTo>
                    <a:lnTo>
                      <a:pt x="157" y="160"/>
                    </a:lnTo>
                    <a:lnTo>
                      <a:pt x="79" y="156"/>
                    </a:lnTo>
                    <a:lnTo>
                      <a:pt x="0" y="155"/>
                    </a:lnTo>
                    <a:lnTo>
                      <a:pt x="54" y="137"/>
                    </a:lnTo>
                    <a:lnTo>
                      <a:pt x="43" y="125"/>
                    </a:lnTo>
                    <a:lnTo>
                      <a:pt x="127" y="133"/>
                    </a:lnTo>
                    <a:lnTo>
                      <a:pt x="170" y="11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5" name="Freeform 237"/>
              <p:cNvSpPr>
                <a:spLocks/>
              </p:cNvSpPr>
              <p:nvPr/>
            </p:nvSpPr>
            <p:spPr bwMode="gray">
              <a:xfrm>
                <a:off x="1468" y="1247"/>
                <a:ext cx="225" cy="91"/>
              </a:xfrm>
              <a:custGeom>
                <a:avLst/>
                <a:gdLst>
                  <a:gd name="T0" fmla="*/ 147 w 376"/>
                  <a:gd name="T1" fmla="*/ 82 h 147"/>
                  <a:gd name="T2" fmla="*/ 139 w 376"/>
                  <a:gd name="T3" fmla="*/ 75 h 147"/>
                  <a:gd name="T4" fmla="*/ 135 w 376"/>
                  <a:gd name="T5" fmla="*/ 74 h 147"/>
                  <a:gd name="T6" fmla="*/ 111 w 376"/>
                  <a:gd name="T7" fmla="*/ 82 h 147"/>
                  <a:gd name="T8" fmla="*/ 72 w 376"/>
                  <a:gd name="T9" fmla="*/ 86 h 147"/>
                  <a:gd name="T10" fmla="*/ 34 w 376"/>
                  <a:gd name="T11" fmla="*/ 91 h 147"/>
                  <a:gd name="T12" fmla="*/ 35 w 376"/>
                  <a:gd name="T13" fmla="*/ 80 h 147"/>
                  <a:gd name="T14" fmla="*/ 0 w 376"/>
                  <a:gd name="T15" fmla="*/ 70 h 147"/>
                  <a:gd name="T16" fmla="*/ 7 w 376"/>
                  <a:gd name="T17" fmla="*/ 60 h 147"/>
                  <a:gd name="T18" fmla="*/ 47 w 376"/>
                  <a:gd name="T19" fmla="*/ 58 h 147"/>
                  <a:gd name="T20" fmla="*/ 87 w 376"/>
                  <a:gd name="T21" fmla="*/ 56 h 147"/>
                  <a:gd name="T22" fmla="*/ 50 w 376"/>
                  <a:gd name="T23" fmla="*/ 51 h 147"/>
                  <a:gd name="T24" fmla="*/ 11 w 376"/>
                  <a:gd name="T25" fmla="*/ 49 h 147"/>
                  <a:gd name="T26" fmla="*/ 7 w 376"/>
                  <a:gd name="T27" fmla="*/ 43 h 147"/>
                  <a:gd name="T28" fmla="*/ 57 w 376"/>
                  <a:gd name="T29" fmla="*/ 33 h 147"/>
                  <a:gd name="T30" fmla="*/ 19 w 376"/>
                  <a:gd name="T31" fmla="*/ 35 h 147"/>
                  <a:gd name="T32" fmla="*/ 30 w 376"/>
                  <a:gd name="T33" fmla="*/ 32 h 147"/>
                  <a:gd name="T34" fmla="*/ 11 w 376"/>
                  <a:gd name="T35" fmla="*/ 32 h 147"/>
                  <a:gd name="T36" fmla="*/ 38 w 376"/>
                  <a:gd name="T37" fmla="*/ 19 h 147"/>
                  <a:gd name="T38" fmla="*/ 35 w 376"/>
                  <a:gd name="T39" fmla="*/ 16 h 147"/>
                  <a:gd name="T40" fmla="*/ 70 w 376"/>
                  <a:gd name="T41" fmla="*/ 8 h 147"/>
                  <a:gd name="T42" fmla="*/ 105 w 376"/>
                  <a:gd name="T43" fmla="*/ 0 h 147"/>
                  <a:gd name="T44" fmla="*/ 109 w 376"/>
                  <a:gd name="T45" fmla="*/ 5 h 147"/>
                  <a:gd name="T46" fmla="*/ 92 w 376"/>
                  <a:gd name="T47" fmla="*/ 14 h 147"/>
                  <a:gd name="T48" fmla="*/ 105 w 376"/>
                  <a:gd name="T49" fmla="*/ 12 h 147"/>
                  <a:gd name="T50" fmla="*/ 118 w 376"/>
                  <a:gd name="T51" fmla="*/ 7 h 147"/>
                  <a:gd name="T52" fmla="*/ 132 w 376"/>
                  <a:gd name="T53" fmla="*/ 15 h 147"/>
                  <a:gd name="T54" fmla="*/ 123 w 376"/>
                  <a:gd name="T55" fmla="*/ 20 h 147"/>
                  <a:gd name="T56" fmla="*/ 129 w 376"/>
                  <a:gd name="T57" fmla="*/ 19 h 147"/>
                  <a:gd name="T58" fmla="*/ 147 w 376"/>
                  <a:gd name="T59" fmla="*/ 17 h 147"/>
                  <a:gd name="T60" fmla="*/ 150 w 376"/>
                  <a:gd name="T61" fmla="*/ 12 h 147"/>
                  <a:gd name="T62" fmla="*/ 152 w 376"/>
                  <a:gd name="T63" fmla="*/ 7 h 147"/>
                  <a:gd name="T64" fmla="*/ 166 w 376"/>
                  <a:gd name="T65" fmla="*/ 15 h 147"/>
                  <a:gd name="T66" fmla="*/ 158 w 376"/>
                  <a:gd name="T67" fmla="*/ 33 h 147"/>
                  <a:gd name="T68" fmla="*/ 172 w 376"/>
                  <a:gd name="T69" fmla="*/ 27 h 147"/>
                  <a:gd name="T70" fmla="*/ 185 w 376"/>
                  <a:gd name="T71" fmla="*/ 4 h 147"/>
                  <a:gd name="T72" fmla="*/ 206 w 376"/>
                  <a:gd name="T73" fmla="*/ 3 h 147"/>
                  <a:gd name="T74" fmla="*/ 211 w 376"/>
                  <a:gd name="T75" fmla="*/ 15 h 147"/>
                  <a:gd name="T76" fmla="*/ 197 w 376"/>
                  <a:gd name="T77" fmla="*/ 40 h 147"/>
                  <a:gd name="T78" fmla="*/ 199 w 376"/>
                  <a:gd name="T79" fmla="*/ 51 h 147"/>
                  <a:gd name="T80" fmla="*/ 204 w 376"/>
                  <a:gd name="T81" fmla="*/ 51 h 147"/>
                  <a:gd name="T82" fmla="*/ 225 w 376"/>
                  <a:gd name="T83" fmla="*/ 59 h 147"/>
                  <a:gd name="T84" fmla="*/ 222 w 376"/>
                  <a:gd name="T85" fmla="*/ 64 h 147"/>
                  <a:gd name="T86" fmla="*/ 212 w 376"/>
                  <a:gd name="T87" fmla="*/ 68 h 147"/>
                  <a:gd name="T88" fmla="*/ 215 w 376"/>
                  <a:gd name="T89" fmla="*/ 64 h 147"/>
                  <a:gd name="T90" fmla="*/ 206 w 376"/>
                  <a:gd name="T91" fmla="*/ 67 h 147"/>
                  <a:gd name="T92" fmla="*/ 200 w 376"/>
                  <a:gd name="T93" fmla="*/ 66 h 147"/>
                  <a:gd name="T94" fmla="*/ 190 w 376"/>
                  <a:gd name="T95" fmla="*/ 71 h 147"/>
                  <a:gd name="T96" fmla="*/ 186 w 376"/>
                  <a:gd name="T97" fmla="*/ 71 h 147"/>
                  <a:gd name="T98" fmla="*/ 179 w 376"/>
                  <a:gd name="T99" fmla="*/ 79 h 147"/>
                  <a:gd name="T100" fmla="*/ 200 w 376"/>
                  <a:gd name="T101" fmla="*/ 72 h 147"/>
                  <a:gd name="T102" fmla="*/ 198 w 376"/>
                  <a:gd name="T103" fmla="*/ 76 h 147"/>
                  <a:gd name="T104" fmla="*/ 190 w 376"/>
                  <a:gd name="T105" fmla="*/ 82 h 147"/>
                  <a:gd name="T106" fmla="*/ 147 w 376"/>
                  <a:gd name="T107" fmla="*/ 82 h 1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6"/>
                  <a:gd name="T163" fmla="*/ 0 h 147"/>
                  <a:gd name="T164" fmla="*/ 376 w 376"/>
                  <a:gd name="T165" fmla="*/ 147 h 1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6" h="147">
                    <a:moveTo>
                      <a:pt x="246" y="132"/>
                    </a:moveTo>
                    <a:lnTo>
                      <a:pt x="233" y="121"/>
                    </a:lnTo>
                    <a:lnTo>
                      <a:pt x="225" y="119"/>
                    </a:lnTo>
                    <a:lnTo>
                      <a:pt x="185" y="132"/>
                    </a:lnTo>
                    <a:lnTo>
                      <a:pt x="120" y="139"/>
                    </a:lnTo>
                    <a:lnTo>
                      <a:pt x="56" y="147"/>
                    </a:lnTo>
                    <a:lnTo>
                      <a:pt x="58" y="129"/>
                    </a:lnTo>
                    <a:lnTo>
                      <a:pt x="0" y="113"/>
                    </a:lnTo>
                    <a:lnTo>
                      <a:pt x="11" y="97"/>
                    </a:lnTo>
                    <a:lnTo>
                      <a:pt x="79" y="93"/>
                    </a:lnTo>
                    <a:lnTo>
                      <a:pt x="145" y="90"/>
                    </a:lnTo>
                    <a:lnTo>
                      <a:pt x="84" y="82"/>
                    </a:lnTo>
                    <a:lnTo>
                      <a:pt x="18" y="79"/>
                    </a:lnTo>
                    <a:lnTo>
                      <a:pt x="11" y="70"/>
                    </a:lnTo>
                    <a:lnTo>
                      <a:pt x="95" y="54"/>
                    </a:lnTo>
                    <a:lnTo>
                      <a:pt x="32" y="56"/>
                    </a:lnTo>
                    <a:lnTo>
                      <a:pt x="50" y="51"/>
                    </a:lnTo>
                    <a:lnTo>
                      <a:pt x="19" y="51"/>
                    </a:lnTo>
                    <a:lnTo>
                      <a:pt x="63" y="31"/>
                    </a:lnTo>
                    <a:lnTo>
                      <a:pt x="59" y="26"/>
                    </a:lnTo>
                    <a:lnTo>
                      <a:pt x="117" y="13"/>
                    </a:lnTo>
                    <a:lnTo>
                      <a:pt x="175" y="0"/>
                    </a:lnTo>
                    <a:lnTo>
                      <a:pt x="182" y="8"/>
                    </a:lnTo>
                    <a:lnTo>
                      <a:pt x="153" y="23"/>
                    </a:lnTo>
                    <a:lnTo>
                      <a:pt x="175" y="20"/>
                    </a:lnTo>
                    <a:lnTo>
                      <a:pt x="198" y="12"/>
                    </a:lnTo>
                    <a:lnTo>
                      <a:pt x="220" y="25"/>
                    </a:lnTo>
                    <a:lnTo>
                      <a:pt x="206" y="33"/>
                    </a:lnTo>
                    <a:lnTo>
                      <a:pt x="215" y="31"/>
                    </a:lnTo>
                    <a:lnTo>
                      <a:pt x="246" y="28"/>
                    </a:lnTo>
                    <a:lnTo>
                      <a:pt x="251" y="20"/>
                    </a:lnTo>
                    <a:lnTo>
                      <a:pt x="254" y="12"/>
                    </a:lnTo>
                    <a:lnTo>
                      <a:pt x="278" y="25"/>
                    </a:lnTo>
                    <a:lnTo>
                      <a:pt x="264" y="53"/>
                    </a:lnTo>
                    <a:lnTo>
                      <a:pt x="288" y="43"/>
                    </a:lnTo>
                    <a:lnTo>
                      <a:pt x="309" y="7"/>
                    </a:lnTo>
                    <a:lnTo>
                      <a:pt x="345" y="5"/>
                    </a:lnTo>
                    <a:lnTo>
                      <a:pt x="352" y="25"/>
                    </a:lnTo>
                    <a:lnTo>
                      <a:pt x="329" y="64"/>
                    </a:lnTo>
                    <a:lnTo>
                      <a:pt x="333" y="82"/>
                    </a:lnTo>
                    <a:lnTo>
                      <a:pt x="341" y="83"/>
                    </a:lnTo>
                    <a:lnTo>
                      <a:pt x="376" y="95"/>
                    </a:lnTo>
                    <a:lnTo>
                      <a:pt x="371" y="103"/>
                    </a:lnTo>
                    <a:lnTo>
                      <a:pt x="355" y="110"/>
                    </a:lnTo>
                    <a:lnTo>
                      <a:pt x="360" y="103"/>
                    </a:lnTo>
                    <a:lnTo>
                      <a:pt x="344" y="108"/>
                    </a:lnTo>
                    <a:lnTo>
                      <a:pt x="334" y="106"/>
                    </a:lnTo>
                    <a:lnTo>
                      <a:pt x="318" y="114"/>
                    </a:lnTo>
                    <a:lnTo>
                      <a:pt x="310" y="114"/>
                    </a:lnTo>
                    <a:lnTo>
                      <a:pt x="299" y="127"/>
                    </a:lnTo>
                    <a:lnTo>
                      <a:pt x="334" y="116"/>
                    </a:lnTo>
                    <a:lnTo>
                      <a:pt x="331" y="123"/>
                    </a:lnTo>
                    <a:lnTo>
                      <a:pt x="318" y="132"/>
                    </a:lnTo>
                    <a:lnTo>
                      <a:pt x="246" y="132"/>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6" name="Freeform 238"/>
              <p:cNvSpPr>
                <a:spLocks/>
              </p:cNvSpPr>
              <p:nvPr/>
            </p:nvSpPr>
            <p:spPr bwMode="gray">
              <a:xfrm>
                <a:off x="1400" y="1229"/>
                <a:ext cx="165" cy="61"/>
              </a:xfrm>
              <a:custGeom>
                <a:avLst/>
                <a:gdLst>
                  <a:gd name="T0" fmla="*/ 76 w 275"/>
                  <a:gd name="T1" fmla="*/ 40 h 98"/>
                  <a:gd name="T2" fmla="*/ 50 w 275"/>
                  <a:gd name="T3" fmla="*/ 54 h 98"/>
                  <a:gd name="T4" fmla="*/ 13 w 275"/>
                  <a:gd name="T5" fmla="*/ 61 h 98"/>
                  <a:gd name="T6" fmla="*/ 8 w 275"/>
                  <a:gd name="T7" fmla="*/ 48 h 98"/>
                  <a:gd name="T8" fmla="*/ 0 w 275"/>
                  <a:gd name="T9" fmla="*/ 42 h 98"/>
                  <a:gd name="T10" fmla="*/ 25 w 275"/>
                  <a:gd name="T11" fmla="*/ 31 h 98"/>
                  <a:gd name="T12" fmla="*/ 33 w 275"/>
                  <a:gd name="T13" fmla="*/ 24 h 98"/>
                  <a:gd name="T14" fmla="*/ 62 w 275"/>
                  <a:gd name="T15" fmla="*/ 11 h 98"/>
                  <a:gd name="T16" fmla="*/ 60 w 275"/>
                  <a:gd name="T17" fmla="*/ 2 h 98"/>
                  <a:gd name="T18" fmla="*/ 111 w 275"/>
                  <a:gd name="T19" fmla="*/ 0 h 98"/>
                  <a:gd name="T20" fmla="*/ 124 w 275"/>
                  <a:gd name="T21" fmla="*/ 4 h 98"/>
                  <a:gd name="T22" fmla="*/ 128 w 275"/>
                  <a:gd name="T23" fmla="*/ 6 h 98"/>
                  <a:gd name="T24" fmla="*/ 154 w 275"/>
                  <a:gd name="T25" fmla="*/ 3 h 98"/>
                  <a:gd name="T26" fmla="*/ 165 w 275"/>
                  <a:gd name="T27" fmla="*/ 17 h 98"/>
                  <a:gd name="T28" fmla="*/ 128 w 275"/>
                  <a:gd name="T29" fmla="*/ 26 h 98"/>
                  <a:gd name="T30" fmla="*/ 92 w 275"/>
                  <a:gd name="T31" fmla="*/ 35 h 98"/>
                  <a:gd name="T32" fmla="*/ 76 w 275"/>
                  <a:gd name="T33" fmla="*/ 4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5"/>
                  <a:gd name="T52" fmla="*/ 0 h 98"/>
                  <a:gd name="T53" fmla="*/ 275 w 275"/>
                  <a:gd name="T54" fmla="*/ 98 h 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5" h="98">
                    <a:moveTo>
                      <a:pt x="126" y="65"/>
                    </a:moveTo>
                    <a:lnTo>
                      <a:pt x="84" y="86"/>
                    </a:lnTo>
                    <a:lnTo>
                      <a:pt x="21" y="98"/>
                    </a:lnTo>
                    <a:lnTo>
                      <a:pt x="13" y="77"/>
                    </a:lnTo>
                    <a:lnTo>
                      <a:pt x="0" y="67"/>
                    </a:lnTo>
                    <a:lnTo>
                      <a:pt x="41" y="49"/>
                    </a:lnTo>
                    <a:lnTo>
                      <a:pt x="55" y="39"/>
                    </a:lnTo>
                    <a:lnTo>
                      <a:pt x="103" y="18"/>
                    </a:lnTo>
                    <a:lnTo>
                      <a:pt x="100" y="3"/>
                    </a:lnTo>
                    <a:lnTo>
                      <a:pt x="185" y="0"/>
                    </a:lnTo>
                    <a:lnTo>
                      <a:pt x="206" y="7"/>
                    </a:lnTo>
                    <a:lnTo>
                      <a:pt x="213" y="10"/>
                    </a:lnTo>
                    <a:lnTo>
                      <a:pt x="256" y="5"/>
                    </a:lnTo>
                    <a:lnTo>
                      <a:pt x="275" y="28"/>
                    </a:lnTo>
                    <a:lnTo>
                      <a:pt x="214" y="42"/>
                    </a:lnTo>
                    <a:lnTo>
                      <a:pt x="153" y="57"/>
                    </a:lnTo>
                    <a:lnTo>
                      <a:pt x="126" y="6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7" name="Freeform 239"/>
              <p:cNvSpPr>
                <a:spLocks/>
              </p:cNvSpPr>
              <p:nvPr/>
            </p:nvSpPr>
            <p:spPr bwMode="gray">
              <a:xfrm>
                <a:off x="2075" y="1686"/>
                <a:ext cx="110" cy="106"/>
              </a:xfrm>
              <a:custGeom>
                <a:avLst/>
                <a:gdLst>
                  <a:gd name="T0" fmla="*/ 57 w 184"/>
                  <a:gd name="T1" fmla="*/ 85 h 171"/>
                  <a:gd name="T2" fmla="*/ 58 w 184"/>
                  <a:gd name="T3" fmla="*/ 81 h 171"/>
                  <a:gd name="T4" fmla="*/ 27 w 184"/>
                  <a:gd name="T5" fmla="*/ 85 h 171"/>
                  <a:gd name="T6" fmla="*/ 0 w 184"/>
                  <a:gd name="T7" fmla="*/ 83 h 171"/>
                  <a:gd name="T8" fmla="*/ 7 w 184"/>
                  <a:gd name="T9" fmla="*/ 74 h 171"/>
                  <a:gd name="T10" fmla="*/ 20 w 184"/>
                  <a:gd name="T11" fmla="*/ 66 h 171"/>
                  <a:gd name="T12" fmla="*/ 6 w 184"/>
                  <a:gd name="T13" fmla="*/ 64 h 171"/>
                  <a:gd name="T14" fmla="*/ 12 w 184"/>
                  <a:gd name="T15" fmla="*/ 62 h 171"/>
                  <a:gd name="T16" fmla="*/ 27 w 184"/>
                  <a:gd name="T17" fmla="*/ 54 h 171"/>
                  <a:gd name="T18" fmla="*/ 29 w 184"/>
                  <a:gd name="T19" fmla="*/ 55 h 171"/>
                  <a:gd name="T20" fmla="*/ 32 w 184"/>
                  <a:gd name="T21" fmla="*/ 50 h 171"/>
                  <a:gd name="T22" fmla="*/ 28 w 184"/>
                  <a:gd name="T23" fmla="*/ 45 h 171"/>
                  <a:gd name="T24" fmla="*/ 36 w 184"/>
                  <a:gd name="T25" fmla="*/ 43 h 171"/>
                  <a:gd name="T26" fmla="*/ 53 w 184"/>
                  <a:gd name="T27" fmla="*/ 19 h 171"/>
                  <a:gd name="T28" fmla="*/ 71 w 184"/>
                  <a:gd name="T29" fmla="*/ 2 h 171"/>
                  <a:gd name="T30" fmla="*/ 81 w 184"/>
                  <a:gd name="T31" fmla="*/ 0 h 171"/>
                  <a:gd name="T32" fmla="*/ 88 w 184"/>
                  <a:gd name="T33" fmla="*/ 1 h 171"/>
                  <a:gd name="T34" fmla="*/ 76 w 184"/>
                  <a:gd name="T35" fmla="*/ 6 h 171"/>
                  <a:gd name="T36" fmla="*/ 79 w 184"/>
                  <a:gd name="T37" fmla="*/ 9 h 171"/>
                  <a:gd name="T38" fmla="*/ 72 w 184"/>
                  <a:gd name="T39" fmla="*/ 16 h 171"/>
                  <a:gd name="T40" fmla="*/ 52 w 184"/>
                  <a:gd name="T41" fmla="*/ 43 h 171"/>
                  <a:gd name="T42" fmla="*/ 68 w 184"/>
                  <a:gd name="T43" fmla="*/ 30 h 171"/>
                  <a:gd name="T44" fmla="*/ 65 w 184"/>
                  <a:gd name="T45" fmla="*/ 35 h 171"/>
                  <a:gd name="T46" fmla="*/ 77 w 184"/>
                  <a:gd name="T47" fmla="*/ 33 h 171"/>
                  <a:gd name="T48" fmla="*/ 66 w 184"/>
                  <a:gd name="T49" fmla="*/ 40 h 171"/>
                  <a:gd name="T50" fmla="*/ 66 w 184"/>
                  <a:gd name="T51" fmla="*/ 43 h 171"/>
                  <a:gd name="T52" fmla="*/ 77 w 184"/>
                  <a:gd name="T53" fmla="*/ 45 h 171"/>
                  <a:gd name="T54" fmla="*/ 75 w 184"/>
                  <a:gd name="T55" fmla="*/ 51 h 171"/>
                  <a:gd name="T56" fmla="*/ 90 w 184"/>
                  <a:gd name="T57" fmla="*/ 45 h 171"/>
                  <a:gd name="T58" fmla="*/ 90 w 184"/>
                  <a:gd name="T59" fmla="*/ 48 h 171"/>
                  <a:gd name="T60" fmla="*/ 104 w 184"/>
                  <a:gd name="T61" fmla="*/ 48 h 171"/>
                  <a:gd name="T62" fmla="*/ 93 w 184"/>
                  <a:gd name="T63" fmla="*/ 58 h 171"/>
                  <a:gd name="T64" fmla="*/ 97 w 184"/>
                  <a:gd name="T65" fmla="*/ 63 h 171"/>
                  <a:gd name="T66" fmla="*/ 90 w 184"/>
                  <a:gd name="T67" fmla="*/ 68 h 171"/>
                  <a:gd name="T68" fmla="*/ 110 w 184"/>
                  <a:gd name="T69" fmla="*/ 63 h 171"/>
                  <a:gd name="T70" fmla="*/ 91 w 184"/>
                  <a:gd name="T71" fmla="*/ 75 h 171"/>
                  <a:gd name="T72" fmla="*/ 94 w 184"/>
                  <a:gd name="T73" fmla="*/ 79 h 171"/>
                  <a:gd name="T74" fmla="*/ 93 w 184"/>
                  <a:gd name="T75" fmla="*/ 79 h 171"/>
                  <a:gd name="T76" fmla="*/ 93 w 184"/>
                  <a:gd name="T77" fmla="*/ 85 h 171"/>
                  <a:gd name="T78" fmla="*/ 109 w 184"/>
                  <a:gd name="T79" fmla="*/ 73 h 171"/>
                  <a:gd name="T80" fmla="*/ 101 w 184"/>
                  <a:gd name="T81" fmla="*/ 85 h 171"/>
                  <a:gd name="T82" fmla="*/ 109 w 184"/>
                  <a:gd name="T83" fmla="*/ 81 h 171"/>
                  <a:gd name="T84" fmla="*/ 110 w 184"/>
                  <a:gd name="T85" fmla="*/ 87 h 171"/>
                  <a:gd name="T86" fmla="*/ 95 w 184"/>
                  <a:gd name="T87" fmla="*/ 106 h 171"/>
                  <a:gd name="T88" fmla="*/ 90 w 184"/>
                  <a:gd name="T89" fmla="*/ 103 h 171"/>
                  <a:gd name="T90" fmla="*/ 90 w 184"/>
                  <a:gd name="T91" fmla="*/ 96 h 171"/>
                  <a:gd name="T92" fmla="*/ 80 w 184"/>
                  <a:gd name="T93" fmla="*/ 101 h 171"/>
                  <a:gd name="T94" fmla="*/ 88 w 184"/>
                  <a:gd name="T95" fmla="*/ 85 h 171"/>
                  <a:gd name="T96" fmla="*/ 85 w 184"/>
                  <a:gd name="T97" fmla="*/ 80 h 171"/>
                  <a:gd name="T98" fmla="*/ 76 w 184"/>
                  <a:gd name="T99" fmla="*/ 90 h 171"/>
                  <a:gd name="T100" fmla="*/ 80 w 184"/>
                  <a:gd name="T101" fmla="*/ 85 h 171"/>
                  <a:gd name="T102" fmla="*/ 54 w 184"/>
                  <a:gd name="T103" fmla="*/ 101 h 171"/>
                  <a:gd name="T104" fmla="*/ 53 w 184"/>
                  <a:gd name="T105" fmla="*/ 97 h 171"/>
                  <a:gd name="T106" fmla="*/ 75 w 184"/>
                  <a:gd name="T107" fmla="*/ 84 h 171"/>
                  <a:gd name="T108" fmla="*/ 69 w 184"/>
                  <a:gd name="T109" fmla="*/ 85 h 171"/>
                  <a:gd name="T110" fmla="*/ 74 w 184"/>
                  <a:gd name="T111" fmla="*/ 81 h 171"/>
                  <a:gd name="T112" fmla="*/ 65 w 184"/>
                  <a:gd name="T113" fmla="*/ 84 h 171"/>
                  <a:gd name="T114" fmla="*/ 57 w 184"/>
                  <a:gd name="T115" fmla="*/ 88 h 171"/>
                  <a:gd name="T116" fmla="*/ 51 w 184"/>
                  <a:gd name="T117" fmla="*/ 87 h 171"/>
                  <a:gd name="T118" fmla="*/ 57 w 184"/>
                  <a:gd name="T119" fmla="*/ 85 h 17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4"/>
                  <a:gd name="T181" fmla="*/ 0 h 171"/>
                  <a:gd name="T182" fmla="*/ 184 w 184"/>
                  <a:gd name="T183" fmla="*/ 171 h 17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4" h="171">
                    <a:moveTo>
                      <a:pt x="95" y="137"/>
                    </a:moveTo>
                    <a:lnTo>
                      <a:pt x="97" y="131"/>
                    </a:lnTo>
                    <a:lnTo>
                      <a:pt x="45" y="137"/>
                    </a:lnTo>
                    <a:lnTo>
                      <a:pt x="0" y="134"/>
                    </a:lnTo>
                    <a:lnTo>
                      <a:pt x="12" y="119"/>
                    </a:lnTo>
                    <a:lnTo>
                      <a:pt x="33" y="106"/>
                    </a:lnTo>
                    <a:lnTo>
                      <a:pt x="10" y="104"/>
                    </a:lnTo>
                    <a:lnTo>
                      <a:pt x="20" y="100"/>
                    </a:lnTo>
                    <a:lnTo>
                      <a:pt x="45" y="87"/>
                    </a:lnTo>
                    <a:lnTo>
                      <a:pt x="49" y="88"/>
                    </a:lnTo>
                    <a:lnTo>
                      <a:pt x="53" y="80"/>
                    </a:lnTo>
                    <a:lnTo>
                      <a:pt x="47" y="73"/>
                    </a:lnTo>
                    <a:lnTo>
                      <a:pt x="60" y="69"/>
                    </a:lnTo>
                    <a:lnTo>
                      <a:pt x="89" y="31"/>
                    </a:lnTo>
                    <a:lnTo>
                      <a:pt x="119" y="3"/>
                    </a:lnTo>
                    <a:lnTo>
                      <a:pt x="135" y="0"/>
                    </a:lnTo>
                    <a:lnTo>
                      <a:pt x="147" y="2"/>
                    </a:lnTo>
                    <a:lnTo>
                      <a:pt x="127" y="10"/>
                    </a:lnTo>
                    <a:lnTo>
                      <a:pt x="132" y="15"/>
                    </a:lnTo>
                    <a:lnTo>
                      <a:pt x="121" y="26"/>
                    </a:lnTo>
                    <a:lnTo>
                      <a:pt x="87" y="69"/>
                    </a:lnTo>
                    <a:lnTo>
                      <a:pt x="114" y="49"/>
                    </a:lnTo>
                    <a:lnTo>
                      <a:pt x="108" y="56"/>
                    </a:lnTo>
                    <a:lnTo>
                      <a:pt x="129" y="54"/>
                    </a:lnTo>
                    <a:lnTo>
                      <a:pt x="110" y="64"/>
                    </a:lnTo>
                    <a:lnTo>
                      <a:pt x="110" y="70"/>
                    </a:lnTo>
                    <a:lnTo>
                      <a:pt x="129" y="73"/>
                    </a:lnTo>
                    <a:lnTo>
                      <a:pt x="126" y="82"/>
                    </a:lnTo>
                    <a:lnTo>
                      <a:pt x="151" y="72"/>
                    </a:lnTo>
                    <a:lnTo>
                      <a:pt x="150" y="77"/>
                    </a:lnTo>
                    <a:lnTo>
                      <a:pt x="174" y="77"/>
                    </a:lnTo>
                    <a:lnTo>
                      <a:pt x="156" y="93"/>
                    </a:lnTo>
                    <a:lnTo>
                      <a:pt x="163" y="101"/>
                    </a:lnTo>
                    <a:lnTo>
                      <a:pt x="151" y="109"/>
                    </a:lnTo>
                    <a:lnTo>
                      <a:pt x="184" y="101"/>
                    </a:lnTo>
                    <a:lnTo>
                      <a:pt x="153" y="121"/>
                    </a:lnTo>
                    <a:lnTo>
                      <a:pt x="158" y="127"/>
                    </a:lnTo>
                    <a:lnTo>
                      <a:pt x="155" y="127"/>
                    </a:lnTo>
                    <a:lnTo>
                      <a:pt x="155" y="137"/>
                    </a:lnTo>
                    <a:lnTo>
                      <a:pt x="182" y="118"/>
                    </a:lnTo>
                    <a:lnTo>
                      <a:pt x="169" y="137"/>
                    </a:lnTo>
                    <a:lnTo>
                      <a:pt x="182" y="131"/>
                    </a:lnTo>
                    <a:lnTo>
                      <a:pt x="184" y="140"/>
                    </a:lnTo>
                    <a:lnTo>
                      <a:pt x="159" y="171"/>
                    </a:lnTo>
                    <a:lnTo>
                      <a:pt x="150" y="166"/>
                    </a:lnTo>
                    <a:lnTo>
                      <a:pt x="150" y="155"/>
                    </a:lnTo>
                    <a:lnTo>
                      <a:pt x="134" y="163"/>
                    </a:lnTo>
                    <a:lnTo>
                      <a:pt x="148" y="137"/>
                    </a:lnTo>
                    <a:lnTo>
                      <a:pt x="143" y="129"/>
                    </a:lnTo>
                    <a:lnTo>
                      <a:pt x="127" y="145"/>
                    </a:lnTo>
                    <a:lnTo>
                      <a:pt x="134" y="137"/>
                    </a:lnTo>
                    <a:lnTo>
                      <a:pt x="90" y="163"/>
                    </a:lnTo>
                    <a:lnTo>
                      <a:pt x="89" y="157"/>
                    </a:lnTo>
                    <a:lnTo>
                      <a:pt x="126" y="135"/>
                    </a:lnTo>
                    <a:lnTo>
                      <a:pt x="116" y="137"/>
                    </a:lnTo>
                    <a:lnTo>
                      <a:pt x="123" y="131"/>
                    </a:lnTo>
                    <a:lnTo>
                      <a:pt x="108" y="135"/>
                    </a:lnTo>
                    <a:lnTo>
                      <a:pt x="95" y="142"/>
                    </a:lnTo>
                    <a:lnTo>
                      <a:pt x="86" y="140"/>
                    </a:lnTo>
                    <a:lnTo>
                      <a:pt x="95" y="13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8" name="Freeform 240"/>
              <p:cNvSpPr>
                <a:spLocks/>
              </p:cNvSpPr>
              <p:nvPr/>
            </p:nvSpPr>
            <p:spPr bwMode="gray">
              <a:xfrm>
                <a:off x="1863" y="1188"/>
                <a:ext cx="194" cy="34"/>
              </a:xfrm>
              <a:custGeom>
                <a:avLst/>
                <a:gdLst>
                  <a:gd name="T0" fmla="*/ 79 w 325"/>
                  <a:gd name="T1" fmla="*/ 17 h 55"/>
                  <a:gd name="T2" fmla="*/ 58 w 325"/>
                  <a:gd name="T3" fmla="*/ 9 h 55"/>
                  <a:gd name="T4" fmla="*/ 87 w 325"/>
                  <a:gd name="T5" fmla="*/ 9 h 55"/>
                  <a:gd name="T6" fmla="*/ 36 w 325"/>
                  <a:gd name="T7" fmla="*/ 6 h 55"/>
                  <a:gd name="T8" fmla="*/ 44 w 325"/>
                  <a:gd name="T9" fmla="*/ 0 h 55"/>
                  <a:gd name="T10" fmla="*/ 0 w 325"/>
                  <a:gd name="T11" fmla="*/ 1 h 55"/>
                  <a:gd name="T12" fmla="*/ 41 w 325"/>
                  <a:gd name="T13" fmla="*/ 7 h 55"/>
                  <a:gd name="T14" fmla="*/ 33 w 325"/>
                  <a:gd name="T15" fmla="*/ 21 h 55"/>
                  <a:gd name="T16" fmla="*/ 27 w 325"/>
                  <a:gd name="T17" fmla="*/ 34 h 55"/>
                  <a:gd name="T18" fmla="*/ 67 w 325"/>
                  <a:gd name="T19" fmla="*/ 34 h 55"/>
                  <a:gd name="T20" fmla="*/ 107 w 325"/>
                  <a:gd name="T21" fmla="*/ 33 h 55"/>
                  <a:gd name="T22" fmla="*/ 148 w 325"/>
                  <a:gd name="T23" fmla="*/ 32 h 55"/>
                  <a:gd name="T24" fmla="*/ 188 w 325"/>
                  <a:gd name="T25" fmla="*/ 31 h 55"/>
                  <a:gd name="T26" fmla="*/ 194 w 325"/>
                  <a:gd name="T27" fmla="*/ 23 h 55"/>
                  <a:gd name="T28" fmla="*/ 162 w 325"/>
                  <a:gd name="T29" fmla="*/ 16 h 55"/>
                  <a:gd name="T30" fmla="*/ 120 w 325"/>
                  <a:gd name="T31" fmla="*/ 17 h 55"/>
                  <a:gd name="T32" fmla="*/ 79 w 325"/>
                  <a:gd name="T33" fmla="*/ 17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5"/>
                  <a:gd name="T52" fmla="*/ 0 h 55"/>
                  <a:gd name="T53" fmla="*/ 325 w 32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5" h="55">
                    <a:moveTo>
                      <a:pt x="132" y="28"/>
                    </a:moveTo>
                    <a:lnTo>
                      <a:pt x="98" y="14"/>
                    </a:lnTo>
                    <a:lnTo>
                      <a:pt x="145" y="14"/>
                    </a:lnTo>
                    <a:lnTo>
                      <a:pt x="60" y="10"/>
                    </a:lnTo>
                    <a:lnTo>
                      <a:pt x="74" y="0"/>
                    </a:lnTo>
                    <a:lnTo>
                      <a:pt x="0" y="1"/>
                    </a:lnTo>
                    <a:lnTo>
                      <a:pt x="68" y="11"/>
                    </a:lnTo>
                    <a:lnTo>
                      <a:pt x="56" y="34"/>
                    </a:lnTo>
                    <a:lnTo>
                      <a:pt x="45" y="55"/>
                    </a:lnTo>
                    <a:lnTo>
                      <a:pt x="113" y="55"/>
                    </a:lnTo>
                    <a:lnTo>
                      <a:pt x="180" y="54"/>
                    </a:lnTo>
                    <a:lnTo>
                      <a:pt x="248" y="52"/>
                    </a:lnTo>
                    <a:lnTo>
                      <a:pt x="315" y="50"/>
                    </a:lnTo>
                    <a:lnTo>
                      <a:pt x="325" y="37"/>
                    </a:lnTo>
                    <a:lnTo>
                      <a:pt x="272" y="26"/>
                    </a:lnTo>
                    <a:lnTo>
                      <a:pt x="201" y="28"/>
                    </a:lnTo>
                    <a:lnTo>
                      <a:pt x="132" y="2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9" name="Freeform 241"/>
              <p:cNvSpPr>
                <a:spLocks/>
              </p:cNvSpPr>
              <p:nvPr/>
            </p:nvSpPr>
            <p:spPr bwMode="gray">
              <a:xfrm>
                <a:off x="1930" y="1120"/>
                <a:ext cx="123" cy="45"/>
              </a:xfrm>
              <a:custGeom>
                <a:avLst/>
                <a:gdLst>
                  <a:gd name="T0" fmla="*/ 26 w 205"/>
                  <a:gd name="T1" fmla="*/ 12 h 73"/>
                  <a:gd name="T2" fmla="*/ 16 w 205"/>
                  <a:gd name="T3" fmla="*/ 7 h 73"/>
                  <a:gd name="T4" fmla="*/ 58 w 205"/>
                  <a:gd name="T5" fmla="*/ 0 h 73"/>
                  <a:gd name="T6" fmla="*/ 110 w 205"/>
                  <a:gd name="T7" fmla="*/ 9 h 73"/>
                  <a:gd name="T8" fmla="*/ 97 w 205"/>
                  <a:gd name="T9" fmla="*/ 22 h 73"/>
                  <a:gd name="T10" fmla="*/ 123 w 205"/>
                  <a:gd name="T11" fmla="*/ 26 h 73"/>
                  <a:gd name="T12" fmla="*/ 79 w 205"/>
                  <a:gd name="T13" fmla="*/ 34 h 73"/>
                  <a:gd name="T14" fmla="*/ 59 w 205"/>
                  <a:gd name="T15" fmla="*/ 44 h 73"/>
                  <a:gd name="T16" fmla="*/ 51 w 205"/>
                  <a:gd name="T17" fmla="*/ 37 h 73"/>
                  <a:gd name="T18" fmla="*/ 50 w 205"/>
                  <a:gd name="T19" fmla="*/ 45 h 73"/>
                  <a:gd name="T20" fmla="*/ 8 w 205"/>
                  <a:gd name="T21" fmla="*/ 32 h 73"/>
                  <a:gd name="T22" fmla="*/ 58 w 205"/>
                  <a:gd name="T23" fmla="*/ 27 h 73"/>
                  <a:gd name="T24" fmla="*/ 0 w 205"/>
                  <a:gd name="T25" fmla="*/ 20 h 73"/>
                  <a:gd name="T26" fmla="*/ 26 w 205"/>
                  <a:gd name="T27" fmla="*/ 12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73"/>
                  <a:gd name="T44" fmla="*/ 205 w 205"/>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73">
                    <a:moveTo>
                      <a:pt x="43" y="19"/>
                    </a:moveTo>
                    <a:lnTo>
                      <a:pt x="27" y="11"/>
                    </a:lnTo>
                    <a:lnTo>
                      <a:pt x="96" y="0"/>
                    </a:lnTo>
                    <a:lnTo>
                      <a:pt x="183" y="14"/>
                    </a:lnTo>
                    <a:lnTo>
                      <a:pt x="162" y="35"/>
                    </a:lnTo>
                    <a:lnTo>
                      <a:pt x="205" y="42"/>
                    </a:lnTo>
                    <a:lnTo>
                      <a:pt x="132" y="55"/>
                    </a:lnTo>
                    <a:lnTo>
                      <a:pt x="98" y="71"/>
                    </a:lnTo>
                    <a:lnTo>
                      <a:pt x="85" y="60"/>
                    </a:lnTo>
                    <a:lnTo>
                      <a:pt x="83" y="73"/>
                    </a:lnTo>
                    <a:lnTo>
                      <a:pt x="13" y="52"/>
                    </a:lnTo>
                    <a:lnTo>
                      <a:pt x="96" y="44"/>
                    </a:lnTo>
                    <a:lnTo>
                      <a:pt x="0" y="32"/>
                    </a:lnTo>
                    <a:lnTo>
                      <a:pt x="43" y="1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0" name="Freeform 242"/>
              <p:cNvSpPr>
                <a:spLocks/>
              </p:cNvSpPr>
              <p:nvPr/>
            </p:nvSpPr>
            <p:spPr bwMode="gray">
              <a:xfrm>
                <a:off x="1572" y="1188"/>
                <a:ext cx="166" cy="41"/>
              </a:xfrm>
              <a:custGeom>
                <a:avLst/>
                <a:gdLst>
                  <a:gd name="T0" fmla="*/ 45 w 276"/>
                  <a:gd name="T1" fmla="*/ 41 h 67"/>
                  <a:gd name="T2" fmla="*/ 29 w 276"/>
                  <a:gd name="T3" fmla="*/ 36 h 67"/>
                  <a:gd name="T4" fmla="*/ 82 w 276"/>
                  <a:gd name="T5" fmla="*/ 26 h 67"/>
                  <a:gd name="T6" fmla="*/ 42 w 276"/>
                  <a:gd name="T7" fmla="*/ 26 h 67"/>
                  <a:gd name="T8" fmla="*/ 0 w 276"/>
                  <a:gd name="T9" fmla="*/ 26 h 67"/>
                  <a:gd name="T10" fmla="*/ 39 w 276"/>
                  <a:gd name="T11" fmla="*/ 19 h 67"/>
                  <a:gd name="T12" fmla="*/ 22 w 276"/>
                  <a:gd name="T13" fmla="*/ 17 h 67"/>
                  <a:gd name="T14" fmla="*/ 48 w 276"/>
                  <a:gd name="T15" fmla="*/ 16 h 67"/>
                  <a:gd name="T16" fmla="*/ 37 w 276"/>
                  <a:gd name="T17" fmla="*/ 11 h 67"/>
                  <a:gd name="T18" fmla="*/ 84 w 276"/>
                  <a:gd name="T19" fmla="*/ 13 h 67"/>
                  <a:gd name="T20" fmla="*/ 115 w 276"/>
                  <a:gd name="T21" fmla="*/ 22 h 67"/>
                  <a:gd name="T22" fmla="*/ 117 w 276"/>
                  <a:gd name="T23" fmla="*/ 7 h 67"/>
                  <a:gd name="T24" fmla="*/ 146 w 276"/>
                  <a:gd name="T25" fmla="*/ 0 h 67"/>
                  <a:gd name="T26" fmla="*/ 135 w 276"/>
                  <a:gd name="T27" fmla="*/ 17 h 67"/>
                  <a:gd name="T28" fmla="*/ 166 w 276"/>
                  <a:gd name="T29" fmla="*/ 17 h 67"/>
                  <a:gd name="T30" fmla="*/ 142 w 276"/>
                  <a:gd name="T31" fmla="*/ 30 h 67"/>
                  <a:gd name="T32" fmla="*/ 121 w 276"/>
                  <a:gd name="T33" fmla="*/ 29 h 67"/>
                  <a:gd name="T34" fmla="*/ 83 w 276"/>
                  <a:gd name="T35" fmla="*/ 35 h 67"/>
                  <a:gd name="T36" fmla="*/ 45 w 276"/>
                  <a:gd name="T37" fmla="*/ 41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6"/>
                  <a:gd name="T58" fmla="*/ 0 h 67"/>
                  <a:gd name="T59" fmla="*/ 276 w 276"/>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6" h="67">
                    <a:moveTo>
                      <a:pt x="75" y="67"/>
                    </a:moveTo>
                    <a:lnTo>
                      <a:pt x="48" y="59"/>
                    </a:lnTo>
                    <a:lnTo>
                      <a:pt x="136" y="43"/>
                    </a:lnTo>
                    <a:lnTo>
                      <a:pt x="69" y="43"/>
                    </a:lnTo>
                    <a:lnTo>
                      <a:pt x="0" y="43"/>
                    </a:lnTo>
                    <a:lnTo>
                      <a:pt x="65" y="31"/>
                    </a:lnTo>
                    <a:lnTo>
                      <a:pt x="36" y="28"/>
                    </a:lnTo>
                    <a:lnTo>
                      <a:pt x="80" y="26"/>
                    </a:lnTo>
                    <a:lnTo>
                      <a:pt x="61" y="18"/>
                    </a:lnTo>
                    <a:lnTo>
                      <a:pt x="139" y="21"/>
                    </a:lnTo>
                    <a:lnTo>
                      <a:pt x="192" y="36"/>
                    </a:lnTo>
                    <a:lnTo>
                      <a:pt x="194" y="12"/>
                    </a:lnTo>
                    <a:lnTo>
                      <a:pt x="242" y="0"/>
                    </a:lnTo>
                    <a:lnTo>
                      <a:pt x="225" y="28"/>
                    </a:lnTo>
                    <a:lnTo>
                      <a:pt x="276" y="28"/>
                    </a:lnTo>
                    <a:lnTo>
                      <a:pt x="236" y="49"/>
                    </a:lnTo>
                    <a:lnTo>
                      <a:pt x="202" y="47"/>
                    </a:lnTo>
                    <a:lnTo>
                      <a:pt x="138" y="57"/>
                    </a:lnTo>
                    <a:lnTo>
                      <a:pt x="75" y="6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1" name="Freeform 243"/>
              <p:cNvSpPr>
                <a:spLocks/>
              </p:cNvSpPr>
              <p:nvPr/>
            </p:nvSpPr>
            <p:spPr bwMode="gray">
              <a:xfrm>
                <a:off x="1793" y="1389"/>
                <a:ext cx="104" cy="55"/>
              </a:xfrm>
              <a:custGeom>
                <a:avLst/>
                <a:gdLst>
                  <a:gd name="T0" fmla="*/ 72 w 173"/>
                  <a:gd name="T1" fmla="*/ 41 h 88"/>
                  <a:gd name="T2" fmla="*/ 64 w 173"/>
                  <a:gd name="T3" fmla="*/ 36 h 88"/>
                  <a:gd name="T4" fmla="*/ 64 w 173"/>
                  <a:gd name="T5" fmla="*/ 34 h 88"/>
                  <a:gd name="T6" fmla="*/ 56 w 173"/>
                  <a:gd name="T7" fmla="*/ 37 h 88"/>
                  <a:gd name="T8" fmla="*/ 22 w 173"/>
                  <a:gd name="T9" fmla="*/ 55 h 88"/>
                  <a:gd name="T10" fmla="*/ 21 w 173"/>
                  <a:gd name="T11" fmla="*/ 43 h 88"/>
                  <a:gd name="T12" fmla="*/ 0 w 173"/>
                  <a:gd name="T13" fmla="*/ 44 h 88"/>
                  <a:gd name="T14" fmla="*/ 21 w 173"/>
                  <a:gd name="T15" fmla="*/ 32 h 88"/>
                  <a:gd name="T16" fmla="*/ 34 w 173"/>
                  <a:gd name="T17" fmla="*/ 16 h 88"/>
                  <a:gd name="T18" fmla="*/ 49 w 173"/>
                  <a:gd name="T19" fmla="*/ 0 h 88"/>
                  <a:gd name="T20" fmla="*/ 57 w 173"/>
                  <a:gd name="T21" fmla="*/ 4 h 88"/>
                  <a:gd name="T22" fmla="*/ 55 w 173"/>
                  <a:gd name="T23" fmla="*/ 12 h 88"/>
                  <a:gd name="T24" fmla="*/ 64 w 173"/>
                  <a:gd name="T25" fmla="*/ 9 h 88"/>
                  <a:gd name="T26" fmla="*/ 90 w 173"/>
                  <a:gd name="T27" fmla="*/ 26 h 88"/>
                  <a:gd name="T28" fmla="*/ 81 w 173"/>
                  <a:gd name="T29" fmla="*/ 36 h 88"/>
                  <a:gd name="T30" fmla="*/ 101 w 173"/>
                  <a:gd name="T31" fmla="*/ 37 h 88"/>
                  <a:gd name="T32" fmla="*/ 104 w 173"/>
                  <a:gd name="T33" fmla="*/ 41 h 88"/>
                  <a:gd name="T34" fmla="*/ 86 w 173"/>
                  <a:gd name="T35" fmla="*/ 47 h 88"/>
                  <a:gd name="T36" fmla="*/ 72 w 173"/>
                  <a:gd name="T37" fmla="*/ 41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88"/>
                  <a:gd name="T59" fmla="*/ 173 w 173"/>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88">
                    <a:moveTo>
                      <a:pt x="120" y="65"/>
                    </a:moveTo>
                    <a:lnTo>
                      <a:pt x="106" y="58"/>
                    </a:lnTo>
                    <a:lnTo>
                      <a:pt x="107" y="55"/>
                    </a:lnTo>
                    <a:lnTo>
                      <a:pt x="93" y="60"/>
                    </a:lnTo>
                    <a:lnTo>
                      <a:pt x="36" y="88"/>
                    </a:lnTo>
                    <a:lnTo>
                      <a:pt x="35" y="68"/>
                    </a:lnTo>
                    <a:lnTo>
                      <a:pt x="0" y="70"/>
                    </a:lnTo>
                    <a:lnTo>
                      <a:pt x="35" y="52"/>
                    </a:lnTo>
                    <a:lnTo>
                      <a:pt x="57" y="26"/>
                    </a:lnTo>
                    <a:lnTo>
                      <a:pt x="81" y="0"/>
                    </a:lnTo>
                    <a:lnTo>
                      <a:pt x="94" y="6"/>
                    </a:lnTo>
                    <a:lnTo>
                      <a:pt x="91" y="19"/>
                    </a:lnTo>
                    <a:lnTo>
                      <a:pt x="106" y="14"/>
                    </a:lnTo>
                    <a:lnTo>
                      <a:pt x="149" y="42"/>
                    </a:lnTo>
                    <a:lnTo>
                      <a:pt x="135" y="58"/>
                    </a:lnTo>
                    <a:lnTo>
                      <a:pt x="168" y="60"/>
                    </a:lnTo>
                    <a:lnTo>
                      <a:pt x="173" y="66"/>
                    </a:lnTo>
                    <a:lnTo>
                      <a:pt x="143" y="75"/>
                    </a:lnTo>
                    <a:lnTo>
                      <a:pt x="120" y="6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2" name="Freeform 244"/>
              <p:cNvSpPr>
                <a:spLocks/>
              </p:cNvSpPr>
              <p:nvPr/>
            </p:nvSpPr>
            <p:spPr bwMode="gray">
              <a:xfrm>
                <a:off x="1715" y="1241"/>
                <a:ext cx="92" cy="41"/>
              </a:xfrm>
              <a:custGeom>
                <a:avLst/>
                <a:gdLst>
                  <a:gd name="T0" fmla="*/ 92 w 153"/>
                  <a:gd name="T1" fmla="*/ 0 h 66"/>
                  <a:gd name="T2" fmla="*/ 38 w 153"/>
                  <a:gd name="T3" fmla="*/ 0 h 66"/>
                  <a:gd name="T4" fmla="*/ 44 w 153"/>
                  <a:gd name="T5" fmla="*/ 9 h 66"/>
                  <a:gd name="T6" fmla="*/ 33 w 153"/>
                  <a:gd name="T7" fmla="*/ 16 h 66"/>
                  <a:gd name="T8" fmla="*/ 0 w 153"/>
                  <a:gd name="T9" fmla="*/ 17 h 66"/>
                  <a:gd name="T10" fmla="*/ 19 w 153"/>
                  <a:gd name="T11" fmla="*/ 29 h 66"/>
                  <a:gd name="T12" fmla="*/ 40 w 153"/>
                  <a:gd name="T13" fmla="*/ 41 h 66"/>
                  <a:gd name="T14" fmla="*/ 43 w 153"/>
                  <a:gd name="T15" fmla="*/ 34 h 66"/>
                  <a:gd name="T16" fmla="*/ 67 w 153"/>
                  <a:gd name="T17" fmla="*/ 33 h 66"/>
                  <a:gd name="T18" fmla="*/ 79 w 153"/>
                  <a:gd name="T19" fmla="*/ 17 h 66"/>
                  <a:gd name="T20" fmla="*/ 92 w 153"/>
                  <a:gd name="T21" fmla="*/ 0 h 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3"/>
                  <a:gd name="T34" fmla="*/ 0 h 66"/>
                  <a:gd name="T35" fmla="*/ 153 w 153"/>
                  <a:gd name="T36" fmla="*/ 66 h 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3" h="66">
                    <a:moveTo>
                      <a:pt x="153" y="0"/>
                    </a:moveTo>
                    <a:lnTo>
                      <a:pt x="64" y="0"/>
                    </a:lnTo>
                    <a:lnTo>
                      <a:pt x="74" y="14"/>
                    </a:lnTo>
                    <a:lnTo>
                      <a:pt x="55" y="26"/>
                    </a:lnTo>
                    <a:lnTo>
                      <a:pt x="0" y="27"/>
                    </a:lnTo>
                    <a:lnTo>
                      <a:pt x="32" y="47"/>
                    </a:lnTo>
                    <a:lnTo>
                      <a:pt x="66" y="66"/>
                    </a:lnTo>
                    <a:lnTo>
                      <a:pt x="71" y="55"/>
                    </a:lnTo>
                    <a:lnTo>
                      <a:pt x="111" y="53"/>
                    </a:lnTo>
                    <a:lnTo>
                      <a:pt x="132" y="27"/>
                    </a:lnTo>
                    <a:lnTo>
                      <a:pt x="153"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3" name="Freeform 245"/>
              <p:cNvSpPr>
                <a:spLocks/>
              </p:cNvSpPr>
              <p:nvPr/>
            </p:nvSpPr>
            <p:spPr bwMode="gray">
              <a:xfrm>
                <a:off x="1803" y="1234"/>
                <a:ext cx="94" cy="38"/>
              </a:xfrm>
              <a:custGeom>
                <a:avLst/>
                <a:gdLst>
                  <a:gd name="T0" fmla="*/ 57 w 159"/>
                  <a:gd name="T1" fmla="*/ 23 h 62"/>
                  <a:gd name="T2" fmla="*/ 27 w 159"/>
                  <a:gd name="T3" fmla="*/ 24 h 62"/>
                  <a:gd name="T4" fmla="*/ 30 w 159"/>
                  <a:gd name="T5" fmla="*/ 28 h 62"/>
                  <a:gd name="T6" fmla="*/ 15 w 159"/>
                  <a:gd name="T7" fmla="*/ 37 h 62"/>
                  <a:gd name="T8" fmla="*/ 0 w 159"/>
                  <a:gd name="T9" fmla="*/ 38 h 62"/>
                  <a:gd name="T10" fmla="*/ 2 w 159"/>
                  <a:gd name="T11" fmla="*/ 35 h 62"/>
                  <a:gd name="T12" fmla="*/ 20 w 159"/>
                  <a:gd name="T13" fmla="*/ 10 h 62"/>
                  <a:gd name="T14" fmla="*/ 30 w 159"/>
                  <a:gd name="T15" fmla="*/ 9 h 62"/>
                  <a:gd name="T16" fmla="*/ 28 w 159"/>
                  <a:gd name="T17" fmla="*/ 4 h 62"/>
                  <a:gd name="T18" fmla="*/ 40 w 159"/>
                  <a:gd name="T19" fmla="*/ 0 h 62"/>
                  <a:gd name="T20" fmla="*/ 94 w 159"/>
                  <a:gd name="T21" fmla="*/ 4 h 62"/>
                  <a:gd name="T22" fmla="*/ 80 w 159"/>
                  <a:gd name="T23" fmla="*/ 11 h 62"/>
                  <a:gd name="T24" fmla="*/ 57 w 159"/>
                  <a:gd name="T25" fmla="*/ 2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62"/>
                  <a:gd name="T41" fmla="*/ 159 w 159"/>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62">
                    <a:moveTo>
                      <a:pt x="96" y="38"/>
                    </a:moveTo>
                    <a:lnTo>
                      <a:pt x="45" y="39"/>
                    </a:lnTo>
                    <a:lnTo>
                      <a:pt x="51" y="46"/>
                    </a:lnTo>
                    <a:lnTo>
                      <a:pt x="25" y="60"/>
                    </a:lnTo>
                    <a:lnTo>
                      <a:pt x="0" y="62"/>
                    </a:lnTo>
                    <a:lnTo>
                      <a:pt x="4" y="57"/>
                    </a:lnTo>
                    <a:lnTo>
                      <a:pt x="33" y="16"/>
                    </a:lnTo>
                    <a:lnTo>
                      <a:pt x="51" y="15"/>
                    </a:lnTo>
                    <a:lnTo>
                      <a:pt x="48" y="7"/>
                    </a:lnTo>
                    <a:lnTo>
                      <a:pt x="67" y="0"/>
                    </a:lnTo>
                    <a:lnTo>
                      <a:pt x="159" y="7"/>
                    </a:lnTo>
                    <a:lnTo>
                      <a:pt x="135" y="18"/>
                    </a:lnTo>
                    <a:lnTo>
                      <a:pt x="96" y="3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4" name="Freeform 246"/>
              <p:cNvSpPr>
                <a:spLocks/>
              </p:cNvSpPr>
              <p:nvPr/>
            </p:nvSpPr>
            <p:spPr bwMode="gray">
              <a:xfrm>
                <a:off x="1526" y="1176"/>
                <a:ext cx="120" cy="28"/>
              </a:xfrm>
              <a:custGeom>
                <a:avLst/>
                <a:gdLst>
                  <a:gd name="T0" fmla="*/ 73 w 199"/>
                  <a:gd name="T1" fmla="*/ 15 h 42"/>
                  <a:gd name="T2" fmla="*/ 75 w 199"/>
                  <a:gd name="T3" fmla="*/ 13 h 42"/>
                  <a:gd name="T4" fmla="*/ 60 w 199"/>
                  <a:gd name="T5" fmla="*/ 19 h 42"/>
                  <a:gd name="T6" fmla="*/ 46 w 199"/>
                  <a:gd name="T7" fmla="*/ 23 h 42"/>
                  <a:gd name="T8" fmla="*/ 45 w 199"/>
                  <a:gd name="T9" fmla="*/ 19 h 42"/>
                  <a:gd name="T10" fmla="*/ 35 w 199"/>
                  <a:gd name="T11" fmla="*/ 27 h 42"/>
                  <a:gd name="T12" fmla="*/ 24 w 199"/>
                  <a:gd name="T13" fmla="*/ 28 h 42"/>
                  <a:gd name="T14" fmla="*/ 24 w 199"/>
                  <a:gd name="T15" fmla="*/ 24 h 42"/>
                  <a:gd name="T16" fmla="*/ 13 w 199"/>
                  <a:gd name="T17" fmla="*/ 26 h 42"/>
                  <a:gd name="T18" fmla="*/ 0 w 199"/>
                  <a:gd name="T19" fmla="*/ 26 h 42"/>
                  <a:gd name="T20" fmla="*/ 8 w 199"/>
                  <a:gd name="T21" fmla="*/ 19 h 42"/>
                  <a:gd name="T22" fmla="*/ 52 w 199"/>
                  <a:gd name="T23" fmla="*/ 10 h 42"/>
                  <a:gd name="T24" fmla="*/ 81 w 199"/>
                  <a:gd name="T25" fmla="*/ 2 h 42"/>
                  <a:gd name="T26" fmla="*/ 102 w 199"/>
                  <a:gd name="T27" fmla="*/ 0 h 42"/>
                  <a:gd name="T28" fmla="*/ 120 w 199"/>
                  <a:gd name="T29" fmla="*/ 3 h 42"/>
                  <a:gd name="T30" fmla="*/ 104 w 199"/>
                  <a:gd name="T31" fmla="*/ 7 h 42"/>
                  <a:gd name="T32" fmla="*/ 107 w 199"/>
                  <a:gd name="T33" fmla="*/ 10 h 42"/>
                  <a:gd name="T34" fmla="*/ 102 w 199"/>
                  <a:gd name="T35" fmla="*/ 12 h 42"/>
                  <a:gd name="T36" fmla="*/ 83 w 199"/>
                  <a:gd name="T37" fmla="*/ 16 h 42"/>
                  <a:gd name="T38" fmla="*/ 72 w 199"/>
                  <a:gd name="T39" fmla="*/ 21 h 42"/>
                  <a:gd name="T40" fmla="*/ 73 w 199"/>
                  <a:gd name="T41" fmla="*/ 15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9"/>
                  <a:gd name="T64" fmla="*/ 0 h 42"/>
                  <a:gd name="T65" fmla="*/ 199 w 199"/>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9" h="42">
                    <a:moveTo>
                      <a:pt x="121" y="23"/>
                    </a:moveTo>
                    <a:lnTo>
                      <a:pt x="124" y="19"/>
                    </a:lnTo>
                    <a:lnTo>
                      <a:pt x="100" y="28"/>
                    </a:lnTo>
                    <a:lnTo>
                      <a:pt x="76" y="34"/>
                    </a:lnTo>
                    <a:lnTo>
                      <a:pt x="74" y="29"/>
                    </a:lnTo>
                    <a:lnTo>
                      <a:pt x="58" y="41"/>
                    </a:lnTo>
                    <a:lnTo>
                      <a:pt x="39" y="42"/>
                    </a:lnTo>
                    <a:lnTo>
                      <a:pt x="39" y="36"/>
                    </a:lnTo>
                    <a:lnTo>
                      <a:pt x="22" y="39"/>
                    </a:lnTo>
                    <a:lnTo>
                      <a:pt x="0" y="39"/>
                    </a:lnTo>
                    <a:lnTo>
                      <a:pt x="14" y="29"/>
                    </a:lnTo>
                    <a:lnTo>
                      <a:pt x="87" y="15"/>
                    </a:lnTo>
                    <a:lnTo>
                      <a:pt x="135" y="3"/>
                    </a:lnTo>
                    <a:lnTo>
                      <a:pt x="169" y="0"/>
                    </a:lnTo>
                    <a:lnTo>
                      <a:pt x="199" y="5"/>
                    </a:lnTo>
                    <a:lnTo>
                      <a:pt x="172" y="11"/>
                    </a:lnTo>
                    <a:lnTo>
                      <a:pt x="178" y="15"/>
                    </a:lnTo>
                    <a:lnTo>
                      <a:pt x="169" y="18"/>
                    </a:lnTo>
                    <a:lnTo>
                      <a:pt x="137" y="24"/>
                    </a:lnTo>
                    <a:lnTo>
                      <a:pt x="119" y="32"/>
                    </a:lnTo>
                    <a:lnTo>
                      <a:pt x="121" y="2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5" name="Freeform 247"/>
              <p:cNvSpPr>
                <a:spLocks/>
              </p:cNvSpPr>
              <p:nvPr/>
            </p:nvSpPr>
            <p:spPr bwMode="gray">
              <a:xfrm>
                <a:off x="1769" y="1191"/>
                <a:ext cx="74" cy="26"/>
              </a:xfrm>
              <a:custGeom>
                <a:avLst/>
                <a:gdLst>
                  <a:gd name="T0" fmla="*/ 35 w 124"/>
                  <a:gd name="T1" fmla="*/ 8 h 42"/>
                  <a:gd name="T2" fmla="*/ 23 w 124"/>
                  <a:gd name="T3" fmla="*/ 4 h 42"/>
                  <a:gd name="T4" fmla="*/ 28 w 124"/>
                  <a:gd name="T5" fmla="*/ 6 h 42"/>
                  <a:gd name="T6" fmla="*/ 19 w 124"/>
                  <a:gd name="T7" fmla="*/ 8 h 42"/>
                  <a:gd name="T8" fmla="*/ 18 w 124"/>
                  <a:gd name="T9" fmla="*/ 11 h 42"/>
                  <a:gd name="T10" fmla="*/ 18 w 124"/>
                  <a:gd name="T11" fmla="*/ 13 h 42"/>
                  <a:gd name="T12" fmla="*/ 0 w 124"/>
                  <a:gd name="T13" fmla="*/ 15 h 42"/>
                  <a:gd name="T14" fmla="*/ 48 w 124"/>
                  <a:gd name="T15" fmla="*/ 15 h 42"/>
                  <a:gd name="T16" fmla="*/ 18 w 124"/>
                  <a:gd name="T17" fmla="*/ 21 h 42"/>
                  <a:gd name="T18" fmla="*/ 17 w 124"/>
                  <a:gd name="T19" fmla="*/ 23 h 42"/>
                  <a:gd name="T20" fmla="*/ 46 w 124"/>
                  <a:gd name="T21" fmla="*/ 26 h 42"/>
                  <a:gd name="T22" fmla="*/ 50 w 124"/>
                  <a:gd name="T23" fmla="*/ 23 h 42"/>
                  <a:gd name="T24" fmla="*/ 53 w 124"/>
                  <a:gd name="T25" fmla="*/ 20 h 42"/>
                  <a:gd name="T26" fmla="*/ 62 w 124"/>
                  <a:gd name="T27" fmla="*/ 20 h 42"/>
                  <a:gd name="T28" fmla="*/ 66 w 124"/>
                  <a:gd name="T29" fmla="*/ 15 h 42"/>
                  <a:gd name="T30" fmla="*/ 60 w 124"/>
                  <a:gd name="T31" fmla="*/ 14 h 42"/>
                  <a:gd name="T32" fmla="*/ 74 w 124"/>
                  <a:gd name="T33" fmla="*/ 5 h 42"/>
                  <a:gd name="T34" fmla="*/ 70 w 124"/>
                  <a:gd name="T35" fmla="*/ 0 h 42"/>
                  <a:gd name="T36" fmla="*/ 58 w 124"/>
                  <a:gd name="T37" fmla="*/ 2 h 42"/>
                  <a:gd name="T38" fmla="*/ 38 w 124"/>
                  <a:gd name="T39" fmla="*/ 1 h 42"/>
                  <a:gd name="T40" fmla="*/ 46 w 124"/>
                  <a:gd name="T41" fmla="*/ 8 h 42"/>
                  <a:gd name="T42" fmla="*/ 39 w 124"/>
                  <a:gd name="T43" fmla="*/ 9 h 42"/>
                  <a:gd name="T44" fmla="*/ 35 w 124"/>
                  <a:gd name="T45" fmla="*/ 8 h 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4"/>
                  <a:gd name="T70" fmla="*/ 0 h 42"/>
                  <a:gd name="T71" fmla="*/ 124 w 124"/>
                  <a:gd name="T72" fmla="*/ 42 h 4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4" h="42">
                    <a:moveTo>
                      <a:pt x="58" y="13"/>
                    </a:moveTo>
                    <a:lnTo>
                      <a:pt x="39" y="6"/>
                    </a:lnTo>
                    <a:lnTo>
                      <a:pt x="47" y="9"/>
                    </a:lnTo>
                    <a:lnTo>
                      <a:pt x="32" y="13"/>
                    </a:lnTo>
                    <a:lnTo>
                      <a:pt x="30" y="18"/>
                    </a:lnTo>
                    <a:lnTo>
                      <a:pt x="30" y="21"/>
                    </a:lnTo>
                    <a:lnTo>
                      <a:pt x="0" y="24"/>
                    </a:lnTo>
                    <a:lnTo>
                      <a:pt x="80" y="24"/>
                    </a:lnTo>
                    <a:lnTo>
                      <a:pt x="30" y="34"/>
                    </a:lnTo>
                    <a:lnTo>
                      <a:pt x="29" y="37"/>
                    </a:lnTo>
                    <a:lnTo>
                      <a:pt x="77" y="42"/>
                    </a:lnTo>
                    <a:lnTo>
                      <a:pt x="84" y="37"/>
                    </a:lnTo>
                    <a:lnTo>
                      <a:pt x="88" y="32"/>
                    </a:lnTo>
                    <a:lnTo>
                      <a:pt x="104" y="32"/>
                    </a:lnTo>
                    <a:lnTo>
                      <a:pt x="111" y="24"/>
                    </a:lnTo>
                    <a:lnTo>
                      <a:pt x="101" y="23"/>
                    </a:lnTo>
                    <a:lnTo>
                      <a:pt x="124" y="8"/>
                    </a:lnTo>
                    <a:lnTo>
                      <a:pt x="117" y="0"/>
                    </a:lnTo>
                    <a:lnTo>
                      <a:pt x="98" y="3"/>
                    </a:lnTo>
                    <a:lnTo>
                      <a:pt x="64" y="1"/>
                    </a:lnTo>
                    <a:lnTo>
                      <a:pt x="77" y="13"/>
                    </a:lnTo>
                    <a:lnTo>
                      <a:pt x="66" y="14"/>
                    </a:lnTo>
                    <a:lnTo>
                      <a:pt x="58" y="1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6" name="Freeform 248"/>
              <p:cNvSpPr>
                <a:spLocks/>
              </p:cNvSpPr>
              <p:nvPr/>
            </p:nvSpPr>
            <p:spPr bwMode="gray">
              <a:xfrm>
                <a:off x="1798" y="1148"/>
                <a:ext cx="65" cy="23"/>
              </a:xfrm>
              <a:custGeom>
                <a:avLst/>
                <a:gdLst>
                  <a:gd name="T0" fmla="*/ 41 w 109"/>
                  <a:gd name="T1" fmla="*/ 5 h 39"/>
                  <a:gd name="T2" fmla="*/ 42 w 109"/>
                  <a:gd name="T3" fmla="*/ 4 h 39"/>
                  <a:gd name="T4" fmla="*/ 57 w 109"/>
                  <a:gd name="T5" fmla="*/ 5 h 39"/>
                  <a:gd name="T6" fmla="*/ 63 w 109"/>
                  <a:gd name="T7" fmla="*/ 6 h 39"/>
                  <a:gd name="T8" fmla="*/ 61 w 109"/>
                  <a:gd name="T9" fmla="*/ 12 h 39"/>
                  <a:gd name="T10" fmla="*/ 65 w 109"/>
                  <a:gd name="T11" fmla="*/ 18 h 39"/>
                  <a:gd name="T12" fmla="*/ 48 w 109"/>
                  <a:gd name="T13" fmla="*/ 23 h 39"/>
                  <a:gd name="T14" fmla="*/ 30 w 109"/>
                  <a:gd name="T15" fmla="*/ 15 h 39"/>
                  <a:gd name="T16" fmla="*/ 0 w 109"/>
                  <a:gd name="T17" fmla="*/ 13 h 39"/>
                  <a:gd name="T18" fmla="*/ 7 w 109"/>
                  <a:gd name="T19" fmla="*/ 11 h 39"/>
                  <a:gd name="T20" fmla="*/ 23 w 109"/>
                  <a:gd name="T21" fmla="*/ 8 h 39"/>
                  <a:gd name="T22" fmla="*/ 21 w 109"/>
                  <a:gd name="T23" fmla="*/ 5 h 39"/>
                  <a:gd name="T24" fmla="*/ 10 w 109"/>
                  <a:gd name="T25" fmla="*/ 5 h 39"/>
                  <a:gd name="T26" fmla="*/ 7 w 109"/>
                  <a:gd name="T27" fmla="*/ 1 h 39"/>
                  <a:gd name="T28" fmla="*/ 41 w 109"/>
                  <a:gd name="T29" fmla="*/ 0 h 39"/>
                  <a:gd name="T30" fmla="*/ 41 w 109"/>
                  <a:gd name="T31" fmla="*/ 5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39"/>
                  <a:gd name="T50" fmla="*/ 109 w 109"/>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39">
                    <a:moveTo>
                      <a:pt x="69" y="8"/>
                    </a:moveTo>
                    <a:lnTo>
                      <a:pt x="70" y="6"/>
                    </a:lnTo>
                    <a:lnTo>
                      <a:pt x="96" y="8"/>
                    </a:lnTo>
                    <a:lnTo>
                      <a:pt x="106" y="11"/>
                    </a:lnTo>
                    <a:lnTo>
                      <a:pt x="102" y="21"/>
                    </a:lnTo>
                    <a:lnTo>
                      <a:pt x="109" y="31"/>
                    </a:lnTo>
                    <a:lnTo>
                      <a:pt x="80" y="39"/>
                    </a:lnTo>
                    <a:lnTo>
                      <a:pt x="51" y="26"/>
                    </a:lnTo>
                    <a:lnTo>
                      <a:pt x="0" y="22"/>
                    </a:lnTo>
                    <a:lnTo>
                      <a:pt x="11" y="18"/>
                    </a:lnTo>
                    <a:lnTo>
                      <a:pt x="38" y="14"/>
                    </a:lnTo>
                    <a:lnTo>
                      <a:pt x="35" y="8"/>
                    </a:lnTo>
                    <a:lnTo>
                      <a:pt x="17" y="9"/>
                    </a:lnTo>
                    <a:lnTo>
                      <a:pt x="12" y="1"/>
                    </a:lnTo>
                    <a:lnTo>
                      <a:pt x="69" y="0"/>
                    </a:lnTo>
                    <a:lnTo>
                      <a:pt x="69" y="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7" name="Freeform 249"/>
              <p:cNvSpPr>
                <a:spLocks/>
              </p:cNvSpPr>
              <p:nvPr/>
            </p:nvSpPr>
            <p:spPr bwMode="gray">
              <a:xfrm>
                <a:off x="1695" y="1311"/>
                <a:ext cx="57" cy="27"/>
              </a:xfrm>
              <a:custGeom>
                <a:avLst/>
                <a:gdLst>
                  <a:gd name="T0" fmla="*/ 49 w 96"/>
                  <a:gd name="T1" fmla="*/ 14 h 44"/>
                  <a:gd name="T2" fmla="*/ 50 w 96"/>
                  <a:gd name="T3" fmla="*/ 12 h 44"/>
                  <a:gd name="T4" fmla="*/ 34 w 96"/>
                  <a:gd name="T5" fmla="*/ 0 h 44"/>
                  <a:gd name="T6" fmla="*/ 27 w 96"/>
                  <a:gd name="T7" fmla="*/ 7 h 44"/>
                  <a:gd name="T8" fmla="*/ 26 w 96"/>
                  <a:gd name="T9" fmla="*/ 6 h 44"/>
                  <a:gd name="T10" fmla="*/ 21 w 96"/>
                  <a:gd name="T11" fmla="*/ 11 h 44"/>
                  <a:gd name="T12" fmla="*/ 0 w 96"/>
                  <a:gd name="T13" fmla="*/ 17 h 44"/>
                  <a:gd name="T14" fmla="*/ 33 w 96"/>
                  <a:gd name="T15" fmla="*/ 27 h 44"/>
                  <a:gd name="T16" fmla="*/ 57 w 96"/>
                  <a:gd name="T17" fmla="*/ 20 h 44"/>
                  <a:gd name="T18" fmla="*/ 51 w 96"/>
                  <a:gd name="T19" fmla="*/ 20 h 44"/>
                  <a:gd name="T20" fmla="*/ 49 w 96"/>
                  <a:gd name="T21" fmla="*/ 1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44"/>
                  <a:gd name="T35" fmla="*/ 96 w 9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44">
                    <a:moveTo>
                      <a:pt x="83" y="23"/>
                    </a:moveTo>
                    <a:lnTo>
                      <a:pt x="85" y="20"/>
                    </a:lnTo>
                    <a:lnTo>
                      <a:pt x="57" y="0"/>
                    </a:lnTo>
                    <a:lnTo>
                      <a:pt x="45" y="11"/>
                    </a:lnTo>
                    <a:lnTo>
                      <a:pt x="43" y="10"/>
                    </a:lnTo>
                    <a:lnTo>
                      <a:pt x="35" y="18"/>
                    </a:lnTo>
                    <a:lnTo>
                      <a:pt x="0" y="28"/>
                    </a:lnTo>
                    <a:lnTo>
                      <a:pt x="56" y="44"/>
                    </a:lnTo>
                    <a:lnTo>
                      <a:pt x="96" y="33"/>
                    </a:lnTo>
                    <a:lnTo>
                      <a:pt x="86" y="33"/>
                    </a:lnTo>
                    <a:lnTo>
                      <a:pt x="83" y="2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8" name="Freeform 250"/>
              <p:cNvSpPr>
                <a:spLocks/>
              </p:cNvSpPr>
              <p:nvPr/>
            </p:nvSpPr>
            <p:spPr bwMode="gray">
              <a:xfrm>
                <a:off x="2010" y="1242"/>
                <a:ext cx="58" cy="16"/>
              </a:xfrm>
              <a:custGeom>
                <a:avLst/>
                <a:gdLst>
                  <a:gd name="T0" fmla="*/ 40 w 95"/>
                  <a:gd name="T1" fmla="*/ 0 h 28"/>
                  <a:gd name="T2" fmla="*/ 3 w 95"/>
                  <a:gd name="T3" fmla="*/ 1 h 28"/>
                  <a:gd name="T4" fmla="*/ 0 w 95"/>
                  <a:gd name="T5" fmla="*/ 7 h 28"/>
                  <a:gd name="T6" fmla="*/ 5 w 95"/>
                  <a:gd name="T7" fmla="*/ 10 h 28"/>
                  <a:gd name="T8" fmla="*/ 10 w 95"/>
                  <a:gd name="T9" fmla="*/ 16 h 28"/>
                  <a:gd name="T10" fmla="*/ 58 w 95"/>
                  <a:gd name="T11" fmla="*/ 13 h 28"/>
                  <a:gd name="T12" fmla="*/ 40 w 95"/>
                  <a:gd name="T13" fmla="*/ 0 h 28"/>
                  <a:gd name="T14" fmla="*/ 0 60000 65536"/>
                  <a:gd name="T15" fmla="*/ 0 60000 65536"/>
                  <a:gd name="T16" fmla="*/ 0 60000 65536"/>
                  <a:gd name="T17" fmla="*/ 0 60000 65536"/>
                  <a:gd name="T18" fmla="*/ 0 60000 65536"/>
                  <a:gd name="T19" fmla="*/ 0 60000 65536"/>
                  <a:gd name="T20" fmla="*/ 0 60000 65536"/>
                  <a:gd name="T21" fmla="*/ 0 w 95"/>
                  <a:gd name="T22" fmla="*/ 0 h 28"/>
                  <a:gd name="T23" fmla="*/ 95 w 95"/>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28">
                    <a:moveTo>
                      <a:pt x="66" y="0"/>
                    </a:moveTo>
                    <a:lnTo>
                      <a:pt x="5" y="2"/>
                    </a:lnTo>
                    <a:lnTo>
                      <a:pt x="0" y="12"/>
                    </a:lnTo>
                    <a:lnTo>
                      <a:pt x="8" y="18"/>
                    </a:lnTo>
                    <a:lnTo>
                      <a:pt x="17" y="28"/>
                    </a:lnTo>
                    <a:lnTo>
                      <a:pt x="95" y="23"/>
                    </a:lnTo>
                    <a:lnTo>
                      <a:pt x="66"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09" name="Freeform 251"/>
              <p:cNvSpPr>
                <a:spLocks/>
              </p:cNvSpPr>
              <p:nvPr/>
            </p:nvSpPr>
            <p:spPr bwMode="gray">
              <a:xfrm>
                <a:off x="1985" y="1340"/>
                <a:ext cx="35" cy="23"/>
              </a:xfrm>
              <a:custGeom>
                <a:avLst/>
                <a:gdLst>
                  <a:gd name="T0" fmla="*/ 30 w 60"/>
                  <a:gd name="T1" fmla="*/ 14 h 34"/>
                  <a:gd name="T2" fmla="*/ 4 w 60"/>
                  <a:gd name="T3" fmla="*/ 23 h 34"/>
                  <a:gd name="T4" fmla="*/ 0 w 60"/>
                  <a:gd name="T5" fmla="*/ 13 h 34"/>
                  <a:gd name="T6" fmla="*/ 22 w 60"/>
                  <a:gd name="T7" fmla="*/ 0 h 34"/>
                  <a:gd name="T8" fmla="*/ 35 w 60"/>
                  <a:gd name="T9" fmla="*/ 5 h 34"/>
                  <a:gd name="T10" fmla="*/ 30 w 60"/>
                  <a:gd name="T11" fmla="*/ 14 h 34"/>
                  <a:gd name="T12" fmla="*/ 0 60000 65536"/>
                  <a:gd name="T13" fmla="*/ 0 60000 65536"/>
                  <a:gd name="T14" fmla="*/ 0 60000 65536"/>
                  <a:gd name="T15" fmla="*/ 0 60000 65536"/>
                  <a:gd name="T16" fmla="*/ 0 60000 65536"/>
                  <a:gd name="T17" fmla="*/ 0 60000 65536"/>
                  <a:gd name="T18" fmla="*/ 0 w 60"/>
                  <a:gd name="T19" fmla="*/ 0 h 34"/>
                  <a:gd name="T20" fmla="*/ 60 w 6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60" h="34">
                    <a:moveTo>
                      <a:pt x="52" y="21"/>
                    </a:moveTo>
                    <a:lnTo>
                      <a:pt x="7" y="34"/>
                    </a:lnTo>
                    <a:lnTo>
                      <a:pt x="0" y="19"/>
                    </a:lnTo>
                    <a:lnTo>
                      <a:pt x="37" y="0"/>
                    </a:lnTo>
                    <a:lnTo>
                      <a:pt x="60" y="8"/>
                    </a:lnTo>
                    <a:lnTo>
                      <a:pt x="52" y="2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0" name="Freeform 252"/>
              <p:cNvSpPr>
                <a:spLocks/>
              </p:cNvSpPr>
              <p:nvPr/>
            </p:nvSpPr>
            <p:spPr bwMode="gray">
              <a:xfrm>
                <a:off x="1878" y="1155"/>
                <a:ext cx="40" cy="16"/>
              </a:xfrm>
              <a:custGeom>
                <a:avLst/>
                <a:gdLst>
                  <a:gd name="T0" fmla="*/ 0 w 65"/>
                  <a:gd name="T1" fmla="*/ 7 h 26"/>
                  <a:gd name="T2" fmla="*/ 5 w 65"/>
                  <a:gd name="T3" fmla="*/ 0 h 26"/>
                  <a:gd name="T4" fmla="*/ 40 w 65"/>
                  <a:gd name="T5" fmla="*/ 6 h 26"/>
                  <a:gd name="T6" fmla="*/ 35 w 65"/>
                  <a:gd name="T7" fmla="*/ 10 h 26"/>
                  <a:gd name="T8" fmla="*/ 4 w 65"/>
                  <a:gd name="T9" fmla="*/ 16 h 26"/>
                  <a:gd name="T10" fmla="*/ 1 w 65"/>
                  <a:gd name="T11" fmla="*/ 11 h 26"/>
                  <a:gd name="T12" fmla="*/ 0 w 65"/>
                  <a:gd name="T13" fmla="*/ 7 h 26"/>
                  <a:gd name="T14" fmla="*/ 0 60000 65536"/>
                  <a:gd name="T15" fmla="*/ 0 60000 65536"/>
                  <a:gd name="T16" fmla="*/ 0 60000 65536"/>
                  <a:gd name="T17" fmla="*/ 0 60000 65536"/>
                  <a:gd name="T18" fmla="*/ 0 60000 65536"/>
                  <a:gd name="T19" fmla="*/ 0 60000 65536"/>
                  <a:gd name="T20" fmla="*/ 0 60000 65536"/>
                  <a:gd name="T21" fmla="*/ 0 w 65"/>
                  <a:gd name="T22" fmla="*/ 0 h 26"/>
                  <a:gd name="T23" fmla="*/ 65 w 65"/>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26">
                    <a:moveTo>
                      <a:pt x="0" y="11"/>
                    </a:moveTo>
                    <a:lnTo>
                      <a:pt x="8" y="0"/>
                    </a:lnTo>
                    <a:lnTo>
                      <a:pt x="65" y="9"/>
                    </a:lnTo>
                    <a:lnTo>
                      <a:pt x="57" y="16"/>
                    </a:lnTo>
                    <a:lnTo>
                      <a:pt x="6" y="26"/>
                    </a:lnTo>
                    <a:lnTo>
                      <a:pt x="1" y="18"/>
                    </a:lnTo>
                    <a:lnTo>
                      <a:pt x="0" y="11"/>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1" name="Freeform 253"/>
              <p:cNvSpPr>
                <a:spLocks/>
              </p:cNvSpPr>
              <p:nvPr/>
            </p:nvSpPr>
            <p:spPr bwMode="gray">
              <a:xfrm>
                <a:off x="1834" y="1207"/>
                <a:ext cx="39" cy="15"/>
              </a:xfrm>
              <a:custGeom>
                <a:avLst/>
                <a:gdLst>
                  <a:gd name="T0" fmla="*/ 10 w 68"/>
                  <a:gd name="T1" fmla="*/ 14 h 24"/>
                  <a:gd name="T2" fmla="*/ 0 w 68"/>
                  <a:gd name="T3" fmla="*/ 11 h 24"/>
                  <a:gd name="T4" fmla="*/ 30 w 68"/>
                  <a:gd name="T5" fmla="*/ 0 h 24"/>
                  <a:gd name="T6" fmla="*/ 39 w 68"/>
                  <a:gd name="T7" fmla="*/ 9 h 24"/>
                  <a:gd name="T8" fmla="*/ 35 w 68"/>
                  <a:gd name="T9" fmla="*/ 15 h 24"/>
                  <a:gd name="T10" fmla="*/ 10 w 68"/>
                  <a:gd name="T11" fmla="*/ 14 h 24"/>
                  <a:gd name="T12" fmla="*/ 0 60000 65536"/>
                  <a:gd name="T13" fmla="*/ 0 60000 65536"/>
                  <a:gd name="T14" fmla="*/ 0 60000 65536"/>
                  <a:gd name="T15" fmla="*/ 0 60000 65536"/>
                  <a:gd name="T16" fmla="*/ 0 60000 65536"/>
                  <a:gd name="T17" fmla="*/ 0 60000 65536"/>
                  <a:gd name="T18" fmla="*/ 0 w 68"/>
                  <a:gd name="T19" fmla="*/ 0 h 24"/>
                  <a:gd name="T20" fmla="*/ 68 w 68"/>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68" h="24">
                    <a:moveTo>
                      <a:pt x="18" y="23"/>
                    </a:moveTo>
                    <a:lnTo>
                      <a:pt x="0" y="18"/>
                    </a:lnTo>
                    <a:lnTo>
                      <a:pt x="53" y="0"/>
                    </a:lnTo>
                    <a:lnTo>
                      <a:pt x="68" y="14"/>
                    </a:lnTo>
                    <a:lnTo>
                      <a:pt x="61" y="24"/>
                    </a:lnTo>
                    <a:lnTo>
                      <a:pt x="18" y="2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212" name="Freeform 254"/>
              <p:cNvSpPr>
                <a:spLocks/>
              </p:cNvSpPr>
              <p:nvPr/>
            </p:nvSpPr>
            <p:spPr bwMode="gray">
              <a:xfrm>
                <a:off x="1673" y="1241"/>
                <a:ext cx="34" cy="16"/>
              </a:xfrm>
              <a:custGeom>
                <a:avLst/>
                <a:gdLst>
                  <a:gd name="T0" fmla="*/ 10 w 57"/>
                  <a:gd name="T1" fmla="*/ 16 h 26"/>
                  <a:gd name="T2" fmla="*/ 0 w 57"/>
                  <a:gd name="T3" fmla="*/ 5 h 26"/>
                  <a:gd name="T4" fmla="*/ 29 w 57"/>
                  <a:gd name="T5" fmla="*/ 0 h 26"/>
                  <a:gd name="T6" fmla="*/ 34 w 57"/>
                  <a:gd name="T7" fmla="*/ 4 h 26"/>
                  <a:gd name="T8" fmla="*/ 10 w 57"/>
                  <a:gd name="T9" fmla="*/ 16 h 26"/>
                  <a:gd name="T10" fmla="*/ 0 60000 65536"/>
                  <a:gd name="T11" fmla="*/ 0 60000 65536"/>
                  <a:gd name="T12" fmla="*/ 0 60000 65536"/>
                  <a:gd name="T13" fmla="*/ 0 60000 65536"/>
                  <a:gd name="T14" fmla="*/ 0 60000 65536"/>
                  <a:gd name="T15" fmla="*/ 0 w 57"/>
                  <a:gd name="T16" fmla="*/ 0 h 26"/>
                  <a:gd name="T17" fmla="*/ 57 w 57"/>
                  <a:gd name="T18" fmla="*/ 26 h 26"/>
                </a:gdLst>
                <a:ahLst/>
                <a:cxnLst>
                  <a:cxn ang="T10">
                    <a:pos x="T0" y="T1"/>
                  </a:cxn>
                  <a:cxn ang="T11">
                    <a:pos x="T2" y="T3"/>
                  </a:cxn>
                  <a:cxn ang="T12">
                    <a:pos x="T4" y="T5"/>
                  </a:cxn>
                  <a:cxn ang="T13">
                    <a:pos x="T6" y="T7"/>
                  </a:cxn>
                  <a:cxn ang="T14">
                    <a:pos x="T8" y="T9"/>
                  </a:cxn>
                </a:cxnLst>
                <a:rect l="T15" t="T16" r="T17" b="T18"/>
                <a:pathLst>
                  <a:path w="57" h="26">
                    <a:moveTo>
                      <a:pt x="16" y="26"/>
                    </a:moveTo>
                    <a:lnTo>
                      <a:pt x="0" y="8"/>
                    </a:lnTo>
                    <a:lnTo>
                      <a:pt x="48" y="0"/>
                    </a:lnTo>
                    <a:lnTo>
                      <a:pt x="57" y="6"/>
                    </a:lnTo>
                    <a:lnTo>
                      <a:pt x="16" y="26"/>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73" name="Freeform 255"/>
            <p:cNvSpPr>
              <a:spLocks/>
            </p:cNvSpPr>
            <p:nvPr/>
          </p:nvSpPr>
          <p:spPr bwMode="gray">
            <a:xfrm>
              <a:off x="2435" y="1026"/>
              <a:ext cx="589" cy="342"/>
            </a:xfrm>
            <a:custGeom>
              <a:avLst/>
              <a:gdLst>
                <a:gd name="T0" fmla="*/ 101 w 1234"/>
                <a:gd name="T1" fmla="*/ 271 h 672"/>
                <a:gd name="T2" fmla="*/ 120 w 1234"/>
                <a:gd name="T3" fmla="*/ 266 h 672"/>
                <a:gd name="T4" fmla="*/ 105 w 1234"/>
                <a:gd name="T5" fmla="*/ 283 h 672"/>
                <a:gd name="T6" fmla="*/ 114 w 1234"/>
                <a:gd name="T7" fmla="*/ 294 h 672"/>
                <a:gd name="T8" fmla="*/ 119 w 1234"/>
                <a:gd name="T9" fmla="*/ 311 h 672"/>
                <a:gd name="T10" fmla="*/ 124 w 1234"/>
                <a:gd name="T11" fmla="*/ 319 h 672"/>
                <a:gd name="T12" fmla="*/ 134 w 1234"/>
                <a:gd name="T13" fmla="*/ 329 h 672"/>
                <a:gd name="T14" fmla="*/ 154 w 1234"/>
                <a:gd name="T15" fmla="*/ 333 h 672"/>
                <a:gd name="T16" fmla="*/ 162 w 1234"/>
                <a:gd name="T17" fmla="*/ 342 h 672"/>
                <a:gd name="T18" fmla="*/ 188 w 1234"/>
                <a:gd name="T19" fmla="*/ 332 h 672"/>
                <a:gd name="T20" fmla="*/ 192 w 1234"/>
                <a:gd name="T21" fmla="*/ 323 h 672"/>
                <a:gd name="T22" fmla="*/ 202 w 1234"/>
                <a:gd name="T23" fmla="*/ 308 h 672"/>
                <a:gd name="T24" fmla="*/ 211 w 1234"/>
                <a:gd name="T25" fmla="*/ 289 h 672"/>
                <a:gd name="T26" fmla="*/ 221 w 1234"/>
                <a:gd name="T27" fmla="*/ 280 h 672"/>
                <a:gd name="T28" fmla="*/ 244 w 1234"/>
                <a:gd name="T29" fmla="*/ 253 h 672"/>
                <a:gd name="T30" fmla="*/ 273 w 1234"/>
                <a:gd name="T31" fmla="*/ 245 h 672"/>
                <a:gd name="T32" fmla="*/ 326 w 1234"/>
                <a:gd name="T33" fmla="*/ 223 h 672"/>
                <a:gd name="T34" fmla="*/ 373 w 1234"/>
                <a:gd name="T35" fmla="*/ 209 h 672"/>
                <a:gd name="T36" fmla="*/ 457 w 1234"/>
                <a:gd name="T37" fmla="*/ 180 h 672"/>
                <a:gd name="T38" fmla="*/ 401 w 1234"/>
                <a:gd name="T39" fmla="*/ 166 h 672"/>
                <a:gd name="T40" fmla="*/ 402 w 1234"/>
                <a:gd name="T41" fmla="*/ 150 h 672"/>
                <a:gd name="T42" fmla="*/ 466 w 1234"/>
                <a:gd name="T43" fmla="*/ 173 h 672"/>
                <a:gd name="T44" fmla="*/ 460 w 1234"/>
                <a:gd name="T45" fmla="*/ 152 h 672"/>
                <a:gd name="T46" fmla="*/ 417 w 1234"/>
                <a:gd name="T47" fmla="*/ 139 h 672"/>
                <a:gd name="T48" fmla="*/ 436 w 1234"/>
                <a:gd name="T49" fmla="*/ 130 h 672"/>
                <a:gd name="T50" fmla="*/ 473 w 1234"/>
                <a:gd name="T51" fmla="*/ 131 h 672"/>
                <a:gd name="T52" fmla="*/ 504 w 1234"/>
                <a:gd name="T53" fmla="*/ 117 h 672"/>
                <a:gd name="T54" fmla="*/ 479 w 1234"/>
                <a:gd name="T55" fmla="*/ 98 h 672"/>
                <a:gd name="T56" fmla="*/ 483 w 1234"/>
                <a:gd name="T57" fmla="*/ 88 h 672"/>
                <a:gd name="T58" fmla="*/ 516 w 1234"/>
                <a:gd name="T59" fmla="*/ 71 h 672"/>
                <a:gd name="T60" fmla="*/ 512 w 1234"/>
                <a:gd name="T61" fmla="*/ 50 h 672"/>
                <a:gd name="T62" fmla="*/ 550 w 1234"/>
                <a:gd name="T63" fmla="*/ 33 h 672"/>
                <a:gd name="T64" fmla="*/ 516 w 1234"/>
                <a:gd name="T65" fmla="*/ 23 h 672"/>
                <a:gd name="T66" fmla="*/ 454 w 1234"/>
                <a:gd name="T67" fmla="*/ 23 h 672"/>
                <a:gd name="T68" fmla="*/ 477 w 1234"/>
                <a:gd name="T69" fmla="*/ 8 h 672"/>
                <a:gd name="T70" fmla="*/ 363 w 1234"/>
                <a:gd name="T71" fmla="*/ 4 h 672"/>
                <a:gd name="T72" fmla="*/ 325 w 1234"/>
                <a:gd name="T73" fmla="*/ 8 h 672"/>
                <a:gd name="T74" fmla="*/ 299 w 1234"/>
                <a:gd name="T75" fmla="*/ 16 h 672"/>
                <a:gd name="T76" fmla="*/ 209 w 1234"/>
                <a:gd name="T77" fmla="*/ 22 h 672"/>
                <a:gd name="T78" fmla="*/ 140 w 1234"/>
                <a:gd name="T79" fmla="*/ 25 h 672"/>
                <a:gd name="T80" fmla="*/ 90 w 1234"/>
                <a:gd name="T81" fmla="*/ 43 h 672"/>
                <a:gd name="T82" fmla="*/ 19 w 1234"/>
                <a:gd name="T83" fmla="*/ 71 h 672"/>
                <a:gd name="T84" fmla="*/ 37 w 1234"/>
                <a:gd name="T85" fmla="*/ 76 h 672"/>
                <a:gd name="T86" fmla="*/ 40 w 1234"/>
                <a:gd name="T87" fmla="*/ 91 h 672"/>
                <a:gd name="T88" fmla="*/ 125 w 1234"/>
                <a:gd name="T89" fmla="*/ 112 h 672"/>
                <a:gd name="T90" fmla="*/ 129 w 1234"/>
                <a:gd name="T91" fmla="*/ 135 h 672"/>
                <a:gd name="T92" fmla="*/ 129 w 1234"/>
                <a:gd name="T93" fmla="*/ 157 h 672"/>
                <a:gd name="T94" fmla="*/ 152 w 1234"/>
                <a:gd name="T95" fmla="*/ 159 h 672"/>
                <a:gd name="T96" fmla="*/ 154 w 1234"/>
                <a:gd name="T97" fmla="*/ 169 h 672"/>
                <a:gd name="T98" fmla="*/ 150 w 1234"/>
                <a:gd name="T99" fmla="*/ 188 h 672"/>
                <a:gd name="T100" fmla="*/ 145 w 1234"/>
                <a:gd name="T101" fmla="*/ 199 h 672"/>
                <a:gd name="T102" fmla="*/ 119 w 1234"/>
                <a:gd name="T103" fmla="*/ 210 h 672"/>
                <a:gd name="T104" fmla="*/ 130 w 1234"/>
                <a:gd name="T105" fmla="*/ 216 h 672"/>
                <a:gd name="T106" fmla="*/ 119 w 1234"/>
                <a:gd name="T107" fmla="*/ 217 h 672"/>
                <a:gd name="T108" fmla="*/ 114 w 1234"/>
                <a:gd name="T109" fmla="*/ 229 h 672"/>
                <a:gd name="T110" fmla="*/ 117 w 1234"/>
                <a:gd name="T111" fmla="*/ 234 h 672"/>
                <a:gd name="T112" fmla="*/ 100 w 1234"/>
                <a:gd name="T113" fmla="*/ 248 h 6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34"/>
                <a:gd name="T172" fmla="*/ 0 h 672"/>
                <a:gd name="T173" fmla="*/ 1234 w 1234"/>
                <a:gd name="T174" fmla="*/ 672 h 6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34" h="672">
                  <a:moveTo>
                    <a:pt x="262" y="489"/>
                  </a:moveTo>
                  <a:lnTo>
                    <a:pt x="230" y="496"/>
                  </a:lnTo>
                  <a:lnTo>
                    <a:pt x="218" y="504"/>
                  </a:lnTo>
                  <a:lnTo>
                    <a:pt x="215" y="514"/>
                  </a:lnTo>
                  <a:lnTo>
                    <a:pt x="236" y="511"/>
                  </a:lnTo>
                  <a:lnTo>
                    <a:pt x="226" y="516"/>
                  </a:lnTo>
                  <a:lnTo>
                    <a:pt x="212" y="533"/>
                  </a:lnTo>
                  <a:lnTo>
                    <a:pt x="230" y="527"/>
                  </a:lnTo>
                  <a:lnTo>
                    <a:pt x="244" y="520"/>
                  </a:lnTo>
                  <a:lnTo>
                    <a:pt x="249" y="504"/>
                  </a:lnTo>
                  <a:lnTo>
                    <a:pt x="252" y="512"/>
                  </a:lnTo>
                  <a:lnTo>
                    <a:pt x="263" y="516"/>
                  </a:lnTo>
                  <a:lnTo>
                    <a:pt x="267" y="529"/>
                  </a:lnTo>
                  <a:lnTo>
                    <a:pt x="252" y="522"/>
                  </a:lnTo>
                  <a:lnTo>
                    <a:pt x="254" y="530"/>
                  </a:lnTo>
                  <a:lnTo>
                    <a:pt x="225" y="537"/>
                  </a:lnTo>
                  <a:lnTo>
                    <a:pt x="249" y="535"/>
                  </a:lnTo>
                  <a:lnTo>
                    <a:pt x="257" y="535"/>
                  </a:lnTo>
                  <a:lnTo>
                    <a:pt x="218" y="543"/>
                  </a:lnTo>
                  <a:lnTo>
                    <a:pt x="228" y="546"/>
                  </a:lnTo>
                  <a:lnTo>
                    <a:pt x="220" y="556"/>
                  </a:lnTo>
                  <a:lnTo>
                    <a:pt x="231" y="555"/>
                  </a:lnTo>
                  <a:lnTo>
                    <a:pt x="225" y="560"/>
                  </a:lnTo>
                  <a:lnTo>
                    <a:pt x="223" y="560"/>
                  </a:lnTo>
                  <a:lnTo>
                    <a:pt x="236" y="563"/>
                  </a:lnTo>
                  <a:lnTo>
                    <a:pt x="223" y="564"/>
                  </a:lnTo>
                  <a:lnTo>
                    <a:pt x="238" y="569"/>
                  </a:lnTo>
                  <a:lnTo>
                    <a:pt x="238" y="577"/>
                  </a:lnTo>
                  <a:lnTo>
                    <a:pt x="246" y="576"/>
                  </a:lnTo>
                  <a:lnTo>
                    <a:pt x="239" y="582"/>
                  </a:lnTo>
                  <a:lnTo>
                    <a:pt x="236" y="587"/>
                  </a:lnTo>
                  <a:lnTo>
                    <a:pt x="246" y="600"/>
                  </a:lnTo>
                  <a:lnTo>
                    <a:pt x="246" y="605"/>
                  </a:lnTo>
                  <a:lnTo>
                    <a:pt x="255" y="605"/>
                  </a:lnTo>
                  <a:lnTo>
                    <a:pt x="250" y="612"/>
                  </a:lnTo>
                  <a:lnTo>
                    <a:pt x="257" y="610"/>
                  </a:lnTo>
                  <a:lnTo>
                    <a:pt x="257" y="617"/>
                  </a:lnTo>
                  <a:lnTo>
                    <a:pt x="260" y="620"/>
                  </a:lnTo>
                  <a:lnTo>
                    <a:pt x="250" y="621"/>
                  </a:lnTo>
                  <a:lnTo>
                    <a:pt x="263" y="623"/>
                  </a:lnTo>
                  <a:lnTo>
                    <a:pt x="258" y="626"/>
                  </a:lnTo>
                  <a:lnTo>
                    <a:pt x="260" y="626"/>
                  </a:lnTo>
                  <a:lnTo>
                    <a:pt x="258" y="633"/>
                  </a:lnTo>
                  <a:lnTo>
                    <a:pt x="271" y="631"/>
                  </a:lnTo>
                  <a:lnTo>
                    <a:pt x="271" y="638"/>
                  </a:lnTo>
                  <a:lnTo>
                    <a:pt x="267" y="641"/>
                  </a:lnTo>
                  <a:lnTo>
                    <a:pt x="271" y="641"/>
                  </a:lnTo>
                  <a:lnTo>
                    <a:pt x="270" y="644"/>
                  </a:lnTo>
                  <a:lnTo>
                    <a:pt x="281" y="646"/>
                  </a:lnTo>
                  <a:lnTo>
                    <a:pt x="295" y="643"/>
                  </a:lnTo>
                  <a:lnTo>
                    <a:pt x="324" y="633"/>
                  </a:lnTo>
                  <a:lnTo>
                    <a:pt x="324" y="639"/>
                  </a:lnTo>
                  <a:lnTo>
                    <a:pt x="337" y="635"/>
                  </a:lnTo>
                  <a:lnTo>
                    <a:pt x="320" y="646"/>
                  </a:lnTo>
                  <a:lnTo>
                    <a:pt x="332" y="644"/>
                  </a:lnTo>
                  <a:lnTo>
                    <a:pt x="323" y="654"/>
                  </a:lnTo>
                  <a:lnTo>
                    <a:pt x="337" y="651"/>
                  </a:lnTo>
                  <a:lnTo>
                    <a:pt x="336" y="656"/>
                  </a:lnTo>
                  <a:lnTo>
                    <a:pt x="345" y="654"/>
                  </a:lnTo>
                  <a:lnTo>
                    <a:pt x="334" y="665"/>
                  </a:lnTo>
                  <a:lnTo>
                    <a:pt x="350" y="659"/>
                  </a:lnTo>
                  <a:lnTo>
                    <a:pt x="334" y="667"/>
                  </a:lnTo>
                  <a:lnTo>
                    <a:pt x="339" y="672"/>
                  </a:lnTo>
                  <a:lnTo>
                    <a:pt x="361" y="662"/>
                  </a:lnTo>
                  <a:lnTo>
                    <a:pt x="379" y="670"/>
                  </a:lnTo>
                  <a:lnTo>
                    <a:pt x="382" y="665"/>
                  </a:lnTo>
                  <a:lnTo>
                    <a:pt x="377" y="661"/>
                  </a:lnTo>
                  <a:lnTo>
                    <a:pt x="361" y="654"/>
                  </a:lnTo>
                  <a:lnTo>
                    <a:pt x="387" y="656"/>
                  </a:lnTo>
                  <a:lnTo>
                    <a:pt x="393" y="652"/>
                  </a:lnTo>
                  <a:lnTo>
                    <a:pt x="389" y="648"/>
                  </a:lnTo>
                  <a:lnTo>
                    <a:pt x="390" y="648"/>
                  </a:lnTo>
                  <a:lnTo>
                    <a:pt x="387" y="644"/>
                  </a:lnTo>
                  <a:lnTo>
                    <a:pt x="402" y="643"/>
                  </a:lnTo>
                  <a:lnTo>
                    <a:pt x="387" y="638"/>
                  </a:lnTo>
                  <a:lnTo>
                    <a:pt x="402" y="638"/>
                  </a:lnTo>
                  <a:lnTo>
                    <a:pt x="402" y="635"/>
                  </a:lnTo>
                  <a:lnTo>
                    <a:pt x="402" y="631"/>
                  </a:lnTo>
                  <a:lnTo>
                    <a:pt x="410" y="630"/>
                  </a:lnTo>
                  <a:lnTo>
                    <a:pt x="405" y="623"/>
                  </a:lnTo>
                  <a:lnTo>
                    <a:pt x="416" y="623"/>
                  </a:lnTo>
                  <a:lnTo>
                    <a:pt x="413" y="617"/>
                  </a:lnTo>
                  <a:lnTo>
                    <a:pt x="422" y="608"/>
                  </a:lnTo>
                  <a:lnTo>
                    <a:pt x="424" y="605"/>
                  </a:lnTo>
                  <a:lnTo>
                    <a:pt x="416" y="595"/>
                  </a:lnTo>
                  <a:lnTo>
                    <a:pt x="421" y="595"/>
                  </a:lnTo>
                  <a:lnTo>
                    <a:pt x="413" y="586"/>
                  </a:lnTo>
                  <a:lnTo>
                    <a:pt x="434" y="577"/>
                  </a:lnTo>
                  <a:lnTo>
                    <a:pt x="448" y="576"/>
                  </a:lnTo>
                  <a:lnTo>
                    <a:pt x="445" y="573"/>
                  </a:lnTo>
                  <a:lnTo>
                    <a:pt x="443" y="568"/>
                  </a:lnTo>
                  <a:lnTo>
                    <a:pt x="455" y="568"/>
                  </a:lnTo>
                  <a:lnTo>
                    <a:pt x="456" y="561"/>
                  </a:lnTo>
                  <a:lnTo>
                    <a:pt x="463" y="564"/>
                  </a:lnTo>
                  <a:lnTo>
                    <a:pt x="459" y="561"/>
                  </a:lnTo>
                  <a:lnTo>
                    <a:pt x="464" y="560"/>
                  </a:lnTo>
                  <a:lnTo>
                    <a:pt x="474" y="555"/>
                  </a:lnTo>
                  <a:lnTo>
                    <a:pt x="464" y="550"/>
                  </a:lnTo>
                  <a:lnTo>
                    <a:pt x="483" y="548"/>
                  </a:lnTo>
                  <a:lnTo>
                    <a:pt x="480" y="538"/>
                  </a:lnTo>
                  <a:lnTo>
                    <a:pt x="466" y="533"/>
                  </a:lnTo>
                  <a:lnTo>
                    <a:pt x="488" y="529"/>
                  </a:lnTo>
                  <a:lnTo>
                    <a:pt x="490" y="507"/>
                  </a:lnTo>
                  <a:lnTo>
                    <a:pt x="512" y="506"/>
                  </a:lnTo>
                  <a:lnTo>
                    <a:pt x="511" y="498"/>
                  </a:lnTo>
                  <a:lnTo>
                    <a:pt x="527" y="494"/>
                  </a:lnTo>
                  <a:lnTo>
                    <a:pt x="537" y="491"/>
                  </a:lnTo>
                  <a:lnTo>
                    <a:pt x="562" y="486"/>
                  </a:lnTo>
                  <a:lnTo>
                    <a:pt x="559" y="483"/>
                  </a:lnTo>
                  <a:lnTo>
                    <a:pt x="575" y="470"/>
                  </a:lnTo>
                  <a:lnTo>
                    <a:pt x="586" y="472"/>
                  </a:lnTo>
                  <a:lnTo>
                    <a:pt x="573" y="481"/>
                  </a:lnTo>
                  <a:lnTo>
                    <a:pt x="586" y="483"/>
                  </a:lnTo>
                  <a:lnTo>
                    <a:pt x="623" y="475"/>
                  </a:lnTo>
                  <a:lnTo>
                    <a:pt x="623" y="468"/>
                  </a:lnTo>
                  <a:lnTo>
                    <a:pt x="636" y="468"/>
                  </a:lnTo>
                  <a:lnTo>
                    <a:pt x="657" y="463"/>
                  </a:lnTo>
                  <a:lnTo>
                    <a:pt x="662" y="458"/>
                  </a:lnTo>
                  <a:lnTo>
                    <a:pt x="683" y="439"/>
                  </a:lnTo>
                  <a:lnTo>
                    <a:pt x="716" y="423"/>
                  </a:lnTo>
                  <a:lnTo>
                    <a:pt x="718" y="411"/>
                  </a:lnTo>
                  <a:lnTo>
                    <a:pt x="723" y="403"/>
                  </a:lnTo>
                  <a:lnTo>
                    <a:pt x="749" y="416"/>
                  </a:lnTo>
                  <a:lnTo>
                    <a:pt x="761" y="413"/>
                  </a:lnTo>
                  <a:lnTo>
                    <a:pt x="774" y="410"/>
                  </a:lnTo>
                  <a:lnTo>
                    <a:pt x="782" y="411"/>
                  </a:lnTo>
                  <a:lnTo>
                    <a:pt x="832" y="398"/>
                  </a:lnTo>
                  <a:lnTo>
                    <a:pt x="882" y="387"/>
                  </a:lnTo>
                  <a:lnTo>
                    <a:pt x="900" y="380"/>
                  </a:lnTo>
                  <a:lnTo>
                    <a:pt x="917" y="370"/>
                  </a:lnTo>
                  <a:lnTo>
                    <a:pt x="929" y="364"/>
                  </a:lnTo>
                  <a:lnTo>
                    <a:pt x="943" y="359"/>
                  </a:lnTo>
                  <a:lnTo>
                    <a:pt x="958" y="353"/>
                  </a:lnTo>
                  <a:lnTo>
                    <a:pt x="888" y="346"/>
                  </a:lnTo>
                  <a:lnTo>
                    <a:pt x="834" y="356"/>
                  </a:lnTo>
                  <a:lnTo>
                    <a:pt x="831" y="351"/>
                  </a:lnTo>
                  <a:lnTo>
                    <a:pt x="869" y="343"/>
                  </a:lnTo>
                  <a:lnTo>
                    <a:pt x="813" y="343"/>
                  </a:lnTo>
                  <a:lnTo>
                    <a:pt x="842" y="330"/>
                  </a:lnTo>
                  <a:lnTo>
                    <a:pt x="840" y="326"/>
                  </a:lnTo>
                  <a:lnTo>
                    <a:pt x="845" y="325"/>
                  </a:lnTo>
                  <a:lnTo>
                    <a:pt x="895" y="322"/>
                  </a:lnTo>
                  <a:lnTo>
                    <a:pt x="895" y="313"/>
                  </a:lnTo>
                  <a:lnTo>
                    <a:pt x="892" y="312"/>
                  </a:lnTo>
                  <a:lnTo>
                    <a:pt x="845" y="310"/>
                  </a:lnTo>
                  <a:lnTo>
                    <a:pt x="861" y="305"/>
                  </a:lnTo>
                  <a:lnTo>
                    <a:pt x="842" y="295"/>
                  </a:lnTo>
                  <a:lnTo>
                    <a:pt x="885" y="310"/>
                  </a:lnTo>
                  <a:lnTo>
                    <a:pt x="924" y="325"/>
                  </a:lnTo>
                  <a:lnTo>
                    <a:pt x="940" y="343"/>
                  </a:lnTo>
                  <a:lnTo>
                    <a:pt x="959" y="339"/>
                  </a:lnTo>
                  <a:lnTo>
                    <a:pt x="964" y="331"/>
                  </a:lnTo>
                  <a:lnTo>
                    <a:pt x="966" y="343"/>
                  </a:lnTo>
                  <a:lnTo>
                    <a:pt x="977" y="339"/>
                  </a:lnTo>
                  <a:lnTo>
                    <a:pt x="977" y="328"/>
                  </a:lnTo>
                  <a:lnTo>
                    <a:pt x="978" y="313"/>
                  </a:lnTo>
                  <a:lnTo>
                    <a:pt x="966" y="315"/>
                  </a:lnTo>
                  <a:lnTo>
                    <a:pt x="972" y="307"/>
                  </a:lnTo>
                  <a:lnTo>
                    <a:pt x="964" y="307"/>
                  </a:lnTo>
                  <a:lnTo>
                    <a:pt x="958" y="305"/>
                  </a:lnTo>
                  <a:lnTo>
                    <a:pt x="964" y="299"/>
                  </a:lnTo>
                  <a:lnTo>
                    <a:pt x="913" y="287"/>
                  </a:lnTo>
                  <a:lnTo>
                    <a:pt x="906" y="291"/>
                  </a:lnTo>
                  <a:lnTo>
                    <a:pt x="908" y="284"/>
                  </a:lnTo>
                  <a:lnTo>
                    <a:pt x="925" y="278"/>
                  </a:lnTo>
                  <a:lnTo>
                    <a:pt x="893" y="276"/>
                  </a:lnTo>
                  <a:lnTo>
                    <a:pt x="880" y="276"/>
                  </a:lnTo>
                  <a:lnTo>
                    <a:pt x="874" y="273"/>
                  </a:lnTo>
                  <a:lnTo>
                    <a:pt x="921" y="266"/>
                  </a:lnTo>
                  <a:lnTo>
                    <a:pt x="872" y="264"/>
                  </a:lnTo>
                  <a:lnTo>
                    <a:pt x="871" y="269"/>
                  </a:lnTo>
                  <a:lnTo>
                    <a:pt x="871" y="264"/>
                  </a:lnTo>
                  <a:lnTo>
                    <a:pt x="884" y="260"/>
                  </a:lnTo>
                  <a:lnTo>
                    <a:pt x="879" y="255"/>
                  </a:lnTo>
                  <a:lnTo>
                    <a:pt x="914" y="256"/>
                  </a:lnTo>
                  <a:lnTo>
                    <a:pt x="924" y="250"/>
                  </a:lnTo>
                  <a:lnTo>
                    <a:pt x="921" y="245"/>
                  </a:lnTo>
                  <a:lnTo>
                    <a:pt x="938" y="248"/>
                  </a:lnTo>
                  <a:lnTo>
                    <a:pt x="959" y="247"/>
                  </a:lnTo>
                  <a:lnTo>
                    <a:pt x="975" y="251"/>
                  </a:lnTo>
                  <a:lnTo>
                    <a:pt x="948" y="250"/>
                  </a:lnTo>
                  <a:lnTo>
                    <a:pt x="991" y="258"/>
                  </a:lnTo>
                  <a:lnTo>
                    <a:pt x="1025" y="250"/>
                  </a:lnTo>
                  <a:lnTo>
                    <a:pt x="1027" y="242"/>
                  </a:lnTo>
                  <a:lnTo>
                    <a:pt x="998" y="242"/>
                  </a:lnTo>
                  <a:lnTo>
                    <a:pt x="995" y="245"/>
                  </a:lnTo>
                  <a:lnTo>
                    <a:pt x="986" y="234"/>
                  </a:lnTo>
                  <a:lnTo>
                    <a:pt x="998" y="224"/>
                  </a:lnTo>
                  <a:lnTo>
                    <a:pt x="1056" y="229"/>
                  </a:lnTo>
                  <a:lnTo>
                    <a:pt x="1052" y="219"/>
                  </a:lnTo>
                  <a:lnTo>
                    <a:pt x="1028" y="217"/>
                  </a:lnTo>
                  <a:lnTo>
                    <a:pt x="1023" y="207"/>
                  </a:lnTo>
                  <a:lnTo>
                    <a:pt x="1001" y="207"/>
                  </a:lnTo>
                  <a:lnTo>
                    <a:pt x="1025" y="203"/>
                  </a:lnTo>
                  <a:lnTo>
                    <a:pt x="1001" y="198"/>
                  </a:lnTo>
                  <a:lnTo>
                    <a:pt x="1003" y="193"/>
                  </a:lnTo>
                  <a:lnTo>
                    <a:pt x="1054" y="204"/>
                  </a:lnTo>
                  <a:lnTo>
                    <a:pt x="1052" y="185"/>
                  </a:lnTo>
                  <a:lnTo>
                    <a:pt x="1014" y="185"/>
                  </a:lnTo>
                  <a:lnTo>
                    <a:pt x="1056" y="180"/>
                  </a:lnTo>
                  <a:lnTo>
                    <a:pt x="1031" y="176"/>
                  </a:lnTo>
                  <a:lnTo>
                    <a:pt x="1019" y="173"/>
                  </a:lnTo>
                  <a:lnTo>
                    <a:pt x="1012" y="172"/>
                  </a:lnTo>
                  <a:lnTo>
                    <a:pt x="999" y="163"/>
                  </a:lnTo>
                  <a:lnTo>
                    <a:pt x="1033" y="160"/>
                  </a:lnTo>
                  <a:lnTo>
                    <a:pt x="1091" y="159"/>
                  </a:lnTo>
                  <a:lnTo>
                    <a:pt x="1089" y="147"/>
                  </a:lnTo>
                  <a:lnTo>
                    <a:pt x="1057" y="144"/>
                  </a:lnTo>
                  <a:lnTo>
                    <a:pt x="1041" y="139"/>
                  </a:lnTo>
                  <a:lnTo>
                    <a:pt x="1081" y="139"/>
                  </a:lnTo>
                  <a:lnTo>
                    <a:pt x="1040" y="131"/>
                  </a:lnTo>
                  <a:lnTo>
                    <a:pt x="1030" y="139"/>
                  </a:lnTo>
                  <a:lnTo>
                    <a:pt x="1022" y="134"/>
                  </a:lnTo>
                  <a:lnTo>
                    <a:pt x="1040" y="113"/>
                  </a:lnTo>
                  <a:lnTo>
                    <a:pt x="1070" y="105"/>
                  </a:lnTo>
                  <a:lnTo>
                    <a:pt x="1083" y="97"/>
                  </a:lnTo>
                  <a:lnTo>
                    <a:pt x="1072" y="98"/>
                  </a:lnTo>
                  <a:lnTo>
                    <a:pt x="1088" y="82"/>
                  </a:lnTo>
                  <a:lnTo>
                    <a:pt x="1113" y="80"/>
                  </a:lnTo>
                  <a:lnTo>
                    <a:pt x="1115" y="74"/>
                  </a:lnTo>
                  <a:lnTo>
                    <a:pt x="1068" y="80"/>
                  </a:lnTo>
                  <a:lnTo>
                    <a:pt x="1064" y="75"/>
                  </a:lnTo>
                  <a:lnTo>
                    <a:pt x="1107" y="72"/>
                  </a:lnTo>
                  <a:lnTo>
                    <a:pt x="1152" y="64"/>
                  </a:lnTo>
                  <a:lnTo>
                    <a:pt x="1067" y="64"/>
                  </a:lnTo>
                  <a:lnTo>
                    <a:pt x="1184" y="56"/>
                  </a:lnTo>
                  <a:lnTo>
                    <a:pt x="1179" y="53"/>
                  </a:lnTo>
                  <a:lnTo>
                    <a:pt x="1234" y="41"/>
                  </a:lnTo>
                  <a:lnTo>
                    <a:pt x="1163" y="35"/>
                  </a:lnTo>
                  <a:lnTo>
                    <a:pt x="1125" y="41"/>
                  </a:lnTo>
                  <a:lnTo>
                    <a:pt x="1081" y="46"/>
                  </a:lnTo>
                  <a:lnTo>
                    <a:pt x="1080" y="41"/>
                  </a:lnTo>
                  <a:lnTo>
                    <a:pt x="1003" y="62"/>
                  </a:lnTo>
                  <a:lnTo>
                    <a:pt x="1030" y="48"/>
                  </a:lnTo>
                  <a:lnTo>
                    <a:pt x="1048" y="35"/>
                  </a:lnTo>
                  <a:lnTo>
                    <a:pt x="1019" y="31"/>
                  </a:lnTo>
                  <a:lnTo>
                    <a:pt x="1007" y="38"/>
                  </a:lnTo>
                  <a:lnTo>
                    <a:pt x="951" y="46"/>
                  </a:lnTo>
                  <a:lnTo>
                    <a:pt x="980" y="40"/>
                  </a:lnTo>
                  <a:lnTo>
                    <a:pt x="988" y="33"/>
                  </a:lnTo>
                  <a:lnTo>
                    <a:pt x="850" y="38"/>
                  </a:lnTo>
                  <a:lnTo>
                    <a:pt x="890" y="30"/>
                  </a:lnTo>
                  <a:lnTo>
                    <a:pt x="972" y="30"/>
                  </a:lnTo>
                  <a:lnTo>
                    <a:pt x="1064" y="22"/>
                  </a:lnTo>
                  <a:lnTo>
                    <a:pt x="999" y="15"/>
                  </a:lnTo>
                  <a:lnTo>
                    <a:pt x="1001" y="10"/>
                  </a:lnTo>
                  <a:lnTo>
                    <a:pt x="815" y="13"/>
                  </a:lnTo>
                  <a:lnTo>
                    <a:pt x="840" y="12"/>
                  </a:lnTo>
                  <a:lnTo>
                    <a:pt x="982" y="7"/>
                  </a:lnTo>
                  <a:lnTo>
                    <a:pt x="925" y="0"/>
                  </a:lnTo>
                  <a:lnTo>
                    <a:pt x="749" y="4"/>
                  </a:lnTo>
                  <a:lnTo>
                    <a:pt x="760" y="7"/>
                  </a:lnTo>
                  <a:lnTo>
                    <a:pt x="745" y="12"/>
                  </a:lnTo>
                  <a:lnTo>
                    <a:pt x="742" y="13"/>
                  </a:lnTo>
                  <a:lnTo>
                    <a:pt x="697" y="10"/>
                  </a:lnTo>
                  <a:lnTo>
                    <a:pt x="635" y="9"/>
                  </a:lnTo>
                  <a:lnTo>
                    <a:pt x="646" y="13"/>
                  </a:lnTo>
                  <a:lnTo>
                    <a:pt x="599" y="12"/>
                  </a:lnTo>
                  <a:lnTo>
                    <a:pt x="680" y="15"/>
                  </a:lnTo>
                  <a:lnTo>
                    <a:pt x="718" y="23"/>
                  </a:lnTo>
                  <a:lnTo>
                    <a:pt x="681" y="18"/>
                  </a:lnTo>
                  <a:lnTo>
                    <a:pt x="681" y="20"/>
                  </a:lnTo>
                  <a:lnTo>
                    <a:pt x="625" y="17"/>
                  </a:lnTo>
                  <a:lnTo>
                    <a:pt x="649" y="27"/>
                  </a:lnTo>
                  <a:lnTo>
                    <a:pt x="630" y="27"/>
                  </a:lnTo>
                  <a:lnTo>
                    <a:pt x="627" y="31"/>
                  </a:lnTo>
                  <a:lnTo>
                    <a:pt x="625" y="36"/>
                  </a:lnTo>
                  <a:lnTo>
                    <a:pt x="520" y="22"/>
                  </a:lnTo>
                  <a:lnTo>
                    <a:pt x="514" y="35"/>
                  </a:lnTo>
                  <a:lnTo>
                    <a:pt x="514" y="40"/>
                  </a:lnTo>
                  <a:lnTo>
                    <a:pt x="467" y="33"/>
                  </a:lnTo>
                  <a:lnTo>
                    <a:pt x="445" y="43"/>
                  </a:lnTo>
                  <a:lnTo>
                    <a:pt x="438" y="43"/>
                  </a:lnTo>
                  <a:lnTo>
                    <a:pt x="447" y="27"/>
                  </a:lnTo>
                  <a:lnTo>
                    <a:pt x="344" y="33"/>
                  </a:lnTo>
                  <a:lnTo>
                    <a:pt x="374" y="46"/>
                  </a:lnTo>
                  <a:lnTo>
                    <a:pt x="348" y="40"/>
                  </a:lnTo>
                  <a:lnTo>
                    <a:pt x="302" y="38"/>
                  </a:lnTo>
                  <a:lnTo>
                    <a:pt x="302" y="43"/>
                  </a:lnTo>
                  <a:lnTo>
                    <a:pt x="294" y="49"/>
                  </a:lnTo>
                  <a:lnTo>
                    <a:pt x="255" y="49"/>
                  </a:lnTo>
                  <a:lnTo>
                    <a:pt x="250" y="57"/>
                  </a:lnTo>
                  <a:lnTo>
                    <a:pt x="246" y="53"/>
                  </a:lnTo>
                  <a:lnTo>
                    <a:pt x="149" y="72"/>
                  </a:lnTo>
                  <a:lnTo>
                    <a:pt x="210" y="74"/>
                  </a:lnTo>
                  <a:lnTo>
                    <a:pt x="193" y="75"/>
                  </a:lnTo>
                  <a:lnTo>
                    <a:pt x="189" y="84"/>
                  </a:lnTo>
                  <a:lnTo>
                    <a:pt x="169" y="95"/>
                  </a:lnTo>
                  <a:lnTo>
                    <a:pt x="91" y="103"/>
                  </a:lnTo>
                  <a:lnTo>
                    <a:pt x="9" y="118"/>
                  </a:lnTo>
                  <a:lnTo>
                    <a:pt x="3" y="123"/>
                  </a:lnTo>
                  <a:lnTo>
                    <a:pt x="3" y="129"/>
                  </a:lnTo>
                  <a:lnTo>
                    <a:pt x="48" y="134"/>
                  </a:lnTo>
                  <a:lnTo>
                    <a:pt x="40" y="139"/>
                  </a:lnTo>
                  <a:lnTo>
                    <a:pt x="37" y="141"/>
                  </a:lnTo>
                  <a:lnTo>
                    <a:pt x="67" y="142"/>
                  </a:lnTo>
                  <a:lnTo>
                    <a:pt x="112" y="139"/>
                  </a:lnTo>
                  <a:lnTo>
                    <a:pt x="106" y="149"/>
                  </a:lnTo>
                  <a:lnTo>
                    <a:pt x="53" y="149"/>
                  </a:lnTo>
                  <a:lnTo>
                    <a:pt x="95" y="152"/>
                  </a:lnTo>
                  <a:lnTo>
                    <a:pt x="77" y="150"/>
                  </a:lnTo>
                  <a:lnTo>
                    <a:pt x="0" y="157"/>
                  </a:lnTo>
                  <a:lnTo>
                    <a:pt x="27" y="159"/>
                  </a:lnTo>
                  <a:lnTo>
                    <a:pt x="50" y="165"/>
                  </a:lnTo>
                  <a:lnTo>
                    <a:pt x="24" y="172"/>
                  </a:lnTo>
                  <a:lnTo>
                    <a:pt x="77" y="185"/>
                  </a:lnTo>
                  <a:lnTo>
                    <a:pt x="69" y="180"/>
                  </a:lnTo>
                  <a:lnTo>
                    <a:pt x="83" y="178"/>
                  </a:lnTo>
                  <a:lnTo>
                    <a:pt x="96" y="180"/>
                  </a:lnTo>
                  <a:lnTo>
                    <a:pt x="132" y="175"/>
                  </a:lnTo>
                  <a:lnTo>
                    <a:pt x="148" y="175"/>
                  </a:lnTo>
                  <a:lnTo>
                    <a:pt x="242" y="191"/>
                  </a:lnTo>
                  <a:lnTo>
                    <a:pt x="234" y="201"/>
                  </a:lnTo>
                  <a:lnTo>
                    <a:pt x="255" y="214"/>
                  </a:lnTo>
                  <a:lnTo>
                    <a:pt x="262" y="220"/>
                  </a:lnTo>
                  <a:lnTo>
                    <a:pt x="257" y="227"/>
                  </a:lnTo>
                  <a:lnTo>
                    <a:pt x="247" y="234"/>
                  </a:lnTo>
                  <a:lnTo>
                    <a:pt x="262" y="234"/>
                  </a:lnTo>
                  <a:lnTo>
                    <a:pt x="263" y="245"/>
                  </a:lnTo>
                  <a:lnTo>
                    <a:pt x="265" y="253"/>
                  </a:lnTo>
                  <a:lnTo>
                    <a:pt x="262" y="263"/>
                  </a:lnTo>
                  <a:lnTo>
                    <a:pt x="270" y="266"/>
                  </a:lnTo>
                  <a:lnTo>
                    <a:pt x="267" y="281"/>
                  </a:lnTo>
                  <a:lnTo>
                    <a:pt x="254" y="287"/>
                  </a:lnTo>
                  <a:lnTo>
                    <a:pt x="246" y="295"/>
                  </a:lnTo>
                  <a:lnTo>
                    <a:pt x="262" y="295"/>
                  </a:lnTo>
                  <a:lnTo>
                    <a:pt x="231" y="305"/>
                  </a:lnTo>
                  <a:lnTo>
                    <a:pt x="244" y="315"/>
                  </a:lnTo>
                  <a:lnTo>
                    <a:pt x="271" y="309"/>
                  </a:lnTo>
                  <a:lnTo>
                    <a:pt x="283" y="287"/>
                  </a:lnTo>
                  <a:lnTo>
                    <a:pt x="287" y="302"/>
                  </a:lnTo>
                  <a:lnTo>
                    <a:pt x="302" y="297"/>
                  </a:lnTo>
                  <a:lnTo>
                    <a:pt x="295" y="302"/>
                  </a:lnTo>
                  <a:lnTo>
                    <a:pt x="316" y="307"/>
                  </a:lnTo>
                  <a:lnTo>
                    <a:pt x="297" y="312"/>
                  </a:lnTo>
                  <a:lnTo>
                    <a:pt x="318" y="312"/>
                  </a:lnTo>
                  <a:lnTo>
                    <a:pt x="302" y="318"/>
                  </a:lnTo>
                  <a:lnTo>
                    <a:pt x="313" y="317"/>
                  </a:lnTo>
                  <a:lnTo>
                    <a:pt x="307" y="320"/>
                  </a:lnTo>
                  <a:lnTo>
                    <a:pt x="321" y="326"/>
                  </a:lnTo>
                  <a:lnTo>
                    <a:pt x="308" y="325"/>
                  </a:lnTo>
                  <a:lnTo>
                    <a:pt x="326" y="331"/>
                  </a:lnTo>
                  <a:lnTo>
                    <a:pt x="323" y="333"/>
                  </a:lnTo>
                  <a:lnTo>
                    <a:pt x="323" y="339"/>
                  </a:lnTo>
                  <a:lnTo>
                    <a:pt x="324" y="344"/>
                  </a:lnTo>
                  <a:lnTo>
                    <a:pt x="254" y="331"/>
                  </a:lnTo>
                  <a:lnTo>
                    <a:pt x="247" y="341"/>
                  </a:lnTo>
                  <a:lnTo>
                    <a:pt x="324" y="359"/>
                  </a:lnTo>
                  <a:lnTo>
                    <a:pt x="312" y="366"/>
                  </a:lnTo>
                  <a:lnTo>
                    <a:pt x="315" y="370"/>
                  </a:lnTo>
                  <a:lnTo>
                    <a:pt x="307" y="377"/>
                  </a:lnTo>
                  <a:lnTo>
                    <a:pt x="310" y="380"/>
                  </a:lnTo>
                  <a:lnTo>
                    <a:pt x="318" y="382"/>
                  </a:lnTo>
                  <a:lnTo>
                    <a:pt x="318" y="387"/>
                  </a:lnTo>
                  <a:lnTo>
                    <a:pt x="305" y="383"/>
                  </a:lnTo>
                  <a:lnTo>
                    <a:pt x="295" y="392"/>
                  </a:lnTo>
                  <a:lnTo>
                    <a:pt x="303" y="392"/>
                  </a:lnTo>
                  <a:lnTo>
                    <a:pt x="244" y="406"/>
                  </a:lnTo>
                  <a:lnTo>
                    <a:pt x="249" y="411"/>
                  </a:lnTo>
                  <a:lnTo>
                    <a:pt x="284" y="408"/>
                  </a:lnTo>
                  <a:lnTo>
                    <a:pt x="297" y="403"/>
                  </a:lnTo>
                  <a:lnTo>
                    <a:pt x="286" y="413"/>
                  </a:lnTo>
                  <a:lnTo>
                    <a:pt x="295" y="418"/>
                  </a:lnTo>
                  <a:lnTo>
                    <a:pt x="249" y="413"/>
                  </a:lnTo>
                  <a:lnTo>
                    <a:pt x="239" y="411"/>
                  </a:lnTo>
                  <a:lnTo>
                    <a:pt x="257" y="419"/>
                  </a:lnTo>
                  <a:lnTo>
                    <a:pt x="234" y="418"/>
                  </a:lnTo>
                  <a:lnTo>
                    <a:pt x="218" y="429"/>
                  </a:lnTo>
                  <a:lnTo>
                    <a:pt x="263" y="421"/>
                  </a:lnTo>
                  <a:lnTo>
                    <a:pt x="257" y="423"/>
                  </a:lnTo>
                  <a:lnTo>
                    <a:pt x="273" y="424"/>
                  </a:lnTo>
                  <a:lnTo>
                    <a:pt x="286" y="421"/>
                  </a:lnTo>
                  <a:lnTo>
                    <a:pt x="294" y="423"/>
                  </a:lnTo>
                  <a:lnTo>
                    <a:pt x="283" y="426"/>
                  </a:lnTo>
                  <a:lnTo>
                    <a:pt x="299" y="426"/>
                  </a:lnTo>
                  <a:lnTo>
                    <a:pt x="291" y="429"/>
                  </a:lnTo>
                  <a:lnTo>
                    <a:pt x="294" y="432"/>
                  </a:lnTo>
                  <a:lnTo>
                    <a:pt x="250" y="426"/>
                  </a:lnTo>
                  <a:lnTo>
                    <a:pt x="210" y="437"/>
                  </a:lnTo>
                  <a:lnTo>
                    <a:pt x="267" y="437"/>
                  </a:lnTo>
                  <a:lnTo>
                    <a:pt x="279" y="442"/>
                  </a:lnTo>
                  <a:lnTo>
                    <a:pt x="267" y="439"/>
                  </a:lnTo>
                  <a:lnTo>
                    <a:pt x="209" y="444"/>
                  </a:lnTo>
                  <a:lnTo>
                    <a:pt x="215" y="449"/>
                  </a:lnTo>
                  <a:lnTo>
                    <a:pt x="238" y="450"/>
                  </a:lnTo>
                  <a:lnTo>
                    <a:pt x="225" y="455"/>
                  </a:lnTo>
                  <a:lnTo>
                    <a:pt x="222" y="458"/>
                  </a:lnTo>
                  <a:lnTo>
                    <a:pt x="215" y="458"/>
                  </a:lnTo>
                  <a:lnTo>
                    <a:pt x="230" y="463"/>
                  </a:lnTo>
                  <a:lnTo>
                    <a:pt x="207" y="463"/>
                  </a:lnTo>
                  <a:lnTo>
                    <a:pt x="204" y="473"/>
                  </a:lnTo>
                  <a:lnTo>
                    <a:pt x="246" y="460"/>
                  </a:lnTo>
                  <a:lnTo>
                    <a:pt x="289" y="449"/>
                  </a:lnTo>
                  <a:lnTo>
                    <a:pt x="278" y="454"/>
                  </a:lnTo>
                  <a:lnTo>
                    <a:pt x="202" y="478"/>
                  </a:lnTo>
                  <a:lnTo>
                    <a:pt x="213" y="480"/>
                  </a:lnTo>
                  <a:lnTo>
                    <a:pt x="204" y="483"/>
                  </a:lnTo>
                  <a:lnTo>
                    <a:pt x="241" y="478"/>
                  </a:lnTo>
                  <a:lnTo>
                    <a:pt x="209" y="488"/>
                  </a:lnTo>
                  <a:lnTo>
                    <a:pt x="212" y="489"/>
                  </a:lnTo>
                  <a:lnTo>
                    <a:pt x="215" y="494"/>
                  </a:lnTo>
                  <a:lnTo>
                    <a:pt x="231" y="494"/>
                  </a:lnTo>
                  <a:lnTo>
                    <a:pt x="262" y="48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4" name="Freeform 256"/>
            <p:cNvSpPr>
              <a:spLocks/>
            </p:cNvSpPr>
            <p:nvPr/>
          </p:nvSpPr>
          <p:spPr bwMode="gray">
            <a:xfrm>
              <a:off x="2860" y="1263"/>
              <a:ext cx="121" cy="49"/>
            </a:xfrm>
            <a:custGeom>
              <a:avLst/>
              <a:gdLst>
                <a:gd name="T0" fmla="*/ 92 w 254"/>
                <a:gd name="T1" fmla="*/ 0 h 96"/>
                <a:gd name="T2" fmla="*/ 91 w 254"/>
                <a:gd name="T3" fmla="*/ 4 h 96"/>
                <a:gd name="T4" fmla="*/ 81 w 254"/>
                <a:gd name="T5" fmla="*/ 7 h 96"/>
                <a:gd name="T6" fmla="*/ 73 w 254"/>
                <a:gd name="T7" fmla="*/ 5 h 96"/>
                <a:gd name="T8" fmla="*/ 71 w 254"/>
                <a:gd name="T9" fmla="*/ 12 h 96"/>
                <a:gd name="T10" fmla="*/ 71 w 254"/>
                <a:gd name="T11" fmla="*/ 10 h 96"/>
                <a:gd name="T12" fmla="*/ 61 w 254"/>
                <a:gd name="T13" fmla="*/ 6 h 96"/>
                <a:gd name="T14" fmla="*/ 57 w 254"/>
                <a:gd name="T15" fmla="*/ 10 h 96"/>
                <a:gd name="T16" fmla="*/ 50 w 254"/>
                <a:gd name="T17" fmla="*/ 6 h 96"/>
                <a:gd name="T18" fmla="*/ 43 w 254"/>
                <a:gd name="T19" fmla="*/ 15 h 96"/>
                <a:gd name="T20" fmla="*/ 37 w 254"/>
                <a:gd name="T21" fmla="*/ 18 h 96"/>
                <a:gd name="T22" fmla="*/ 31 w 254"/>
                <a:gd name="T23" fmla="*/ 13 h 96"/>
                <a:gd name="T24" fmla="*/ 35 w 254"/>
                <a:gd name="T25" fmla="*/ 10 h 96"/>
                <a:gd name="T26" fmla="*/ 19 w 254"/>
                <a:gd name="T27" fmla="*/ 0 h 96"/>
                <a:gd name="T28" fmla="*/ 22 w 254"/>
                <a:gd name="T29" fmla="*/ 4 h 96"/>
                <a:gd name="T30" fmla="*/ 24 w 254"/>
                <a:gd name="T31" fmla="*/ 9 h 96"/>
                <a:gd name="T32" fmla="*/ 15 w 254"/>
                <a:gd name="T33" fmla="*/ 5 h 96"/>
                <a:gd name="T34" fmla="*/ 11 w 254"/>
                <a:gd name="T35" fmla="*/ 8 h 96"/>
                <a:gd name="T36" fmla="*/ 10 w 254"/>
                <a:gd name="T37" fmla="*/ 10 h 96"/>
                <a:gd name="T38" fmla="*/ 14 w 254"/>
                <a:gd name="T39" fmla="*/ 11 h 96"/>
                <a:gd name="T40" fmla="*/ 13 w 254"/>
                <a:gd name="T41" fmla="*/ 12 h 96"/>
                <a:gd name="T42" fmla="*/ 4 w 254"/>
                <a:gd name="T43" fmla="*/ 11 h 96"/>
                <a:gd name="T44" fmla="*/ 6 w 254"/>
                <a:gd name="T45" fmla="*/ 14 h 96"/>
                <a:gd name="T46" fmla="*/ 0 w 254"/>
                <a:gd name="T47" fmla="*/ 14 h 96"/>
                <a:gd name="T48" fmla="*/ 25 w 254"/>
                <a:gd name="T49" fmla="*/ 16 h 96"/>
                <a:gd name="T50" fmla="*/ 21 w 254"/>
                <a:gd name="T51" fmla="*/ 19 h 96"/>
                <a:gd name="T52" fmla="*/ 24 w 254"/>
                <a:gd name="T53" fmla="*/ 21 h 96"/>
                <a:gd name="T54" fmla="*/ 2 w 254"/>
                <a:gd name="T55" fmla="*/ 25 h 96"/>
                <a:gd name="T56" fmla="*/ 20 w 254"/>
                <a:gd name="T57" fmla="*/ 29 h 96"/>
                <a:gd name="T58" fmla="*/ 26 w 254"/>
                <a:gd name="T59" fmla="*/ 31 h 96"/>
                <a:gd name="T60" fmla="*/ 23 w 254"/>
                <a:gd name="T61" fmla="*/ 33 h 96"/>
                <a:gd name="T62" fmla="*/ 27 w 254"/>
                <a:gd name="T63" fmla="*/ 33 h 96"/>
                <a:gd name="T64" fmla="*/ 24 w 254"/>
                <a:gd name="T65" fmla="*/ 36 h 96"/>
                <a:gd name="T66" fmla="*/ 14 w 254"/>
                <a:gd name="T67" fmla="*/ 40 h 96"/>
                <a:gd name="T68" fmla="*/ 22 w 254"/>
                <a:gd name="T69" fmla="*/ 42 h 96"/>
                <a:gd name="T70" fmla="*/ 39 w 254"/>
                <a:gd name="T71" fmla="*/ 44 h 96"/>
                <a:gd name="T72" fmla="*/ 64 w 254"/>
                <a:gd name="T73" fmla="*/ 49 h 96"/>
                <a:gd name="T74" fmla="*/ 82 w 254"/>
                <a:gd name="T75" fmla="*/ 42 h 96"/>
                <a:gd name="T76" fmla="*/ 101 w 254"/>
                <a:gd name="T77" fmla="*/ 35 h 96"/>
                <a:gd name="T78" fmla="*/ 111 w 254"/>
                <a:gd name="T79" fmla="*/ 28 h 96"/>
                <a:gd name="T80" fmla="*/ 118 w 254"/>
                <a:gd name="T81" fmla="*/ 24 h 96"/>
                <a:gd name="T82" fmla="*/ 121 w 254"/>
                <a:gd name="T83" fmla="*/ 23 h 96"/>
                <a:gd name="T84" fmla="*/ 116 w 254"/>
                <a:gd name="T85" fmla="*/ 20 h 96"/>
                <a:gd name="T86" fmla="*/ 121 w 254"/>
                <a:gd name="T87" fmla="*/ 18 h 96"/>
                <a:gd name="T88" fmla="*/ 121 w 254"/>
                <a:gd name="T89" fmla="*/ 16 h 96"/>
                <a:gd name="T90" fmla="*/ 111 w 254"/>
                <a:gd name="T91" fmla="*/ 16 h 96"/>
                <a:gd name="T92" fmla="*/ 113 w 254"/>
                <a:gd name="T93" fmla="*/ 13 h 96"/>
                <a:gd name="T94" fmla="*/ 108 w 254"/>
                <a:gd name="T95" fmla="*/ 12 h 96"/>
                <a:gd name="T96" fmla="*/ 108 w 254"/>
                <a:gd name="T97" fmla="*/ 7 h 96"/>
                <a:gd name="T98" fmla="*/ 112 w 254"/>
                <a:gd name="T99" fmla="*/ 2 h 96"/>
                <a:gd name="T100" fmla="*/ 103 w 254"/>
                <a:gd name="T101" fmla="*/ 4 h 96"/>
                <a:gd name="T102" fmla="*/ 92 w 254"/>
                <a:gd name="T103" fmla="*/ 0 h 9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
                <a:gd name="T157" fmla="*/ 0 h 96"/>
                <a:gd name="T158" fmla="*/ 254 w 254"/>
                <a:gd name="T159" fmla="*/ 96 h 9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 h="96">
                  <a:moveTo>
                    <a:pt x="194" y="0"/>
                  </a:moveTo>
                  <a:lnTo>
                    <a:pt x="191" y="7"/>
                  </a:lnTo>
                  <a:lnTo>
                    <a:pt x="169" y="13"/>
                  </a:lnTo>
                  <a:lnTo>
                    <a:pt x="153" y="10"/>
                  </a:lnTo>
                  <a:lnTo>
                    <a:pt x="149" y="23"/>
                  </a:lnTo>
                  <a:lnTo>
                    <a:pt x="148" y="20"/>
                  </a:lnTo>
                  <a:lnTo>
                    <a:pt x="127" y="11"/>
                  </a:lnTo>
                  <a:lnTo>
                    <a:pt x="119" y="20"/>
                  </a:lnTo>
                  <a:lnTo>
                    <a:pt x="104" y="11"/>
                  </a:lnTo>
                  <a:lnTo>
                    <a:pt x="90" y="29"/>
                  </a:lnTo>
                  <a:lnTo>
                    <a:pt x="77" y="36"/>
                  </a:lnTo>
                  <a:lnTo>
                    <a:pt x="66" y="26"/>
                  </a:lnTo>
                  <a:lnTo>
                    <a:pt x="74" y="20"/>
                  </a:lnTo>
                  <a:lnTo>
                    <a:pt x="40" y="0"/>
                  </a:lnTo>
                  <a:lnTo>
                    <a:pt x="46" y="8"/>
                  </a:lnTo>
                  <a:lnTo>
                    <a:pt x="50" y="18"/>
                  </a:lnTo>
                  <a:lnTo>
                    <a:pt x="32" y="10"/>
                  </a:lnTo>
                  <a:lnTo>
                    <a:pt x="24" y="15"/>
                  </a:lnTo>
                  <a:lnTo>
                    <a:pt x="22" y="20"/>
                  </a:lnTo>
                  <a:lnTo>
                    <a:pt x="29" y="21"/>
                  </a:lnTo>
                  <a:lnTo>
                    <a:pt x="27" y="23"/>
                  </a:lnTo>
                  <a:lnTo>
                    <a:pt x="8" y="21"/>
                  </a:lnTo>
                  <a:lnTo>
                    <a:pt x="13" y="28"/>
                  </a:lnTo>
                  <a:lnTo>
                    <a:pt x="0" y="28"/>
                  </a:lnTo>
                  <a:lnTo>
                    <a:pt x="53" y="31"/>
                  </a:lnTo>
                  <a:lnTo>
                    <a:pt x="45" y="37"/>
                  </a:lnTo>
                  <a:lnTo>
                    <a:pt x="51" y="42"/>
                  </a:lnTo>
                  <a:lnTo>
                    <a:pt x="5" y="49"/>
                  </a:lnTo>
                  <a:lnTo>
                    <a:pt x="43" y="57"/>
                  </a:lnTo>
                  <a:lnTo>
                    <a:pt x="54" y="60"/>
                  </a:lnTo>
                  <a:lnTo>
                    <a:pt x="48" y="65"/>
                  </a:lnTo>
                  <a:lnTo>
                    <a:pt x="56" y="65"/>
                  </a:lnTo>
                  <a:lnTo>
                    <a:pt x="50" y="70"/>
                  </a:lnTo>
                  <a:lnTo>
                    <a:pt x="29" y="78"/>
                  </a:lnTo>
                  <a:lnTo>
                    <a:pt x="46" y="83"/>
                  </a:lnTo>
                  <a:lnTo>
                    <a:pt x="82" y="86"/>
                  </a:lnTo>
                  <a:lnTo>
                    <a:pt x="135" y="96"/>
                  </a:lnTo>
                  <a:lnTo>
                    <a:pt x="173" y="83"/>
                  </a:lnTo>
                  <a:lnTo>
                    <a:pt x="212" y="68"/>
                  </a:lnTo>
                  <a:lnTo>
                    <a:pt x="234" y="55"/>
                  </a:lnTo>
                  <a:lnTo>
                    <a:pt x="247" y="47"/>
                  </a:lnTo>
                  <a:lnTo>
                    <a:pt x="254" y="46"/>
                  </a:lnTo>
                  <a:lnTo>
                    <a:pt x="244" y="39"/>
                  </a:lnTo>
                  <a:lnTo>
                    <a:pt x="254" y="36"/>
                  </a:lnTo>
                  <a:lnTo>
                    <a:pt x="254" y="31"/>
                  </a:lnTo>
                  <a:lnTo>
                    <a:pt x="233" y="31"/>
                  </a:lnTo>
                  <a:lnTo>
                    <a:pt x="238" y="26"/>
                  </a:lnTo>
                  <a:lnTo>
                    <a:pt x="226" y="24"/>
                  </a:lnTo>
                  <a:lnTo>
                    <a:pt x="226" y="13"/>
                  </a:lnTo>
                  <a:lnTo>
                    <a:pt x="236" y="3"/>
                  </a:lnTo>
                  <a:lnTo>
                    <a:pt x="217" y="7"/>
                  </a:lnTo>
                  <a:lnTo>
                    <a:pt x="194"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5" name="Freeform 257"/>
            <p:cNvSpPr>
              <a:spLocks/>
            </p:cNvSpPr>
            <p:nvPr/>
          </p:nvSpPr>
          <p:spPr bwMode="gray">
            <a:xfrm>
              <a:off x="3004" y="1451"/>
              <a:ext cx="52" cy="66"/>
            </a:xfrm>
            <a:custGeom>
              <a:avLst/>
              <a:gdLst>
                <a:gd name="T0" fmla="*/ 52 w 111"/>
                <a:gd name="T1" fmla="*/ 48 h 129"/>
                <a:gd name="T2" fmla="*/ 52 w 111"/>
                <a:gd name="T3" fmla="*/ 35 h 129"/>
                <a:gd name="T4" fmla="*/ 52 w 111"/>
                <a:gd name="T5" fmla="*/ 20 h 129"/>
                <a:gd name="T6" fmla="*/ 45 w 111"/>
                <a:gd name="T7" fmla="*/ 16 h 129"/>
                <a:gd name="T8" fmla="*/ 41 w 111"/>
                <a:gd name="T9" fmla="*/ 18 h 129"/>
                <a:gd name="T10" fmla="*/ 31 w 111"/>
                <a:gd name="T11" fmla="*/ 16 h 129"/>
                <a:gd name="T12" fmla="*/ 41 w 111"/>
                <a:gd name="T13" fmla="*/ 4 h 129"/>
                <a:gd name="T14" fmla="*/ 42 w 111"/>
                <a:gd name="T15" fmla="*/ 0 h 129"/>
                <a:gd name="T16" fmla="*/ 37 w 111"/>
                <a:gd name="T17" fmla="*/ 3 h 129"/>
                <a:gd name="T18" fmla="*/ 32 w 111"/>
                <a:gd name="T19" fmla="*/ 3 h 129"/>
                <a:gd name="T20" fmla="*/ 22 w 111"/>
                <a:gd name="T21" fmla="*/ 9 h 129"/>
                <a:gd name="T22" fmla="*/ 26 w 111"/>
                <a:gd name="T23" fmla="*/ 12 h 129"/>
                <a:gd name="T24" fmla="*/ 22 w 111"/>
                <a:gd name="T25" fmla="*/ 17 h 129"/>
                <a:gd name="T26" fmla="*/ 7 w 111"/>
                <a:gd name="T27" fmla="*/ 19 h 129"/>
                <a:gd name="T28" fmla="*/ 8 w 111"/>
                <a:gd name="T29" fmla="*/ 24 h 129"/>
                <a:gd name="T30" fmla="*/ 3 w 111"/>
                <a:gd name="T31" fmla="*/ 31 h 129"/>
                <a:gd name="T32" fmla="*/ 17 w 111"/>
                <a:gd name="T33" fmla="*/ 36 h 129"/>
                <a:gd name="T34" fmla="*/ 7 w 111"/>
                <a:gd name="T35" fmla="*/ 48 h 129"/>
                <a:gd name="T36" fmla="*/ 17 w 111"/>
                <a:gd name="T37" fmla="*/ 44 h 129"/>
                <a:gd name="T38" fmla="*/ 6 w 111"/>
                <a:gd name="T39" fmla="*/ 52 h 129"/>
                <a:gd name="T40" fmla="*/ 0 w 111"/>
                <a:gd name="T41" fmla="*/ 54 h 129"/>
                <a:gd name="T42" fmla="*/ 4 w 111"/>
                <a:gd name="T43" fmla="*/ 56 h 129"/>
                <a:gd name="T44" fmla="*/ 0 w 111"/>
                <a:gd name="T45" fmla="*/ 59 h 129"/>
                <a:gd name="T46" fmla="*/ 5 w 111"/>
                <a:gd name="T47" fmla="*/ 61 h 129"/>
                <a:gd name="T48" fmla="*/ 4 w 111"/>
                <a:gd name="T49" fmla="*/ 63 h 129"/>
                <a:gd name="T50" fmla="*/ 8 w 111"/>
                <a:gd name="T51" fmla="*/ 63 h 129"/>
                <a:gd name="T52" fmla="*/ 7 w 111"/>
                <a:gd name="T53" fmla="*/ 66 h 129"/>
                <a:gd name="T54" fmla="*/ 22 w 111"/>
                <a:gd name="T55" fmla="*/ 64 h 129"/>
                <a:gd name="T56" fmla="*/ 34 w 111"/>
                <a:gd name="T57" fmla="*/ 57 h 129"/>
                <a:gd name="T58" fmla="*/ 47 w 111"/>
                <a:gd name="T59" fmla="*/ 55 h 129"/>
                <a:gd name="T60" fmla="*/ 52 w 111"/>
                <a:gd name="T61" fmla="*/ 48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1"/>
                <a:gd name="T94" fmla="*/ 0 h 129"/>
                <a:gd name="T95" fmla="*/ 111 w 111"/>
                <a:gd name="T96" fmla="*/ 129 h 12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1" h="129">
                  <a:moveTo>
                    <a:pt x="111" y="94"/>
                  </a:moveTo>
                  <a:lnTo>
                    <a:pt x="111" y="68"/>
                  </a:lnTo>
                  <a:lnTo>
                    <a:pt x="111" y="40"/>
                  </a:lnTo>
                  <a:lnTo>
                    <a:pt x="95" y="32"/>
                  </a:lnTo>
                  <a:lnTo>
                    <a:pt x="88" y="36"/>
                  </a:lnTo>
                  <a:lnTo>
                    <a:pt x="66" y="32"/>
                  </a:lnTo>
                  <a:lnTo>
                    <a:pt x="87" y="8"/>
                  </a:lnTo>
                  <a:lnTo>
                    <a:pt x="90" y="0"/>
                  </a:lnTo>
                  <a:lnTo>
                    <a:pt x="79" y="6"/>
                  </a:lnTo>
                  <a:lnTo>
                    <a:pt x="69" y="5"/>
                  </a:lnTo>
                  <a:lnTo>
                    <a:pt x="48" y="18"/>
                  </a:lnTo>
                  <a:lnTo>
                    <a:pt x="56" y="23"/>
                  </a:lnTo>
                  <a:lnTo>
                    <a:pt x="48" y="34"/>
                  </a:lnTo>
                  <a:lnTo>
                    <a:pt x="14" y="37"/>
                  </a:lnTo>
                  <a:lnTo>
                    <a:pt x="18" y="47"/>
                  </a:lnTo>
                  <a:lnTo>
                    <a:pt x="6" y="60"/>
                  </a:lnTo>
                  <a:lnTo>
                    <a:pt x="37" y="70"/>
                  </a:lnTo>
                  <a:lnTo>
                    <a:pt x="14" y="93"/>
                  </a:lnTo>
                  <a:lnTo>
                    <a:pt x="37" y="86"/>
                  </a:lnTo>
                  <a:lnTo>
                    <a:pt x="13" y="101"/>
                  </a:lnTo>
                  <a:lnTo>
                    <a:pt x="0" y="106"/>
                  </a:lnTo>
                  <a:lnTo>
                    <a:pt x="8" y="109"/>
                  </a:lnTo>
                  <a:lnTo>
                    <a:pt x="0" y="115"/>
                  </a:lnTo>
                  <a:lnTo>
                    <a:pt x="11" y="120"/>
                  </a:lnTo>
                  <a:lnTo>
                    <a:pt x="8" y="124"/>
                  </a:lnTo>
                  <a:lnTo>
                    <a:pt x="18" y="124"/>
                  </a:lnTo>
                  <a:lnTo>
                    <a:pt x="16" y="129"/>
                  </a:lnTo>
                  <a:lnTo>
                    <a:pt x="47" y="125"/>
                  </a:lnTo>
                  <a:lnTo>
                    <a:pt x="72" y="112"/>
                  </a:lnTo>
                  <a:lnTo>
                    <a:pt x="100" y="107"/>
                  </a:lnTo>
                  <a:lnTo>
                    <a:pt x="111" y="9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89" name="Group 258"/>
            <p:cNvGrpSpPr>
              <a:grpSpLocks/>
            </p:cNvGrpSpPr>
            <p:nvPr/>
          </p:nvGrpSpPr>
          <p:grpSpPr bwMode="auto">
            <a:xfrm>
              <a:off x="3058" y="1394"/>
              <a:ext cx="123" cy="148"/>
              <a:chOff x="3323" y="1205"/>
              <a:chExt cx="143" cy="173"/>
            </a:xfrm>
            <a:grpFill/>
          </p:grpSpPr>
          <p:sp>
            <p:nvSpPr>
              <p:cNvPr id="189" name="Freeform 259"/>
              <p:cNvSpPr>
                <a:spLocks/>
              </p:cNvSpPr>
              <p:nvPr/>
            </p:nvSpPr>
            <p:spPr bwMode="gray">
              <a:xfrm>
                <a:off x="3354" y="1205"/>
                <a:ext cx="112" cy="173"/>
              </a:xfrm>
              <a:custGeom>
                <a:avLst/>
                <a:gdLst>
                  <a:gd name="T0" fmla="*/ 10 w 203"/>
                  <a:gd name="T1" fmla="*/ 52 h 290"/>
                  <a:gd name="T2" fmla="*/ 18 w 203"/>
                  <a:gd name="T3" fmla="*/ 54 h 290"/>
                  <a:gd name="T4" fmla="*/ 13 w 203"/>
                  <a:gd name="T5" fmla="*/ 69 h 290"/>
                  <a:gd name="T6" fmla="*/ 22 w 203"/>
                  <a:gd name="T7" fmla="*/ 77 h 290"/>
                  <a:gd name="T8" fmla="*/ 34 w 203"/>
                  <a:gd name="T9" fmla="*/ 79 h 290"/>
                  <a:gd name="T10" fmla="*/ 42 w 203"/>
                  <a:gd name="T11" fmla="*/ 105 h 290"/>
                  <a:gd name="T12" fmla="*/ 18 w 203"/>
                  <a:gd name="T13" fmla="*/ 115 h 290"/>
                  <a:gd name="T14" fmla="*/ 26 w 203"/>
                  <a:gd name="T15" fmla="*/ 122 h 290"/>
                  <a:gd name="T16" fmla="*/ 10 w 203"/>
                  <a:gd name="T17" fmla="*/ 139 h 290"/>
                  <a:gd name="T18" fmla="*/ 31 w 203"/>
                  <a:gd name="T19" fmla="*/ 145 h 290"/>
                  <a:gd name="T20" fmla="*/ 42 w 203"/>
                  <a:gd name="T21" fmla="*/ 146 h 290"/>
                  <a:gd name="T22" fmla="*/ 14 w 203"/>
                  <a:gd name="T23" fmla="*/ 160 h 290"/>
                  <a:gd name="T24" fmla="*/ 6 w 203"/>
                  <a:gd name="T25" fmla="*/ 173 h 290"/>
                  <a:gd name="T26" fmla="*/ 28 w 203"/>
                  <a:gd name="T27" fmla="*/ 169 h 290"/>
                  <a:gd name="T28" fmla="*/ 46 w 203"/>
                  <a:gd name="T29" fmla="*/ 161 h 290"/>
                  <a:gd name="T30" fmla="*/ 89 w 203"/>
                  <a:gd name="T31" fmla="*/ 160 h 290"/>
                  <a:gd name="T32" fmla="*/ 94 w 203"/>
                  <a:gd name="T33" fmla="*/ 145 h 290"/>
                  <a:gd name="T34" fmla="*/ 112 w 203"/>
                  <a:gd name="T35" fmla="*/ 123 h 290"/>
                  <a:gd name="T36" fmla="*/ 89 w 203"/>
                  <a:gd name="T37" fmla="*/ 118 h 290"/>
                  <a:gd name="T38" fmla="*/ 79 w 203"/>
                  <a:gd name="T39" fmla="*/ 99 h 290"/>
                  <a:gd name="T40" fmla="*/ 83 w 203"/>
                  <a:gd name="T41" fmla="*/ 92 h 290"/>
                  <a:gd name="T42" fmla="*/ 56 w 203"/>
                  <a:gd name="T43" fmla="*/ 54 h 290"/>
                  <a:gd name="T44" fmla="*/ 47 w 203"/>
                  <a:gd name="T45" fmla="*/ 48 h 290"/>
                  <a:gd name="T46" fmla="*/ 44 w 203"/>
                  <a:gd name="T47" fmla="*/ 43 h 290"/>
                  <a:gd name="T48" fmla="*/ 31 w 203"/>
                  <a:gd name="T49" fmla="*/ 20 h 290"/>
                  <a:gd name="T50" fmla="*/ 29 w 203"/>
                  <a:gd name="T51" fmla="*/ 16 h 290"/>
                  <a:gd name="T52" fmla="*/ 19 w 203"/>
                  <a:gd name="T53" fmla="*/ 0 h 290"/>
                  <a:gd name="T54" fmla="*/ 12 w 203"/>
                  <a:gd name="T55" fmla="*/ 13 h 290"/>
                  <a:gd name="T56" fmla="*/ 6 w 203"/>
                  <a:gd name="T57" fmla="*/ 21 h 290"/>
                  <a:gd name="T58" fmla="*/ 6 w 203"/>
                  <a:gd name="T59" fmla="*/ 27 h 290"/>
                  <a:gd name="T60" fmla="*/ 2 w 203"/>
                  <a:gd name="T61" fmla="*/ 39 h 290"/>
                  <a:gd name="T62" fmla="*/ 10 w 203"/>
                  <a:gd name="T63" fmla="*/ 38 h 290"/>
                  <a:gd name="T64" fmla="*/ 1 w 203"/>
                  <a:gd name="T65" fmla="*/ 66 h 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3"/>
                  <a:gd name="T100" fmla="*/ 0 h 290"/>
                  <a:gd name="T101" fmla="*/ 203 w 203"/>
                  <a:gd name="T102" fmla="*/ 290 h 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3" h="290">
                    <a:moveTo>
                      <a:pt x="2" y="111"/>
                    </a:moveTo>
                    <a:lnTo>
                      <a:pt x="18" y="88"/>
                    </a:lnTo>
                    <a:lnTo>
                      <a:pt x="26" y="88"/>
                    </a:lnTo>
                    <a:lnTo>
                      <a:pt x="32" y="90"/>
                    </a:lnTo>
                    <a:lnTo>
                      <a:pt x="29" y="99"/>
                    </a:lnTo>
                    <a:lnTo>
                      <a:pt x="23" y="116"/>
                    </a:lnTo>
                    <a:lnTo>
                      <a:pt x="27" y="132"/>
                    </a:lnTo>
                    <a:lnTo>
                      <a:pt x="40" y="129"/>
                    </a:lnTo>
                    <a:lnTo>
                      <a:pt x="69" y="122"/>
                    </a:lnTo>
                    <a:lnTo>
                      <a:pt x="61" y="132"/>
                    </a:lnTo>
                    <a:lnTo>
                      <a:pt x="74" y="148"/>
                    </a:lnTo>
                    <a:lnTo>
                      <a:pt x="76" y="176"/>
                    </a:lnTo>
                    <a:lnTo>
                      <a:pt x="68" y="178"/>
                    </a:lnTo>
                    <a:lnTo>
                      <a:pt x="32" y="192"/>
                    </a:lnTo>
                    <a:lnTo>
                      <a:pt x="37" y="194"/>
                    </a:lnTo>
                    <a:lnTo>
                      <a:pt x="47" y="205"/>
                    </a:lnTo>
                    <a:lnTo>
                      <a:pt x="21" y="223"/>
                    </a:lnTo>
                    <a:lnTo>
                      <a:pt x="18" y="233"/>
                    </a:lnTo>
                    <a:lnTo>
                      <a:pt x="45" y="236"/>
                    </a:lnTo>
                    <a:lnTo>
                      <a:pt x="56" y="243"/>
                    </a:lnTo>
                    <a:lnTo>
                      <a:pt x="88" y="233"/>
                    </a:lnTo>
                    <a:lnTo>
                      <a:pt x="76" y="244"/>
                    </a:lnTo>
                    <a:lnTo>
                      <a:pt x="53" y="251"/>
                    </a:lnTo>
                    <a:lnTo>
                      <a:pt x="26" y="269"/>
                    </a:lnTo>
                    <a:lnTo>
                      <a:pt x="0" y="288"/>
                    </a:lnTo>
                    <a:lnTo>
                      <a:pt x="10" y="290"/>
                    </a:lnTo>
                    <a:lnTo>
                      <a:pt x="16" y="288"/>
                    </a:lnTo>
                    <a:lnTo>
                      <a:pt x="50" y="284"/>
                    </a:lnTo>
                    <a:lnTo>
                      <a:pt x="60" y="275"/>
                    </a:lnTo>
                    <a:lnTo>
                      <a:pt x="84" y="270"/>
                    </a:lnTo>
                    <a:lnTo>
                      <a:pt x="116" y="267"/>
                    </a:lnTo>
                    <a:lnTo>
                      <a:pt x="161" y="269"/>
                    </a:lnTo>
                    <a:lnTo>
                      <a:pt x="193" y="248"/>
                    </a:lnTo>
                    <a:lnTo>
                      <a:pt x="170" y="243"/>
                    </a:lnTo>
                    <a:lnTo>
                      <a:pt x="178" y="233"/>
                    </a:lnTo>
                    <a:lnTo>
                      <a:pt x="203" y="207"/>
                    </a:lnTo>
                    <a:lnTo>
                      <a:pt x="193" y="194"/>
                    </a:lnTo>
                    <a:lnTo>
                      <a:pt x="161" y="197"/>
                    </a:lnTo>
                    <a:lnTo>
                      <a:pt x="164" y="187"/>
                    </a:lnTo>
                    <a:lnTo>
                      <a:pt x="143" y="166"/>
                    </a:lnTo>
                    <a:lnTo>
                      <a:pt x="151" y="168"/>
                    </a:lnTo>
                    <a:lnTo>
                      <a:pt x="150" y="155"/>
                    </a:lnTo>
                    <a:lnTo>
                      <a:pt x="129" y="135"/>
                    </a:lnTo>
                    <a:lnTo>
                      <a:pt x="101" y="91"/>
                    </a:lnTo>
                    <a:lnTo>
                      <a:pt x="63" y="86"/>
                    </a:lnTo>
                    <a:lnTo>
                      <a:pt x="85" y="80"/>
                    </a:lnTo>
                    <a:lnTo>
                      <a:pt x="72" y="75"/>
                    </a:lnTo>
                    <a:lnTo>
                      <a:pt x="80" y="72"/>
                    </a:lnTo>
                    <a:lnTo>
                      <a:pt x="108" y="34"/>
                    </a:lnTo>
                    <a:lnTo>
                      <a:pt x="56" y="34"/>
                    </a:lnTo>
                    <a:lnTo>
                      <a:pt x="47" y="31"/>
                    </a:lnTo>
                    <a:lnTo>
                      <a:pt x="53" y="26"/>
                    </a:lnTo>
                    <a:lnTo>
                      <a:pt x="76" y="3"/>
                    </a:lnTo>
                    <a:lnTo>
                      <a:pt x="34" y="0"/>
                    </a:lnTo>
                    <a:lnTo>
                      <a:pt x="24" y="11"/>
                    </a:lnTo>
                    <a:lnTo>
                      <a:pt x="21" y="21"/>
                    </a:lnTo>
                    <a:lnTo>
                      <a:pt x="13" y="24"/>
                    </a:lnTo>
                    <a:lnTo>
                      <a:pt x="10" y="36"/>
                    </a:lnTo>
                    <a:lnTo>
                      <a:pt x="10" y="39"/>
                    </a:lnTo>
                    <a:lnTo>
                      <a:pt x="10" y="46"/>
                    </a:lnTo>
                    <a:lnTo>
                      <a:pt x="0" y="62"/>
                    </a:lnTo>
                    <a:lnTo>
                      <a:pt x="3" y="65"/>
                    </a:lnTo>
                    <a:lnTo>
                      <a:pt x="0" y="67"/>
                    </a:lnTo>
                    <a:lnTo>
                      <a:pt x="18" y="63"/>
                    </a:lnTo>
                    <a:lnTo>
                      <a:pt x="18" y="65"/>
                    </a:lnTo>
                    <a:lnTo>
                      <a:pt x="2" y="111"/>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0" name="Freeform 260"/>
              <p:cNvSpPr>
                <a:spLocks/>
              </p:cNvSpPr>
              <p:nvPr/>
            </p:nvSpPr>
            <p:spPr bwMode="gray">
              <a:xfrm>
                <a:off x="3323" y="1271"/>
                <a:ext cx="34" cy="24"/>
              </a:xfrm>
              <a:custGeom>
                <a:avLst/>
                <a:gdLst>
                  <a:gd name="T0" fmla="*/ 34 w 63"/>
                  <a:gd name="T1" fmla="*/ 17 h 39"/>
                  <a:gd name="T2" fmla="*/ 32 w 63"/>
                  <a:gd name="T3" fmla="*/ 12 h 39"/>
                  <a:gd name="T4" fmla="*/ 23 w 63"/>
                  <a:gd name="T5" fmla="*/ 0 h 39"/>
                  <a:gd name="T6" fmla="*/ 11 w 63"/>
                  <a:gd name="T7" fmla="*/ 4 h 39"/>
                  <a:gd name="T8" fmla="*/ 0 w 63"/>
                  <a:gd name="T9" fmla="*/ 19 h 39"/>
                  <a:gd name="T10" fmla="*/ 12 w 63"/>
                  <a:gd name="T11" fmla="*/ 22 h 39"/>
                  <a:gd name="T12" fmla="*/ 16 w 63"/>
                  <a:gd name="T13" fmla="*/ 19 h 39"/>
                  <a:gd name="T14" fmla="*/ 24 w 63"/>
                  <a:gd name="T15" fmla="*/ 24 h 39"/>
                  <a:gd name="T16" fmla="*/ 34 w 63"/>
                  <a:gd name="T17" fmla="*/ 17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9"/>
                  <a:gd name="T29" fmla="*/ 63 w 63"/>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9">
                    <a:moveTo>
                      <a:pt x="63" y="28"/>
                    </a:moveTo>
                    <a:lnTo>
                      <a:pt x="59" y="20"/>
                    </a:lnTo>
                    <a:lnTo>
                      <a:pt x="43" y="0"/>
                    </a:lnTo>
                    <a:lnTo>
                      <a:pt x="21" y="7"/>
                    </a:lnTo>
                    <a:lnTo>
                      <a:pt x="0" y="31"/>
                    </a:lnTo>
                    <a:lnTo>
                      <a:pt x="22" y="35"/>
                    </a:lnTo>
                    <a:lnTo>
                      <a:pt x="29" y="31"/>
                    </a:lnTo>
                    <a:lnTo>
                      <a:pt x="45" y="39"/>
                    </a:lnTo>
                    <a:lnTo>
                      <a:pt x="63" y="28"/>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91" name="Freeform 261"/>
              <p:cNvSpPr>
                <a:spLocks/>
              </p:cNvSpPr>
              <p:nvPr/>
            </p:nvSpPr>
            <p:spPr bwMode="gray">
              <a:xfrm>
                <a:off x="3374" y="1308"/>
                <a:ext cx="6" cy="7"/>
              </a:xfrm>
              <a:custGeom>
                <a:avLst/>
                <a:gdLst>
                  <a:gd name="T0" fmla="*/ 6 w 10"/>
                  <a:gd name="T1" fmla="*/ 5 h 10"/>
                  <a:gd name="T2" fmla="*/ 1 w 10"/>
                  <a:gd name="T3" fmla="*/ 0 h 10"/>
                  <a:gd name="T4" fmla="*/ 0 w 10"/>
                  <a:gd name="T5" fmla="*/ 7 h 10"/>
                  <a:gd name="T6" fmla="*/ 6 w 10"/>
                  <a:gd name="T7" fmla="*/ 5 h 10"/>
                  <a:gd name="T8" fmla="*/ 0 60000 65536"/>
                  <a:gd name="T9" fmla="*/ 0 60000 65536"/>
                  <a:gd name="T10" fmla="*/ 0 60000 65536"/>
                  <a:gd name="T11" fmla="*/ 0 60000 65536"/>
                  <a:gd name="T12" fmla="*/ 0 w 10"/>
                  <a:gd name="T13" fmla="*/ 0 h 10"/>
                  <a:gd name="T14" fmla="*/ 10 w 10"/>
                  <a:gd name="T15" fmla="*/ 10 h 10"/>
                </a:gdLst>
                <a:ahLst/>
                <a:cxnLst>
                  <a:cxn ang="T8">
                    <a:pos x="T0" y="T1"/>
                  </a:cxn>
                  <a:cxn ang="T9">
                    <a:pos x="T2" y="T3"/>
                  </a:cxn>
                  <a:cxn ang="T10">
                    <a:pos x="T4" y="T5"/>
                  </a:cxn>
                  <a:cxn ang="T11">
                    <a:pos x="T6" y="T7"/>
                  </a:cxn>
                </a:cxnLst>
                <a:rect l="T12" t="T13" r="T14" b="T15"/>
                <a:pathLst>
                  <a:path w="10" h="10">
                    <a:moveTo>
                      <a:pt x="10" y="7"/>
                    </a:moveTo>
                    <a:lnTo>
                      <a:pt x="2" y="0"/>
                    </a:lnTo>
                    <a:lnTo>
                      <a:pt x="0" y="10"/>
                    </a:lnTo>
                    <a:lnTo>
                      <a:pt x="10" y="7"/>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77" name="Freeform 262"/>
            <p:cNvSpPr>
              <a:spLocks/>
            </p:cNvSpPr>
            <p:nvPr/>
          </p:nvSpPr>
          <p:spPr bwMode="gray">
            <a:xfrm>
              <a:off x="3155" y="1680"/>
              <a:ext cx="4" cy="1"/>
            </a:xfrm>
            <a:custGeom>
              <a:avLst/>
              <a:gdLst>
                <a:gd name="T0" fmla="*/ 4 w 8"/>
                <a:gd name="T1" fmla="*/ 0 h 3"/>
                <a:gd name="T2" fmla="*/ 0 w 8"/>
                <a:gd name="T3" fmla="*/ 0 h 3"/>
                <a:gd name="T4" fmla="*/ 0 w 8"/>
                <a:gd name="T5" fmla="*/ 1 h 3"/>
                <a:gd name="T6" fmla="*/ 3 w 8"/>
                <a:gd name="T7" fmla="*/ 1 h 3"/>
                <a:gd name="T8" fmla="*/ 4 w 8"/>
                <a:gd name="T9" fmla="*/ 0 h 3"/>
                <a:gd name="T10" fmla="*/ 0 60000 65536"/>
                <a:gd name="T11" fmla="*/ 0 60000 65536"/>
                <a:gd name="T12" fmla="*/ 0 60000 65536"/>
                <a:gd name="T13" fmla="*/ 0 60000 65536"/>
                <a:gd name="T14" fmla="*/ 0 60000 65536"/>
                <a:gd name="T15" fmla="*/ 0 w 8"/>
                <a:gd name="T16" fmla="*/ 0 h 3"/>
                <a:gd name="T17" fmla="*/ 8 w 8"/>
                <a:gd name="T18" fmla="*/ 3 h 3"/>
              </a:gdLst>
              <a:ahLst/>
              <a:cxnLst>
                <a:cxn ang="T10">
                  <a:pos x="T0" y="T1"/>
                </a:cxn>
                <a:cxn ang="T11">
                  <a:pos x="T2" y="T3"/>
                </a:cxn>
                <a:cxn ang="T12">
                  <a:pos x="T4" y="T5"/>
                </a:cxn>
                <a:cxn ang="T13">
                  <a:pos x="T6" y="T7"/>
                </a:cxn>
                <a:cxn ang="T14">
                  <a:pos x="T8" y="T9"/>
                </a:cxn>
              </a:cxnLst>
              <a:rect l="T15" t="T16" r="T17" b="T18"/>
              <a:pathLst>
                <a:path w="8" h="3">
                  <a:moveTo>
                    <a:pt x="8" y="0"/>
                  </a:moveTo>
                  <a:lnTo>
                    <a:pt x="0" y="0"/>
                  </a:lnTo>
                  <a:lnTo>
                    <a:pt x="0" y="3"/>
                  </a:lnTo>
                  <a:lnTo>
                    <a:pt x="6" y="3"/>
                  </a:lnTo>
                  <a:lnTo>
                    <a:pt x="8" y="0"/>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8" name="Freeform 263"/>
            <p:cNvSpPr>
              <a:spLocks/>
            </p:cNvSpPr>
            <p:nvPr/>
          </p:nvSpPr>
          <p:spPr bwMode="gray">
            <a:xfrm>
              <a:off x="3004" y="1688"/>
              <a:ext cx="44" cy="92"/>
            </a:xfrm>
            <a:custGeom>
              <a:avLst/>
              <a:gdLst>
                <a:gd name="T0" fmla="*/ 19 w 95"/>
                <a:gd name="T1" fmla="*/ 0 h 178"/>
                <a:gd name="T2" fmla="*/ 12 w 95"/>
                <a:gd name="T3" fmla="*/ 1 h 178"/>
                <a:gd name="T4" fmla="*/ 13 w 95"/>
                <a:gd name="T5" fmla="*/ 22 h 178"/>
                <a:gd name="T6" fmla="*/ 7 w 95"/>
                <a:gd name="T7" fmla="*/ 35 h 178"/>
                <a:gd name="T8" fmla="*/ 2 w 95"/>
                <a:gd name="T9" fmla="*/ 49 h 178"/>
                <a:gd name="T10" fmla="*/ 0 w 95"/>
                <a:gd name="T11" fmla="*/ 60 h 178"/>
                <a:gd name="T12" fmla="*/ 6 w 95"/>
                <a:gd name="T13" fmla="*/ 66 h 178"/>
                <a:gd name="T14" fmla="*/ 9 w 95"/>
                <a:gd name="T15" fmla="*/ 67 h 178"/>
                <a:gd name="T16" fmla="*/ 7 w 95"/>
                <a:gd name="T17" fmla="*/ 92 h 178"/>
                <a:gd name="T18" fmla="*/ 27 w 95"/>
                <a:gd name="T19" fmla="*/ 89 h 178"/>
                <a:gd name="T20" fmla="*/ 27 w 95"/>
                <a:gd name="T21" fmla="*/ 84 h 178"/>
                <a:gd name="T22" fmla="*/ 32 w 95"/>
                <a:gd name="T23" fmla="*/ 73 h 178"/>
                <a:gd name="T24" fmla="*/ 31 w 95"/>
                <a:gd name="T25" fmla="*/ 69 h 178"/>
                <a:gd name="T26" fmla="*/ 32 w 95"/>
                <a:gd name="T27" fmla="*/ 59 h 178"/>
                <a:gd name="T28" fmla="*/ 27 w 95"/>
                <a:gd name="T29" fmla="*/ 44 h 178"/>
                <a:gd name="T30" fmla="*/ 31 w 95"/>
                <a:gd name="T31" fmla="*/ 43 h 178"/>
                <a:gd name="T32" fmla="*/ 37 w 95"/>
                <a:gd name="T33" fmla="*/ 21 h 178"/>
                <a:gd name="T34" fmla="*/ 44 w 95"/>
                <a:gd name="T35" fmla="*/ 11 h 178"/>
                <a:gd name="T36" fmla="*/ 42 w 95"/>
                <a:gd name="T37" fmla="*/ 3 h 178"/>
                <a:gd name="T38" fmla="*/ 24 w 95"/>
                <a:gd name="T39" fmla="*/ 2 h 178"/>
                <a:gd name="T40" fmla="*/ 19 w 95"/>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78"/>
                <a:gd name="T65" fmla="*/ 95 w 95"/>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78">
                  <a:moveTo>
                    <a:pt x="42" y="0"/>
                  </a:moveTo>
                  <a:lnTo>
                    <a:pt x="26" y="2"/>
                  </a:lnTo>
                  <a:lnTo>
                    <a:pt x="27" y="42"/>
                  </a:lnTo>
                  <a:lnTo>
                    <a:pt x="16" y="68"/>
                  </a:lnTo>
                  <a:lnTo>
                    <a:pt x="5" y="94"/>
                  </a:lnTo>
                  <a:lnTo>
                    <a:pt x="0" y="117"/>
                  </a:lnTo>
                  <a:lnTo>
                    <a:pt x="14" y="127"/>
                  </a:lnTo>
                  <a:lnTo>
                    <a:pt x="19" y="129"/>
                  </a:lnTo>
                  <a:lnTo>
                    <a:pt x="16" y="178"/>
                  </a:lnTo>
                  <a:lnTo>
                    <a:pt x="59" y="173"/>
                  </a:lnTo>
                  <a:lnTo>
                    <a:pt x="58" y="163"/>
                  </a:lnTo>
                  <a:lnTo>
                    <a:pt x="69" y="142"/>
                  </a:lnTo>
                  <a:lnTo>
                    <a:pt x="66" y="134"/>
                  </a:lnTo>
                  <a:lnTo>
                    <a:pt x="69" y="114"/>
                  </a:lnTo>
                  <a:lnTo>
                    <a:pt x="58" y="86"/>
                  </a:lnTo>
                  <a:lnTo>
                    <a:pt x="67" y="83"/>
                  </a:lnTo>
                  <a:lnTo>
                    <a:pt x="80" y="41"/>
                  </a:lnTo>
                  <a:lnTo>
                    <a:pt x="95" y="21"/>
                  </a:lnTo>
                  <a:lnTo>
                    <a:pt x="90" y="5"/>
                  </a:lnTo>
                  <a:lnTo>
                    <a:pt x="51" y="3"/>
                  </a:lnTo>
                  <a:lnTo>
                    <a:pt x="42" y="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79" name="Freeform 264"/>
            <p:cNvSpPr>
              <a:spLocks/>
            </p:cNvSpPr>
            <p:nvPr/>
          </p:nvSpPr>
          <p:spPr bwMode="gray">
            <a:xfrm>
              <a:off x="3012" y="1657"/>
              <a:ext cx="168" cy="140"/>
            </a:xfrm>
            <a:custGeom>
              <a:avLst/>
              <a:gdLst>
                <a:gd name="T0" fmla="*/ 34 w 352"/>
                <a:gd name="T1" fmla="*/ 34 h 272"/>
                <a:gd name="T2" fmla="*/ 16 w 352"/>
                <a:gd name="T3" fmla="*/ 33 h 272"/>
                <a:gd name="T4" fmla="*/ 11 w 352"/>
                <a:gd name="T5" fmla="*/ 32 h 272"/>
                <a:gd name="T6" fmla="*/ 4 w 352"/>
                <a:gd name="T7" fmla="*/ 33 h 272"/>
                <a:gd name="T8" fmla="*/ 4 w 352"/>
                <a:gd name="T9" fmla="*/ 28 h 272"/>
                <a:gd name="T10" fmla="*/ 2 w 352"/>
                <a:gd name="T11" fmla="*/ 24 h 272"/>
                <a:gd name="T12" fmla="*/ 2 w 352"/>
                <a:gd name="T13" fmla="*/ 21 h 272"/>
                <a:gd name="T14" fmla="*/ 0 w 352"/>
                <a:gd name="T15" fmla="*/ 18 h 272"/>
                <a:gd name="T16" fmla="*/ 0 w 352"/>
                <a:gd name="T17" fmla="*/ 10 h 272"/>
                <a:gd name="T18" fmla="*/ 21 w 352"/>
                <a:gd name="T19" fmla="*/ 0 h 272"/>
                <a:gd name="T20" fmla="*/ 38 w 352"/>
                <a:gd name="T21" fmla="*/ 3 h 272"/>
                <a:gd name="T22" fmla="*/ 53 w 352"/>
                <a:gd name="T23" fmla="*/ 4 h 272"/>
                <a:gd name="T24" fmla="*/ 69 w 352"/>
                <a:gd name="T25" fmla="*/ 4 h 272"/>
                <a:gd name="T26" fmla="*/ 84 w 352"/>
                <a:gd name="T27" fmla="*/ 5 h 272"/>
                <a:gd name="T28" fmla="*/ 100 w 352"/>
                <a:gd name="T29" fmla="*/ 6 h 272"/>
                <a:gd name="T30" fmla="*/ 106 w 352"/>
                <a:gd name="T31" fmla="*/ 12 h 272"/>
                <a:gd name="T32" fmla="*/ 144 w 352"/>
                <a:gd name="T33" fmla="*/ 21 h 272"/>
                <a:gd name="T34" fmla="*/ 144 w 352"/>
                <a:gd name="T35" fmla="*/ 23 h 272"/>
                <a:gd name="T36" fmla="*/ 147 w 352"/>
                <a:gd name="T37" fmla="*/ 23 h 272"/>
                <a:gd name="T38" fmla="*/ 168 w 352"/>
                <a:gd name="T39" fmla="*/ 24 h 272"/>
                <a:gd name="T40" fmla="*/ 164 w 352"/>
                <a:gd name="T41" fmla="*/ 37 h 272"/>
                <a:gd name="T42" fmla="*/ 149 w 352"/>
                <a:gd name="T43" fmla="*/ 45 h 272"/>
                <a:gd name="T44" fmla="*/ 135 w 352"/>
                <a:gd name="T45" fmla="*/ 54 h 272"/>
                <a:gd name="T46" fmla="*/ 127 w 352"/>
                <a:gd name="T47" fmla="*/ 67 h 272"/>
                <a:gd name="T48" fmla="*/ 119 w 352"/>
                <a:gd name="T49" fmla="*/ 80 h 272"/>
                <a:gd name="T50" fmla="*/ 125 w 352"/>
                <a:gd name="T51" fmla="*/ 94 h 272"/>
                <a:gd name="T52" fmla="*/ 113 w 352"/>
                <a:gd name="T53" fmla="*/ 109 h 272"/>
                <a:gd name="T54" fmla="*/ 109 w 352"/>
                <a:gd name="T55" fmla="*/ 113 h 272"/>
                <a:gd name="T56" fmla="*/ 98 w 352"/>
                <a:gd name="T57" fmla="*/ 121 h 272"/>
                <a:gd name="T58" fmla="*/ 92 w 352"/>
                <a:gd name="T59" fmla="*/ 128 h 272"/>
                <a:gd name="T60" fmla="*/ 75 w 352"/>
                <a:gd name="T61" fmla="*/ 130 h 272"/>
                <a:gd name="T62" fmla="*/ 59 w 352"/>
                <a:gd name="T63" fmla="*/ 133 h 272"/>
                <a:gd name="T64" fmla="*/ 48 w 352"/>
                <a:gd name="T65" fmla="*/ 140 h 272"/>
                <a:gd name="T66" fmla="*/ 47 w 352"/>
                <a:gd name="T67" fmla="*/ 140 h 272"/>
                <a:gd name="T68" fmla="*/ 38 w 352"/>
                <a:gd name="T69" fmla="*/ 139 h 272"/>
                <a:gd name="T70" fmla="*/ 35 w 352"/>
                <a:gd name="T71" fmla="*/ 126 h 272"/>
                <a:gd name="T72" fmla="*/ 24 w 352"/>
                <a:gd name="T73" fmla="*/ 121 h 272"/>
                <a:gd name="T74" fmla="*/ 20 w 352"/>
                <a:gd name="T75" fmla="*/ 121 h 272"/>
                <a:gd name="T76" fmla="*/ 19 w 352"/>
                <a:gd name="T77" fmla="*/ 116 h 272"/>
                <a:gd name="T78" fmla="*/ 24 w 352"/>
                <a:gd name="T79" fmla="*/ 105 h 272"/>
                <a:gd name="T80" fmla="*/ 23 w 352"/>
                <a:gd name="T81" fmla="*/ 101 h 272"/>
                <a:gd name="T82" fmla="*/ 24 w 352"/>
                <a:gd name="T83" fmla="*/ 91 h 272"/>
                <a:gd name="T84" fmla="*/ 19 w 352"/>
                <a:gd name="T85" fmla="*/ 76 h 272"/>
                <a:gd name="T86" fmla="*/ 23 w 352"/>
                <a:gd name="T87" fmla="*/ 75 h 272"/>
                <a:gd name="T88" fmla="*/ 30 w 352"/>
                <a:gd name="T89" fmla="*/ 53 h 272"/>
                <a:gd name="T90" fmla="*/ 37 w 352"/>
                <a:gd name="T91" fmla="*/ 43 h 272"/>
                <a:gd name="T92" fmla="*/ 34 w 352"/>
                <a:gd name="T93" fmla="*/ 34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52"/>
                <a:gd name="T142" fmla="*/ 0 h 272"/>
                <a:gd name="T143" fmla="*/ 352 w 352"/>
                <a:gd name="T144" fmla="*/ 272 h 27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52" h="272">
                  <a:moveTo>
                    <a:pt x="72" y="67"/>
                  </a:moveTo>
                  <a:lnTo>
                    <a:pt x="33" y="65"/>
                  </a:lnTo>
                  <a:lnTo>
                    <a:pt x="24" y="62"/>
                  </a:lnTo>
                  <a:lnTo>
                    <a:pt x="8" y="64"/>
                  </a:lnTo>
                  <a:lnTo>
                    <a:pt x="8" y="54"/>
                  </a:lnTo>
                  <a:lnTo>
                    <a:pt x="4" y="46"/>
                  </a:lnTo>
                  <a:lnTo>
                    <a:pt x="4" y="41"/>
                  </a:lnTo>
                  <a:lnTo>
                    <a:pt x="0" y="34"/>
                  </a:lnTo>
                  <a:lnTo>
                    <a:pt x="1" y="20"/>
                  </a:lnTo>
                  <a:lnTo>
                    <a:pt x="45" y="0"/>
                  </a:lnTo>
                  <a:lnTo>
                    <a:pt x="80" y="5"/>
                  </a:lnTo>
                  <a:lnTo>
                    <a:pt x="112" y="7"/>
                  </a:lnTo>
                  <a:lnTo>
                    <a:pt x="144" y="8"/>
                  </a:lnTo>
                  <a:lnTo>
                    <a:pt x="176" y="10"/>
                  </a:lnTo>
                  <a:lnTo>
                    <a:pt x="209" y="11"/>
                  </a:lnTo>
                  <a:lnTo>
                    <a:pt x="223" y="23"/>
                  </a:lnTo>
                  <a:lnTo>
                    <a:pt x="302" y="41"/>
                  </a:lnTo>
                  <a:lnTo>
                    <a:pt x="302" y="44"/>
                  </a:lnTo>
                  <a:lnTo>
                    <a:pt x="308" y="44"/>
                  </a:lnTo>
                  <a:lnTo>
                    <a:pt x="352" y="47"/>
                  </a:lnTo>
                  <a:lnTo>
                    <a:pt x="344" y="72"/>
                  </a:lnTo>
                  <a:lnTo>
                    <a:pt x="313" y="88"/>
                  </a:lnTo>
                  <a:lnTo>
                    <a:pt x="282" y="104"/>
                  </a:lnTo>
                  <a:lnTo>
                    <a:pt x="266" y="130"/>
                  </a:lnTo>
                  <a:lnTo>
                    <a:pt x="249" y="156"/>
                  </a:lnTo>
                  <a:lnTo>
                    <a:pt x="262" y="183"/>
                  </a:lnTo>
                  <a:lnTo>
                    <a:pt x="236" y="212"/>
                  </a:lnTo>
                  <a:lnTo>
                    <a:pt x="229" y="220"/>
                  </a:lnTo>
                  <a:lnTo>
                    <a:pt x="205" y="235"/>
                  </a:lnTo>
                  <a:lnTo>
                    <a:pt x="192" y="249"/>
                  </a:lnTo>
                  <a:lnTo>
                    <a:pt x="157" y="253"/>
                  </a:lnTo>
                  <a:lnTo>
                    <a:pt x="123" y="258"/>
                  </a:lnTo>
                  <a:lnTo>
                    <a:pt x="101" y="272"/>
                  </a:lnTo>
                  <a:lnTo>
                    <a:pt x="99" y="272"/>
                  </a:lnTo>
                  <a:lnTo>
                    <a:pt x="80" y="271"/>
                  </a:lnTo>
                  <a:lnTo>
                    <a:pt x="74" y="244"/>
                  </a:lnTo>
                  <a:lnTo>
                    <a:pt x="51" y="235"/>
                  </a:lnTo>
                  <a:lnTo>
                    <a:pt x="41" y="235"/>
                  </a:lnTo>
                  <a:lnTo>
                    <a:pt x="40" y="225"/>
                  </a:lnTo>
                  <a:lnTo>
                    <a:pt x="51" y="204"/>
                  </a:lnTo>
                  <a:lnTo>
                    <a:pt x="48" y="196"/>
                  </a:lnTo>
                  <a:lnTo>
                    <a:pt x="51" y="176"/>
                  </a:lnTo>
                  <a:lnTo>
                    <a:pt x="40" y="148"/>
                  </a:lnTo>
                  <a:lnTo>
                    <a:pt x="49" y="145"/>
                  </a:lnTo>
                  <a:lnTo>
                    <a:pt x="62" y="103"/>
                  </a:lnTo>
                  <a:lnTo>
                    <a:pt x="77" y="83"/>
                  </a:lnTo>
                  <a:lnTo>
                    <a:pt x="72" y="67"/>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nvGrpSpPr>
            <p:cNvPr id="290" name="Group 265"/>
            <p:cNvGrpSpPr>
              <a:grpSpLocks/>
            </p:cNvGrpSpPr>
            <p:nvPr/>
          </p:nvGrpSpPr>
          <p:grpSpPr bwMode="auto">
            <a:xfrm>
              <a:off x="1089" y="1191"/>
              <a:ext cx="1146" cy="811"/>
              <a:chOff x="485" y="1286"/>
              <a:chExt cx="1444" cy="986"/>
            </a:xfrm>
            <a:grpFill/>
          </p:grpSpPr>
          <p:sp>
            <p:nvSpPr>
              <p:cNvPr id="187" name="Freeform 266"/>
              <p:cNvSpPr>
                <a:spLocks/>
              </p:cNvSpPr>
              <p:nvPr/>
            </p:nvSpPr>
            <p:spPr bwMode="gray">
              <a:xfrm>
                <a:off x="900" y="1732"/>
                <a:ext cx="1029" cy="540"/>
              </a:xfrm>
              <a:custGeom>
                <a:avLst/>
                <a:gdLst>
                  <a:gd name="T0" fmla="*/ 1018 w 1715"/>
                  <a:gd name="T1" fmla="*/ 45 h 867"/>
                  <a:gd name="T2" fmla="*/ 964 w 1715"/>
                  <a:gd name="T3" fmla="*/ 88 h 867"/>
                  <a:gd name="T4" fmla="*/ 851 w 1715"/>
                  <a:gd name="T5" fmla="*/ 126 h 867"/>
                  <a:gd name="T6" fmla="*/ 773 w 1715"/>
                  <a:gd name="T7" fmla="*/ 158 h 867"/>
                  <a:gd name="T8" fmla="*/ 761 w 1715"/>
                  <a:gd name="T9" fmla="*/ 127 h 867"/>
                  <a:gd name="T10" fmla="*/ 751 w 1715"/>
                  <a:gd name="T11" fmla="*/ 72 h 867"/>
                  <a:gd name="T12" fmla="*/ 692 w 1715"/>
                  <a:gd name="T13" fmla="*/ 24 h 867"/>
                  <a:gd name="T14" fmla="*/ 597 w 1715"/>
                  <a:gd name="T15" fmla="*/ 12 h 867"/>
                  <a:gd name="T16" fmla="*/ 506 w 1715"/>
                  <a:gd name="T17" fmla="*/ 8 h 867"/>
                  <a:gd name="T18" fmla="*/ 364 w 1715"/>
                  <a:gd name="T19" fmla="*/ 8 h 867"/>
                  <a:gd name="T20" fmla="*/ 222 w 1715"/>
                  <a:gd name="T21" fmla="*/ 8 h 867"/>
                  <a:gd name="T22" fmla="*/ 123 w 1715"/>
                  <a:gd name="T23" fmla="*/ 44 h 867"/>
                  <a:gd name="T24" fmla="*/ 111 w 1715"/>
                  <a:gd name="T25" fmla="*/ 44 h 867"/>
                  <a:gd name="T26" fmla="*/ 90 w 1715"/>
                  <a:gd name="T27" fmla="*/ 51 h 867"/>
                  <a:gd name="T28" fmla="*/ 79 w 1715"/>
                  <a:gd name="T29" fmla="*/ 68 h 867"/>
                  <a:gd name="T30" fmla="*/ 32 w 1715"/>
                  <a:gd name="T31" fmla="*/ 139 h 867"/>
                  <a:gd name="T32" fmla="*/ 0 w 1715"/>
                  <a:gd name="T33" fmla="*/ 221 h 867"/>
                  <a:gd name="T34" fmla="*/ 11 w 1715"/>
                  <a:gd name="T35" fmla="*/ 252 h 867"/>
                  <a:gd name="T36" fmla="*/ 11 w 1715"/>
                  <a:gd name="T37" fmla="*/ 275 h 867"/>
                  <a:gd name="T38" fmla="*/ 22 w 1715"/>
                  <a:gd name="T39" fmla="*/ 331 h 867"/>
                  <a:gd name="T40" fmla="*/ 101 w 1715"/>
                  <a:gd name="T41" fmla="*/ 372 h 867"/>
                  <a:gd name="T42" fmla="*/ 184 w 1715"/>
                  <a:gd name="T43" fmla="*/ 402 h 867"/>
                  <a:gd name="T44" fmla="*/ 265 w 1715"/>
                  <a:gd name="T45" fmla="*/ 437 h 867"/>
                  <a:gd name="T46" fmla="*/ 333 w 1715"/>
                  <a:gd name="T47" fmla="*/ 461 h 867"/>
                  <a:gd name="T48" fmla="*/ 380 w 1715"/>
                  <a:gd name="T49" fmla="*/ 498 h 867"/>
                  <a:gd name="T50" fmla="*/ 391 w 1715"/>
                  <a:gd name="T51" fmla="*/ 477 h 867"/>
                  <a:gd name="T52" fmla="*/ 410 w 1715"/>
                  <a:gd name="T53" fmla="*/ 466 h 867"/>
                  <a:gd name="T54" fmla="*/ 445 w 1715"/>
                  <a:gd name="T55" fmla="*/ 443 h 867"/>
                  <a:gd name="T56" fmla="*/ 490 w 1715"/>
                  <a:gd name="T57" fmla="*/ 440 h 867"/>
                  <a:gd name="T58" fmla="*/ 525 w 1715"/>
                  <a:gd name="T59" fmla="*/ 442 h 867"/>
                  <a:gd name="T60" fmla="*/ 540 w 1715"/>
                  <a:gd name="T61" fmla="*/ 435 h 867"/>
                  <a:gd name="T62" fmla="*/ 565 w 1715"/>
                  <a:gd name="T63" fmla="*/ 424 h 867"/>
                  <a:gd name="T64" fmla="*/ 584 w 1715"/>
                  <a:gd name="T65" fmla="*/ 424 h 867"/>
                  <a:gd name="T66" fmla="*/ 613 w 1715"/>
                  <a:gd name="T67" fmla="*/ 432 h 867"/>
                  <a:gd name="T68" fmla="*/ 648 w 1715"/>
                  <a:gd name="T69" fmla="*/ 445 h 867"/>
                  <a:gd name="T70" fmla="*/ 657 w 1715"/>
                  <a:gd name="T71" fmla="*/ 478 h 867"/>
                  <a:gd name="T72" fmla="*/ 665 w 1715"/>
                  <a:gd name="T73" fmla="*/ 506 h 867"/>
                  <a:gd name="T74" fmla="*/ 692 w 1715"/>
                  <a:gd name="T75" fmla="*/ 519 h 867"/>
                  <a:gd name="T76" fmla="*/ 694 w 1715"/>
                  <a:gd name="T77" fmla="*/ 462 h 867"/>
                  <a:gd name="T78" fmla="*/ 695 w 1715"/>
                  <a:gd name="T79" fmla="*/ 401 h 867"/>
                  <a:gd name="T80" fmla="*/ 741 w 1715"/>
                  <a:gd name="T81" fmla="*/ 359 h 867"/>
                  <a:gd name="T82" fmla="*/ 803 w 1715"/>
                  <a:gd name="T83" fmla="*/ 320 h 867"/>
                  <a:gd name="T84" fmla="*/ 812 w 1715"/>
                  <a:gd name="T85" fmla="*/ 309 h 867"/>
                  <a:gd name="T86" fmla="*/ 802 w 1715"/>
                  <a:gd name="T87" fmla="*/ 293 h 867"/>
                  <a:gd name="T88" fmla="*/ 822 w 1715"/>
                  <a:gd name="T89" fmla="*/ 301 h 867"/>
                  <a:gd name="T90" fmla="*/ 810 w 1715"/>
                  <a:gd name="T91" fmla="*/ 263 h 867"/>
                  <a:gd name="T92" fmla="*/ 806 w 1715"/>
                  <a:gd name="T93" fmla="*/ 243 h 867"/>
                  <a:gd name="T94" fmla="*/ 823 w 1715"/>
                  <a:gd name="T95" fmla="*/ 244 h 867"/>
                  <a:gd name="T96" fmla="*/ 826 w 1715"/>
                  <a:gd name="T97" fmla="*/ 244 h 867"/>
                  <a:gd name="T98" fmla="*/ 823 w 1715"/>
                  <a:gd name="T99" fmla="*/ 268 h 867"/>
                  <a:gd name="T100" fmla="*/ 851 w 1715"/>
                  <a:gd name="T101" fmla="*/ 224 h 867"/>
                  <a:gd name="T102" fmla="*/ 883 w 1715"/>
                  <a:gd name="T103" fmla="*/ 181 h 867"/>
                  <a:gd name="T104" fmla="*/ 930 w 1715"/>
                  <a:gd name="T105" fmla="*/ 169 h 867"/>
                  <a:gd name="T106" fmla="*/ 956 w 1715"/>
                  <a:gd name="T107" fmla="*/ 169 h 867"/>
                  <a:gd name="T108" fmla="*/ 948 w 1715"/>
                  <a:gd name="T109" fmla="*/ 146 h 867"/>
                  <a:gd name="T110" fmla="*/ 994 w 1715"/>
                  <a:gd name="T111" fmla="*/ 110 h 8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15"/>
                  <a:gd name="T169" fmla="*/ 0 h 867"/>
                  <a:gd name="T170" fmla="*/ 1715 w 1715"/>
                  <a:gd name="T171" fmla="*/ 867 h 8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15" h="867">
                    <a:moveTo>
                      <a:pt x="1712" y="160"/>
                    </a:moveTo>
                    <a:lnTo>
                      <a:pt x="1710" y="147"/>
                    </a:lnTo>
                    <a:lnTo>
                      <a:pt x="1702" y="124"/>
                    </a:lnTo>
                    <a:lnTo>
                      <a:pt x="1715" y="82"/>
                    </a:lnTo>
                    <a:lnTo>
                      <a:pt x="1697" y="73"/>
                    </a:lnTo>
                    <a:lnTo>
                      <a:pt x="1683" y="73"/>
                    </a:lnTo>
                    <a:lnTo>
                      <a:pt x="1681" y="67"/>
                    </a:lnTo>
                    <a:lnTo>
                      <a:pt x="1656" y="93"/>
                    </a:lnTo>
                    <a:lnTo>
                      <a:pt x="1632" y="119"/>
                    </a:lnTo>
                    <a:lnTo>
                      <a:pt x="1606" y="142"/>
                    </a:lnTo>
                    <a:lnTo>
                      <a:pt x="1587" y="153"/>
                    </a:lnTo>
                    <a:lnTo>
                      <a:pt x="1532" y="157"/>
                    </a:lnTo>
                    <a:lnTo>
                      <a:pt x="1477" y="160"/>
                    </a:lnTo>
                    <a:lnTo>
                      <a:pt x="1448" y="181"/>
                    </a:lnTo>
                    <a:lnTo>
                      <a:pt x="1419" y="202"/>
                    </a:lnTo>
                    <a:lnTo>
                      <a:pt x="1386" y="206"/>
                    </a:lnTo>
                    <a:lnTo>
                      <a:pt x="1350" y="209"/>
                    </a:lnTo>
                    <a:lnTo>
                      <a:pt x="1347" y="232"/>
                    </a:lnTo>
                    <a:lnTo>
                      <a:pt x="1318" y="241"/>
                    </a:lnTo>
                    <a:lnTo>
                      <a:pt x="1288" y="253"/>
                    </a:lnTo>
                    <a:lnTo>
                      <a:pt x="1257" y="263"/>
                    </a:lnTo>
                    <a:lnTo>
                      <a:pt x="1227" y="272"/>
                    </a:lnTo>
                    <a:lnTo>
                      <a:pt x="1219" y="259"/>
                    </a:lnTo>
                    <a:lnTo>
                      <a:pt x="1252" y="225"/>
                    </a:lnTo>
                    <a:lnTo>
                      <a:pt x="1268" y="204"/>
                    </a:lnTo>
                    <a:lnTo>
                      <a:pt x="1273" y="173"/>
                    </a:lnTo>
                    <a:lnTo>
                      <a:pt x="1280" y="142"/>
                    </a:lnTo>
                    <a:lnTo>
                      <a:pt x="1257" y="124"/>
                    </a:lnTo>
                    <a:lnTo>
                      <a:pt x="1260" y="114"/>
                    </a:lnTo>
                    <a:lnTo>
                      <a:pt x="1251" y="116"/>
                    </a:lnTo>
                    <a:lnTo>
                      <a:pt x="1247" y="101"/>
                    </a:lnTo>
                    <a:lnTo>
                      <a:pt x="1223" y="85"/>
                    </a:lnTo>
                    <a:lnTo>
                      <a:pt x="1201" y="70"/>
                    </a:lnTo>
                    <a:lnTo>
                      <a:pt x="1177" y="54"/>
                    </a:lnTo>
                    <a:lnTo>
                      <a:pt x="1153" y="39"/>
                    </a:lnTo>
                    <a:lnTo>
                      <a:pt x="1114" y="49"/>
                    </a:lnTo>
                    <a:lnTo>
                      <a:pt x="1092" y="39"/>
                    </a:lnTo>
                    <a:lnTo>
                      <a:pt x="1067" y="44"/>
                    </a:lnTo>
                    <a:lnTo>
                      <a:pt x="1027" y="26"/>
                    </a:lnTo>
                    <a:lnTo>
                      <a:pt x="995" y="20"/>
                    </a:lnTo>
                    <a:lnTo>
                      <a:pt x="998" y="0"/>
                    </a:lnTo>
                    <a:lnTo>
                      <a:pt x="987" y="13"/>
                    </a:lnTo>
                    <a:lnTo>
                      <a:pt x="939" y="13"/>
                    </a:lnTo>
                    <a:lnTo>
                      <a:pt x="892" y="13"/>
                    </a:lnTo>
                    <a:lnTo>
                      <a:pt x="844" y="13"/>
                    </a:lnTo>
                    <a:lnTo>
                      <a:pt x="798" y="13"/>
                    </a:lnTo>
                    <a:lnTo>
                      <a:pt x="749" y="13"/>
                    </a:lnTo>
                    <a:lnTo>
                      <a:pt x="703" y="13"/>
                    </a:lnTo>
                    <a:lnTo>
                      <a:pt x="654" y="13"/>
                    </a:lnTo>
                    <a:lnTo>
                      <a:pt x="606" y="13"/>
                    </a:lnTo>
                    <a:lnTo>
                      <a:pt x="560" y="13"/>
                    </a:lnTo>
                    <a:lnTo>
                      <a:pt x="511" y="13"/>
                    </a:lnTo>
                    <a:lnTo>
                      <a:pt x="465" y="13"/>
                    </a:lnTo>
                    <a:lnTo>
                      <a:pt x="417" y="13"/>
                    </a:lnTo>
                    <a:lnTo>
                      <a:pt x="370" y="13"/>
                    </a:lnTo>
                    <a:lnTo>
                      <a:pt x="322" y="13"/>
                    </a:lnTo>
                    <a:lnTo>
                      <a:pt x="275" y="13"/>
                    </a:lnTo>
                    <a:lnTo>
                      <a:pt x="227" y="13"/>
                    </a:lnTo>
                    <a:lnTo>
                      <a:pt x="217" y="43"/>
                    </a:lnTo>
                    <a:lnTo>
                      <a:pt x="205" y="70"/>
                    </a:lnTo>
                    <a:lnTo>
                      <a:pt x="180" y="82"/>
                    </a:lnTo>
                    <a:lnTo>
                      <a:pt x="185" y="73"/>
                    </a:lnTo>
                    <a:lnTo>
                      <a:pt x="188" y="77"/>
                    </a:lnTo>
                    <a:lnTo>
                      <a:pt x="211" y="51"/>
                    </a:lnTo>
                    <a:lnTo>
                      <a:pt x="185" y="70"/>
                    </a:lnTo>
                    <a:lnTo>
                      <a:pt x="182" y="70"/>
                    </a:lnTo>
                    <a:lnTo>
                      <a:pt x="198" y="56"/>
                    </a:lnTo>
                    <a:lnTo>
                      <a:pt x="208" y="44"/>
                    </a:lnTo>
                    <a:lnTo>
                      <a:pt x="164" y="34"/>
                    </a:lnTo>
                    <a:lnTo>
                      <a:pt x="150" y="82"/>
                    </a:lnTo>
                    <a:lnTo>
                      <a:pt x="147" y="88"/>
                    </a:lnTo>
                    <a:lnTo>
                      <a:pt x="143" y="93"/>
                    </a:lnTo>
                    <a:lnTo>
                      <a:pt x="142" y="100"/>
                    </a:lnTo>
                    <a:lnTo>
                      <a:pt x="140" y="96"/>
                    </a:lnTo>
                    <a:lnTo>
                      <a:pt x="131" y="109"/>
                    </a:lnTo>
                    <a:lnTo>
                      <a:pt x="151" y="113"/>
                    </a:lnTo>
                    <a:lnTo>
                      <a:pt x="137" y="113"/>
                    </a:lnTo>
                    <a:lnTo>
                      <a:pt x="123" y="131"/>
                    </a:lnTo>
                    <a:lnTo>
                      <a:pt x="87" y="176"/>
                    </a:lnTo>
                    <a:lnTo>
                      <a:pt x="53" y="223"/>
                    </a:lnTo>
                    <a:lnTo>
                      <a:pt x="44" y="253"/>
                    </a:lnTo>
                    <a:lnTo>
                      <a:pt x="33" y="282"/>
                    </a:lnTo>
                    <a:lnTo>
                      <a:pt x="4" y="316"/>
                    </a:lnTo>
                    <a:lnTo>
                      <a:pt x="5" y="329"/>
                    </a:lnTo>
                    <a:lnTo>
                      <a:pt x="0" y="355"/>
                    </a:lnTo>
                    <a:lnTo>
                      <a:pt x="5" y="378"/>
                    </a:lnTo>
                    <a:lnTo>
                      <a:pt x="8" y="401"/>
                    </a:lnTo>
                    <a:lnTo>
                      <a:pt x="7" y="396"/>
                    </a:lnTo>
                    <a:lnTo>
                      <a:pt x="4" y="403"/>
                    </a:lnTo>
                    <a:lnTo>
                      <a:pt x="18" y="404"/>
                    </a:lnTo>
                    <a:lnTo>
                      <a:pt x="26" y="404"/>
                    </a:lnTo>
                    <a:lnTo>
                      <a:pt x="21" y="422"/>
                    </a:lnTo>
                    <a:lnTo>
                      <a:pt x="15" y="417"/>
                    </a:lnTo>
                    <a:lnTo>
                      <a:pt x="10" y="422"/>
                    </a:lnTo>
                    <a:lnTo>
                      <a:pt x="18" y="442"/>
                    </a:lnTo>
                    <a:lnTo>
                      <a:pt x="10" y="457"/>
                    </a:lnTo>
                    <a:lnTo>
                      <a:pt x="17" y="476"/>
                    </a:lnTo>
                    <a:lnTo>
                      <a:pt x="25" y="497"/>
                    </a:lnTo>
                    <a:lnTo>
                      <a:pt x="18" y="528"/>
                    </a:lnTo>
                    <a:lnTo>
                      <a:pt x="36" y="532"/>
                    </a:lnTo>
                    <a:lnTo>
                      <a:pt x="66" y="548"/>
                    </a:lnTo>
                    <a:lnTo>
                      <a:pt x="95" y="572"/>
                    </a:lnTo>
                    <a:lnTo>
                      <a:pt x="97" y="602"/>
                    </a:lnTo>
                    <a:lnTo>
                      <a:pt x="132" y="600"/>
                    </a:lnTo>
                    <a:lnTo>
                      <a:pt x="169" y="598"/>
                    </a:lnTo>
                    <a:lnTo>
                      <a:pt x="192" y="610"/>
                    </a:lnTo>
                    <a:lnTo>
                      <a:pt x="216" y="621"/>
                    </a:lnTo>
                    <a:lnTo>
                      <a:pt x="240" y="634"/>
                    </a:lnTo>
                    <a:lnTo>
                      <a:pt x="264" y="646"/>
                    </a:lnTo>
                    <a:lnTo>
                      <a:pt x="306" y="646"/>
                    </a:lnTo>
                    <a:lnTo>
                      <a:pt x="349" y="646"/>
                    </a:lnTo>
                    <a:lnTo>
                      <a:pt x="354" y="629"/>
                    </a:lnTo>
                    <a:lnTo>
                      <a:pt x="405" y="629"/>
                    </a:lnTo>
                    <a:lnTo>
                      <a:pt x="431" y="664"/>
                    </a:lnTo>
                    <a:lnTo>
                      <a:pt x="441" y="701"/>
                    </a:lnTo>
                    <a:lnTo>
                      <a:pt x="458" y="716"/>
                    </a:lnTo>
                    <a:lnTo>
                      <a:pt x="478" y="730"/>
                    </a:lnTo>
                    <a:lnTo>
                      <a:pt x="499" y="703"/>
                    </a:lnTo>
                    <a:lnTo>
                      <a:pt x="540" y="708"/>
                    </a:lnTo>
                    <a:lnTo>
                      <a:pt x="555" y="740"/>
                    </a:lnTo>
                    <a:lnTo>
                      <a:pt x="568" y="774"/>
                    </a:lnTo>
                    <a:lnTo>
                      <a:pt x="579" y="817"/>
                    </a:lnTo>
                    <a:lnTo>
                      <a:pt x="600" y="833"/>
                    </a:lnTo>
                    <a:lnTo>
                      <a:pt x="635" y="840"/>
                    </a:lnTo>
                    <a:lnTo>
                      <a:pt x="634" y="799"/>
                    </a:lnTo>
                    <a:lnTo>
                      <a:pt x="630" y="794"/>
                    </a:lnTo>
                    <a:lnTo>
                      <a:pt x="629" y="786"/>
                    </a:lnTo>
                    <a:lnTo>
                      <a:pt x="638" y="791"/>
                    </a:lnTo>
                    <a:lnTo>
                      <a:pt x="643" y="773"/>
                    </a:lnTo>
                    <a:lnTo>
                      <a:pt x="651" y="766"/>
                    </a:lnTo>
                    <a:lnTo>
                      <a:pt x="667" y="753"/>
                    </a:lnTo>
                    <a:lnTo>
                      <a:pt x="675" y="747"/>
                    </a:lnTo>
                    <a:lnTo>
                      <a:pt x="677" y="742"/>
                    </a:lnTo>
                    <a:lnTo>
                      <a:pt x="691" y="743"/>
                    </a:lnTo>
                    <a:lnTo>
                      <a:pt x="683" y="748"/>
                    </a:lnTo>
                    <a:lnTo>
                      <a:pt x="701" y="740"/>
                    </a:lnTo>
                    <a:lnTo>
                      <a:pt x="695" y="740"/>
                    </a:lnTo>
                    <a:lnTo>
                      <a:pt x="730" y="714"/>
                    </a:lnTo>
                    <a:lnTo>
                      <a:pt x="733" y="706"/>
                    </a:lnTo>
                    <a:lnTo>
                      <a:pt x="741" y="711"/>
                    </a:lnTo>
                    <a:lnTo>
                      <a:pt x="738" y="714"/>
                    </a:lnTo>
                    <a:lnTo>
                      <a:pt x="762" y="699"/>
                    </a:lnTo>
                    <a:lnTo>
                      <a:pt x="767" y="699"/>
                    </a:lnTo>
                    <a:lnTo>
                      <a:pt x="793" y="703"/>
                    </a:lnTo>
                    <a:lnTo>
                      <a:pt x="817" y="706"/>
                    </a:lnTo>
                    <a:lnTo>
                      <a:pt x="833" y="703"/>
                    </a:lnTo>
                    <a:lnTo>
                      <a:pt x="841" y="716"/>
                    </a:lnTo>
                    <a:lnTo>
                      <a:pt x="860" y="722"/>
                    </a:lnTo>
                    <a:lnTo>
                      <a:pt x="876" y="722"/>
                    </a:lnTo>
                    <a:lnTo>
                      <a:pt x="875" y="709"/>
                    </a:lnTo>
                    <a:lnTo>
                      <a:pt x="899" y="724"/>
                    </a:lnTo>
                    <a:lnTo>
                      <a:pt x="894" y="732"/>
                    </a:lnTo>
                    <a:lnTo>
                      <a:pt x="904" y="722"/>
                    </a:lnTo>
                    <a:lnTo>
                      <a:pt x="891" y="704"/>
                    </a:lnTo>
                    <a:lnTo>
                      <a:pt x="900" y="698"/>
                    </a:lnTo>
                    <a:lnTo>
                      <a:pt x="896" y="695"/>
                    </a:lnTo>
                    <a:lnTo>
                      <a:pt x="894" y="691"/>
                    </a:lnTo>
                    <a:lnTo>
                      <a:pt x="873" y="686"/>
                    </a:lnTo>
                    <a:lnTo>
                      <a:pt x="894" y="685"/>
                    </a:lnTo>
                    <a:lnTo>
                      <a:pt x="942" y="681"/>
                    </a:lnTo>
                    <a:lnTo>
                      <a:pt x="950" y="667"/>
                    </a:lnTo>
                    <a:lnTo>
                      <a:pt x="949" y="685"/>
                    </a:lnTo>
                    <a:lnTo>
                      <a:pt x="963" y="681"/>
                    </a:lnTo>
                    <a:lnTo>
                      <a:pt x="979" y="675"/>
                    </a:lnTo>
                    <a:lnTo>
                      <a:pt x="973" y="681"/>
                    </a:lnTo>
                    <a:lnTo>
                      <a:pt x="1002" y="680"/>
                    </a:lnTo>
                    <a:lnTo>
                      <a:pt x="992" y="680"/>
                    </a:lnTo>
                    <a:lnTo>
                      <a:pt x="1011" y="685"/>
                    </a:lnTo>
                    <a:lnTo>
                      <a:pt x="1016" y="685"/>
                    </a:lnTo>
                    <a:lnTo>
                      <a:pt x="1021" y="693"/>
                    </a:lnTo>
                    <a:lnTo>
                      <a:pt x="1016" y="690"/>
                    </a:lnTo>
                    <a:lnTo>
                      <a:pt x="1022" y="706"/>
                    </a:lnTo>
                    <a:lnTo>
                      <a:pt x="1021" y="706"/>
                    </a:lnTo>
                    <a:lnTo>
                      <a:pt x="1066" y="690"/>
                    </a:lnTo>
                    <a:lnTo>
                      <a:pt x="1080" y="714"/>
                    </a:lnTo>
                    <a:lnTo>
                      <a:pt x="1096" y="737"/>
                    </a:lnTo>
                    <a:lnTo>
                      <a:pt x="1088" y="779"/>
                    </a:lnTo>
                    <a:lnTo>
                      <a:pt x="1085" y="773"/>
                    </a:lnTo>
                    <a:lnTo>
                      <a:pt x="1090" y="778"/>
                    </a:lnTo>
                    <a:lnTo>
                      <a:pt x="1095" y="768"/>
                    </a:lnTo>
                    <a:lnTo>
                      <a:pt x="1090" y="791"/>
                    </a:lnTo>
                    <a:lnTo>
                      <a:pt x="1100" y="805"/>
                    </a:lnTo>
                    <a:lnTo>
                      <a:pt x="1103" y="807"/>
                    </a:lnTo>
                    <a:lnTo>
                      <a:pt x="1104" y="818"/>
                    </a:lnTo>
                    <a:lnTo>
                      <a:pt x="1109" y="812"/>
                    </a:lnTo>
                    <a:lnTo>
                      <a:pt x="1104" y="822"/>
                    </a:lnTo>
                    <a:lnTo>
                      <a:pt x="1111" y="841"/>
                    </a:lnTo>
                    <a:lnTo>
                      <a:pt x="1124" y="867"/>
                    </a:lnTo>
                    <a:lnTo>
                      <a:pt x="1145" y="862"/>
                    </a:lnTo>
                    <a:lnTo>
                      <a:pt x="1154" y="833"/>
                    </a:lnTo>
                    <a:lnTo>
                      <a:pt x="1164" y="804"/>
                    </a:lnTo>
                    <a:lnTo>
                      <a:pt x="1159" y="773"/>
                    </a:lnTo>
                    <a:lnTo>
                      <a:pt x="1153" y="742"/>
                    </a:lnTo>
                    <a:lnTo>
                      <a:pt x="1157" y="771"/>
                    </a:lnTo>
                    <a:lnTo>
                      <a:pt x="1156" y="742"/>
                    </a:lnTo>
                    <a:lnTo>
                      <a:pt x="1153" y="712"/>
                    </a:lnTo>
                    <a:lnTo>
                      <a:pt x="1151" y="683"/>
                    </a:lnTo>
                    <a:lnTo>
                      <a:pt x="1149" y="654"/>
                    </a:lnTo>
                    <a:lnTo>
                      <a:pt x="1159" y="647"/>
                    </a:lnTo>
                    <a:lnTo>
                      <a:pt x="1159" y="644"/>
                    </a:lnTo>
                    <a:lnTo>
                      <a:pt x="1172" y="626"/>
                    </a:lnTo>
                    <a:lnTo>
                      <a:pt x="1182" y="610"/>
                    </a:lnTo>
                    <a:lnTo>
                      <a:pt x="1183" y="608"/>
                    </a:lnTo>
                    <a:lnTo>
                      <a:pt x="1193" y="605"/>
                    </a:lnTo>
                    <a:lnTo>
                      <a:pt x="1235" y="576"/>
                    </a:lnTo>
                    <a:lnTo>
                      <a:pt x="1238" y="574"/>
                    </a:lnTo>
                    <a:lnTo>
                      <a:pt x="1268" y="553"/>
                    </a:lnTo>
                    <a:lnTo>
                      <a:pt x="1281" y="548"/>
                    </a:lnTo>
                    <a:lnTo>
                      <a:pt x="1304" y="528"/>
                    </a:lnTo>
                    <a:lnTo>
                      <a:pt x="1339" y="514"/>
                    </a:lnTo>
                    <a:lnTo>
                      <a:pt x="1318" y="507"/>
                    </a:lnTo>
                    <a:lnTo>
                      <a:pt x="1331" y="509"/>
                    </a:lnTo>
                    <a:lnTo>
                      <a:pt x="1336" y="502"/>
                    </a:lnTo>
                    <a:lnTo>
                      <a:pt x="1323" y="494"/>
                    </a:lnTo>
                    <a:lnTo>
                      <a:pt x="1354" y="496"/>
                    </a:lnTo>
                    <a:lnTo>
                      <a:pt x="1363" y="479"/>
                    </a:lnTo>
                    <a:lnTo>
                      <a:pt x="1355" y="484"/>
                    </a:lnTo>
                    <a:lnTo>
                      <a:pt x="1346" y="478"/>
                    </a:lnTo>
                    <a:lnTo>
                      <a:pt x="1337" y="473"/>
                    </a:lnTo>
                    <a:lnTo>
                      <a:pt x="1337" y="471"/>
                    </a:lnTo>
                    <a:lnTo>
                      <a:pt x="1350" y="473"/>
                    </a:lnTo>
                    <a:lnTo>
                      <a:pt x="1360" y="470"/>
                    </a:lnTo>
                    <a:lnTo>
                      <a:pt x="1365" y="474"/>
                    </a:lnTo>
                    <a:lnTo>
                      <a:pt x="1368" y="452"/>
                    </a:lnTo>
                    <a:lnTo>
                      <a:pt x="1370" y="484"/>
                    </a:lnTo>
                    <a:lnTo>
                      <a:pt x="1360" y="442"/>
                    </a:lnTo>
                    <a:lnTo>
                      <a:pt x="1350" y="439"/>
                    </a:lnTo>
                    <a:lnTo>
                      <a:pt x="1339" y="429"/>
                    </a:lnTo>
                    <a:lnTo>
                      <a:pt x="1360" y="437"/>
                    </a:lnTo>
                    <a:lnTo>
                      <a:pt x="1350" y="422"/>
                    </a:lnTo>
                    <a:lnTo>
                      <a:pt x="1363" y="429"/>
                    </a:lnTo>
                    <a:lnTo>
                      <a:pt x="1349" y="401"/>
                    </a:lnTo>
                    <a:lnTo>
                      <a:pt x="1366" y="414"/>
                    </a:lnTo>
                    <a:lnTo>
                      <a:pt x="1352" y="390"/>
                    </a:lnTo>
                    <a:lnTo>
                      <a:pt x="1344" y="390"/>
                    </a:lnTo>
                    <a:lnTo>
                      <a:pt x="1357" y="377"/>
                    </a:lnTo>
                    <a:lnTo>
                      <a:pt x="1352" y="390"/>
                    </a:lnTo>
                    <a:lnTo>
                      <a:pt x="1371" y="399"/>
                    </a:lnTo>
                    <a:lnTo>
                      <a:pt x="1365" y="380"/>
                    </a:lnTo>
                    <a:lnTo>
                      <a:pt x="1371" y="391"/>
                    </a:lnTo>
                    <a:lnTo>
                      <a:pt x="1376" y="360"/>
                    </a:lnTo>
                    <a:lnTo>
                      <a:pt x="1395" y="352"/>
                    </a:lnTo>
                    <a:lnTo>
                      <a:pt x="1382" y="372"/>
                    </a:lnTo>
                    <a:lnTo>
                      <a:pt x="1381" y="382"/>
                    </a:lnTo>
                    <a:lnTo>
                      <a:pt x="1376" y="391"/>
                    </a:lnTo>
                    <a:lnTo>
                      <a:pt x="1386" y="396"/>
                    </a:lnTo>
                    <a:lnTo>
                      <a:pt x="1381" y="406"/>
                    </a:lnTo>
                    <a:lnTo>
                      <a:pt x="1384" y="413"/>
                    </a:lnTo>
                    <a:lnTo>
                      <a:pt x="1378" y="419"/>
                    </a:lnTo>
                    <a:lnTo>
                      <a:pt x="1371" y="430"/>
                    </a:lnTo>
                    <a:lnTo>
                      <a:pt x="1408" y="390"/>
                    </a:lnTo>
                    <a:lnTo>
                      <a:pt x="1405" y="352"/>
                    </a:lnTo>
                    <a:lnTo>
                      <a:pt x="1423" y="336"/>
                    </a:lnTo>
                    <a:lnTo>
                      <a:pt x="1408" y="346"/>
                    </a:lnTo>
                    <a:lnTo>
                      <a:pt x="1419" y="360"/>
                    </a:lnTo>
                    <a:lnTo>
                      <a:pt x="1418" y="372"/>
                    </a:lnTo>
                    <a:lnTo>
                      <a:pt x="1453" y="336"/>
                    </a:lnTo>
                    <a:lnTo>
                      <a:pt x="1452" y="341"/>
                    </a:lnTo>
                    <a:lnTo>
                      <a:pt x="1460" y="316"/>
                    </a:lnTo>
                    <a:lnTo>
                      <a:pt x="1472" y="290"/>
                    </a:lnTo>
                    <a:lnTo>
                      <a:pt x="1469" y="302"/>
                    </a:lnTo>
                    <a:lnTo>
                      <a:pt x="1480" y="297"/>
                    </a:lnTo>
                    <a:lnTo>
                      <a:pt x="1513" y="290"/>
                    </a:lnTo>
                    <a:lnTo>
                      <a:pt x="1543" y="284"/>
                    </a:lnTo>
                    <a:lnTo>
                      <a:pt x="1550" y="272"/>
                    </a:lnTo>
                    <a:lnTo>
                      <a:pt x="1556" y="272"/>
                    </a:lnTo>
                    <a:lnTo>
                      <a:pt x="1556" y="274"/>
                    </a:lnTo>
                    <a:lnTo>
                      <a:pt x="1569" y="280"/>
                    </a:lnTo>
                    <a:lnTo>
                      <a:pt x="1575" y="282"/>
                    </a:lnTo>
                    <a:lnTo>
                      <a:pt x="1593" y="272"/>
                    </a:lnTo>
                    <a:lnTo>
                      <a:pt x="1593" y="259"/>
                    </a:lnTo>
                    <a:lnTo>
                      <a:pt x="1593" y="267"/>
                    </a:lnTo>
                    <a:lnTo>
                      <a:pt x="1577" y="263"/>
                    </a:lnTo>
                    <a:lnTo>
                      <a:pt x="1580" y="241"/>
                    </a:lnTo>
                    <a:lnTo>
                      <a:pt x="1580" y="235"/>
                    </a:lnTo>
                    <a:lnTo>
                      <a:pt x="1614" y="199"/>
                    </a:lnTo>
                    <a:lnTo>
                      <a:pt x="1624" y="192"/>
                    </a:lnTo>
                    <a:lnTo>
                      <a:pt x="1628" y="196"/>
                    </a:lnTo>
                    <a:lnTo>
                      <a:pt x="1656" y="171"/>
                    </a:lnTo>
                    <a:lnTo>
                      <a:pt x="1656" y="176"/>
                    </a:lnTo>
                    <a:lnTo>
                      <a:pt x="1662" y="175"/>
                    </a:lnTo>
                    <a:lnTo>
                      <a:pt x="1677" y="178"/>
                    </a:lnTo>
                    <a:lnTo>
                      <a:pt x="1712" y="160"/>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8" name="Freeform 267"/>
              <p:cNvSpPr>
                <a:spLocks/>
              </p:cNvSpPr>
              <p:nvPr/>
            </p:nvSpPr>
            <p:spPr bwMode="gray">
              <a:xfrm>
                <a:off x="485" y="1286"/>
                <a:ext cx="655" cy="329"/>
              </a:xfrm>
              <a:custGeom>
                <a:avLst/>
                <a:gdLst>
                  <a:gd name="T0" fmla="*/ 527 w 1092"/>
                  <a:gd name="T1" fmla="*/ 286 h 530"/>
                  <a:gd name="T2" fmla="*/ 508 w 1092"/>
                  <a:gd name="T3" fmla="*/ 232 h 530"/>
                  <a:gd name="T4" fmla="*/ 478 w 1092"/>
                  <a:gd name="T5" fmla="*/ 219 h 530"/>
                  <a:gd name="T6" fmla="*/ 504 w 1092"/>
                  <a:gd name="T7" fmla="*/ 167 h 530"/>
                  <a:gd name="T8" fmla="*/ 603 w 1092"/>
                  <a:gd name="T9" fmla="*/ 75 h 530"/>
                  <a:gd name="T10" fmla="*/ 594 w 1092"/>
                  <a:gd name="T11" fmla="*/ 19 h 530"/>
                  <a:gd name="T12" fmla="*/ 510 w 1092"/>
                  <a:gd name="T13" fmla="*/ 7 h 530"/>
                  <a:gd name="T14" fmla="*/ 492 w 1092"/>
                  <a:gd name="T15" fmla="*/ 1 h 530"/>
                  <a:gd name="T16" fmla="*/ 423 w 1092"/>
                  <a:gd name="T17" fmla="*/ 12 h 530"/>
                  <a:gd name="T18" fmla="*/ 386 w 1092"/>
                  <a:gd name="T19" fmla="*/ 19 h 530"/>
                  <a:gd name="T20" fmla="*/ 274 w 1092"/>
                  <a:gd name="T21" fmla="*/ 55 h 530"/>
                  <a:gd name="T22" fmla="*/ 297 w 1092"/>
                  <a:gd name="T23" fmla="*/ 90 h 530"/>
                  <a:gd name="T24" fmla="*/ 287 w 1092"/>
                  <a:gd name="T25" fmla="*/ 93 h 530"/>
                  <a:gd name="T26" fmla="*/ 265 w 1092"/>
                  <a:gd name="T27" fmla="*/ 89 h 530"/>
                  <a:gd name="T28" fmla="*/ 185 w 1092"/>
                  <a:gd name="T29" fmla="*/ 117 h 530"/>
                  <a:gd name="T30" fmla="*/ 263 w 1092"/>
                  <a:gd name="T31" fmla="*/ 122 h 530"/>
                  <a:gd name="T32" fmla="*/ 215 w 1092"/>
                  <a:gd name="T33" fmla="*/ 150 h 530"/>
                  <a:gd name="T34" fmla="*/ 154 w 1092"/>
                  <a:gd name="T35" fmla="*/ 168 h 530"/>
                  <a:gd name="T36" fmla="*/ 115 w 1092"/>
                  <a:gd name="T37" fmla="*/ 184 h 530"/>
                  <a:gd name="T38" fmla="*/ 128 w 1092"/>
                  <a:gd name="T39" fmla="*/ 189 h 530"/>
                  <a:gd name="T40" fmla="*/ 125 w 1092"/>
                  <a:gd name="T41" fmla="*/ 204 h 530"/>
                  <a:gd name="T42" fmla="*/ 97 w 1092"/>
                  <a:gd name="T43" fmla="*/ 210 h 530"/>
                  <a:gd name="T44" fmla="*/ 130 w 1092"/>
                  <a:gd name="T45" fmla="*/ 221 h 530"/>
                  <a:gd name="T46" fmla="*/ 136 w 1092"/>
                  <a:gd name="T47" fmla="*/ 243 h 530"/>
                  <a:gd name="T48" fmla="*/ 169 w 1092"/>
                  <a:gd name="T49" fmla="*/ 241 h 530"/>
                  <a:gd name="T50" fmla="*/ 162 w 1092"/>
                  <a:gd name="T51" fmla="*/ 258 h 530"/>
                  <a:gd name="T52" fmla="*/ 139 w 1092"/>
                  <a:gd name="T53" fmla="*/ 273 h 530"/>
                  <a:gd name="T54" fmla="*/ 61 w 1092"/>
                  <a:gd name="T55" fmla="*/ 307 h 530"/>
                  <a:gd name="T56" fmla="*/ 0 w 1092"/>
                  <a:gd name="T57" fmla="*/ 326 h 530"/>
                  <a:gd name="T58" fmla="*/ 17 w 1092"/>
                  <a:gd name="T59" fmla="*/ 324 h 530"/>
                  <a:gd name="T60" fmla="*/ 60 w 1092"/>
                  <a:gd name="T61" fmla="*/ 312 h 530"/>
                  <a:gd name="T62" fmla="*/ 101 w 1092"/>
                  <a:gd name="T63" fmla="*/ 303 h 530"/>
                  <a:gd name="T64" fmla="*/ 239 w 1092"/>
                  <a:gd name="T65" fmla="*/ 245 h 530"/>
                  <a:gd name="T66" fmla="*/ 277 w 1092"/>
                  <a:gd name="T67" fmla="*/ 215 h 530"/>
                  <a:gd name="T68" fmla="*/ 341 w 1092"/>
                  <a:gd name="T69" fmla="*/ 197 h 530"/>
                  <a:gd name="T70" fmla="*/ 281 w 1092"/>
                  <a:gd name="T71" fmla="*/ 227 h 530"/>
                  <a:gd name="T72" fmla="*/ 305 w 1092"/>
                  <a:gd name="T73" fmla="*/ 227 h 530"/>
                  <a:gd name="T74" fmla="*/ 314 w 1092"/>
                  <a:gd name="T75" fmla="*/ 224 h 530"/>
                  <a:gd name="T76" fmla="*/ 352 w 1092"/>
                  <a:gd name="T77" fmla="*/ 213 h 530"/>
                  <a:gd name="T78" fmla="*/ 360 w 1092"/>
                  <a:gd name="T79" fmla="*/ 202 h 530"/>
                  <a:gd name="T80" fmla="*/ 371 w 1092"/>
                  <a:gd name="T81" fmla="*/ 202 h 530"/>
                  <a:gd name="T82" fmla="*/ 383 w 1092"/>
                  <a:gd name="T83" fmla="*/ 205 h 530"/>
                  <a:gd name="T84" fmla="*/ 390 w 1092"/>
                  <a:gd name="T85" fmla="*/ 214 h 530"/>
                  <a:gd name="T86" fmla="*/ 425 w 1092"/>
                  <a:gd name="T87" fmla="*/ 219 h 530"/>
                  <a:gd name="T88" fmla="*/ 477 w 1092"/>
                  <a:gd name="T89" fmla="*/ 225 h 530"/>
                  <a:gd name="T90" fmla="*/ 473 w 1092"/>
                  <a:gd name="T91" fmla="*/ 243 h 530"/>
                  <a:gd name="T92" fmla="*/ 495 w 1092"/>
                  <a:gd name="T93" fmla="*/ 245 h 530"/>
                  <a:gd name="T94" fmla="*/ 500 w 1092"/>
                  <a:gd name="T95" fmla="*/ 253 h 530"/>
                  <a:gd name="T96" fmla="*/ 520 w 1092"/>
                  <a:gd name="T97" fmla="*/ 258 h 530"/>
                  <a:gd name="T98" fmla="*/ 530 w 1092"/>
                  <a:gd name="T99" fmla="*/ 264 h 530"/>
                  <a:gd name="T100" fmla="*/ 520 w 1092"/>
                  <a:gd name="T101" fmla="*/ 276 h 530"/>
                  <a:gd name="T102" fmla="*/ 525 w 1092"/>
                  <a:gd name="T103" fmla="*/ 300 h 530"/>
                  <a:gd name="T104" fmla="*/ 530 w 1092"/>
                  <a:gd name="T105" fmla="*/ 302 h 530"/>
                  <a:gd name="T106" fmla="*/ 516 w 1092"/>
                  <a:gd name="T107" fmla="*/ 323 h 53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92"/>
                  <a:gd name="T163" fmla="*/ 0 h 530"/>
                  <a:gd name="T164" fmla="*/ 1092 w 1092"/>
                  <a:gd name="T165" fmla="*/ 530 h 53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92" h="530">
                    <a:moveTo>
                      <a:pt x="886" y="514"/>
                    </a:moveTo>
                    <a:lnTo>
                      <a:pt x="905" y="493"/>
                    </a:lnTo>
                    <a:lnTo>
                      <a:pt x="891" y="476"/>
                    </a:lnTo>
                    <a:lnTo>
                      <a:pt x="878" y="460"/>
                    </a:lnTo>
                    <a:lnTo>
                      <a:pt x="884" y="429"/>
                    </a:lnTo>
                    <a:lnTo>
                      <a:pt x="891" y="398"/>
                    </a:lnTo>
                    <a:lnTo>
                      <a:pt x="883" y="362"/>
                    </a:lnTo>
                    <a:lnTo>
                      <a:pt x="847" y="374"/>
                    </a:lnTo>
                    <a:lnTo>
                      <a:pt x="828" y="383"/>
                    </a:lnTo>
                    <a:lnTo>
                      <a:pt x="804" y="393"/>
                    </a:lnTo>
                    <a:lnTo>
                      <a:pt x="804" y="359"/>
                    </a:lnTo>
                    <a:lnTo>
                      <a:pt x="797" y="352"/>
                    </a:lnTo>
                    <a:lnTo>
                      <a:pt x="810" y="344"/>
                    </a:lnTo>
                    <a:lnTo>
                      <a:pt x="761" y="346"/>
                    </a:lnTo>
                    <a:lnTo>
                      <a:pt x="801" y="308"/>
                    </a:lnTo>
                    <a:lnTo>
                      <a:pt x="841" y="269"/>
                    </a:lnTo>
                    <a:lnTo>
                      <a:pt x="881" y="232"/>
                    </a:lnTo>
                    <a:lnTo>
                      <a:pt x="921" y="194"/>
                    </a:lnTo>
                    <a:lnTo>
                      <a:pt x="965" y="157"/>
                    </a:lnTo>
                    <a:lnTo>
                      <a:pt x="1006" y="121"/>
                    </a:lnTo>
                    <a:lnTo>
                      <a:pt x="1050" y="85"/>
                    </a:lnTo>
                    <a:lnTo>
                      <a:pt x="1092" y="49"/>
                    </a:lnTo>
                    <a:lnTo>
                      <a:pt x="1039" y="35"/>
                    </a:lnTo>
                    <a:lnTo>
                      <a:pt x="990" y="30"/>
                    </a:lnTo>
                    <a:lnTo>
                      <a:pt x="942" y="26"/>
                    </a:lnTo>
                    <a:lnTo>
                      <a:pt x="878" y="21"/>
                    </a:lnTo>
                    <a:lnTo>
                      <a:pt x="875" y="17"/>
                    </a:lnTo>
                    <a:lnTo>
                      <a:pt x="851" y="12"/>
                    </a:lnTo>
                    <a:lnTo>
                      <a:pt x="836" y="12"/>
                    </a:lnTo>
                    <a:lnTo>
                      <a:pt x="830" y="7"/>
                    </a:lnTo>
                    <a:lnTo>
                      <a:pt x="806" y="12"/>
                    </a:lnTo>
                    <a:lnTo>
                      <a:pt x="820" y="2"/>
                    </a:lnTo>
                    <a:lnTo>
                      <a:pt x="806" y="0"/>
                    </a:lnTo>
                    <a:lnTo>
                      <a:pt x="740" y="15"/>
                    </a:lnTo>
                    <a:lnTo>
                      <a:pt x="728" y="13"/>
                    </a:lnTo>
                    <a:lnTo>
                      <a:pt x="706" y="20"/>
                    </a:lnTo>
                    <a:lnTo>
                      <a:pt x="703" y="25"/>
                    </a:lnTo>
                    <a:lnTo>
                      <a:pt x="690" y="31"/>
                    </a:lnTo>
                    <a:lnTo>
                      <a:pt x="698" y="21"/>
                    </a:lnTo>
                    <a:lnTo>
                      <a:pt x="643" y="30"/>
                    </a:lnTo>
                    <a:lnTo>
                      <a:pt x="587" y="51"/>
                    </a:lnTo>
                    <a:lnTo>
                      <a:pt x="532" y="70"/>
                    </a:lnTo>
                    <a:lnTo>
                      <a:pt x="484" y="74"/>
                    </a:lnTo>
                    <a:lnTo>
                      <a:pt x="457" y="88"/>
                    </a:lnTo>
                    <a:lnTo>
                      <a:pt x="476" y="119"/>
                    </a:lnTo>
                    <a:lnTo>
                      <a:pt x="468" y="127"/>
                    </a:lnTo>
                    <a:lnTo>
                      <a:pt x="507" y="134"/>
                    </a:lnTo>
                    <a:lnTo>
                      <a:pt x="495" y="145"/>
                    </a:lnTo>
                    <a:lnTo>
                      <a:pt x="526" y="145"/>
                    </a:lnTo>
                    <a:lnTo>
                      <a:pt x="487" y="145"/>
                    </a:lnTo>
                    <a:lnTo>
                      <a:pt x="484" y="134"/>
                    </a:lnTo>
                    <a:lnTo>
                      <a:pt x="479" y="150"/>
                    </a:lnTo>
                    <a:lnTo>
                      <a:pt x="491" y="158"/>
                    </a:lnTo>
                    <a:lnTo>
                      <a:pt x="471" y="160"/>
                    </a:lnTo>
                    <a:lnTo>
                      <a:pt x="418" y="155"/>
                    </a:lnTo>
                    <a:lnTo>
                      <a:pt x="441" y="144"/>
                    </a:lnTo>
                    <a:lnTo>
                      <a:pt x="380" y="155"/>
                    </a:lnTo>
                    <a:lnTo>
                      <a:pt x="299" y="175"/>
                    </a:lnTo>
                    <a:lnTo>
                      <a:pt x="327" y="184"/>
                    </a:lnTo>
                    <a:lnTo>
                      <a:pt x="309" y="188"/>
                    </a:lnTo>
                    <a:lnTo>
                      <a:pt x="304" y="207"/>
                    </a:lnTo>
                    <a:lnTo>
                      <a:pt x="372" y="207"/>
                    </a:lnTo>
                    <a:lnTo>
                      <a:pt x="380" y="212"/>
                    </a:lnTo>
                    <a:lnTo>
                      <a:pt x="438" y="196"/>
                    </a:lnTo>
                    <a:lnTo>
                      <a:pt x="425" y="209"/>
                    </a:lnTo>
                    <a:lnTo>
                      <a:pt x="413" y="212"/>
                    </a:lnTo>
                    <a:lnTo>
                      <a:pt x="402" y="232"/>
                    </a:lnTo>
                    <a:lnTo>
                      <a:pt x="359" y="242"/>
                    </a:lnTo>
                    <a:lnTo>
                      <a:pt x="298" y="258"/>
                    </a:lnTo>
                    <a:lnTo>
                      <a:pt x="307" y="251"/>
                    </a:lnTo>
                    <a:lnTo>
                      <a:pt x="285" y="256"/>
                    </a:lnTo>
                    <a:lnTo>
                      <a:pt x="256" y="271"/>
                    </a:lnTo>
                    <a:lnTo>
                      <a:pt x="261" y="269"/>
                    </a:lnTo>
                    <a:lnTo>
                      <a:pt x="250" y="276"/>
                    </a:lnTo>
                    <a:lnTo>
                      <a:pt x="206" y="294"/>
                    </a:lnTo>
                    <a:lnTo>
                      <a:pt x="192" y="297"/>
                    </a:lnTo>
                    <a:lnTo>
                      <a:pt x="195" y="300"/>
                    </a:lnTo>
                    <a:lnTo>
                      <a:pt x="179" y="305"/>
                    </a:lnTo>
                    <a:lnTo>
                      <a:pt x="185" y="317"/>
                    </a:lnTo>
                    <a:lnTo>
                      <a:pt x="214" y="305"/>
                    </a:lnTo>
                    <a:lnTo>
                      <a:pt x="187" y="320"/>
                    </a:lnTo>
                    <a:lnTo>
                      <a:pt x="188" y="323"/>
                    </a:lnTo>
                    <a:lnTo>
                      <a:pt x="217" y="326"/>
                    </a:lnTo>
                    <a:lnTo>
                      <a:pt x="208" y="328"/>
                    </a:lnTo>
                    <a:lnTo>
                      <a:pt x="213" y="333"/>
                    </a:lnTo>
                    <a:lnTo>
                      <a:pt x="193" y="333"/>
                    </a:lnTo>
                    <a:lnTo>
                      <a:pt x="182" y="328"/>
                    </a:lnTo>
                    <a:lnTo>
                      <a:pt x="161" y="339"/>
                    </a:lnTo>
                    <a:lnTo>
                      <a:pt x="172" y="362"/>
                    </a:lnTo>
                    <a:lnTo>
                      <a:pt x="217" y="349"/>
                    </a:lnTo>
                    <a:lnTo>
                      <a:pt x="245" y="334"/>
                    </a:lnTo>
                    <a:lnTo>
                      <a:pt x="217" y="356"/>
                    </a:lnTo>
                    <a:lnTo>
                      <a:pt x="200" y="377"/>
                    </a:lnTo>
                    <a:lnTo>
                      <a:pt x="190" y="387"/>
                    </a:lnTo>
                    <a:lnTo>
                      <a:pt x="174" y="401"/>
                    </a:lnTo>
                    <a:lnTo>
                      <a:pt x="227" y="391"/>
                    </a:lnTo>
                    <a:lnTo>
                      <a:pt x="241" y="395"/>
                    </a:lnTo>
                    <a:lnTo>
                      <a:pt x="241" y="409"/>
                    </a:lnTo>
                    <a:lnTo>
                      <a:pt x="274" y="388"/>
                    </a:lnTo>
                    <a:lnTo>
                      <a:pt x="282" y="388"/>
                    </a:lnTo>
                    <a:lnTo>
                      <a:pt x="264" y="396"/>
                    </a:lnTo>
                    <a:lnTo>
                      <a:pt x="267" y="403"/>
                    </a:lnTo>
                    <a:lnTo>
                      <a:pt x="315" y="388"/>
                    </a:lnTo>
                    <a:lnTo>
                      <a:pt x="270" y="416"/>
                    </a:lnTo>
                    <a:lnTo>
                      <a:pt x="278" y="416"/>
                    </a:lnTo>
                    <a:lnTo>
                      <a:pt x="272" y="416"/>
                    </a:lnTo>
                    <a:lnTo>
                      <a:pt x="246" y="435"/>
                    </a:lnTo>
                    <a:lnTo>
                      <a:pt x="232" y="440"/>
                    </a:lnTo>
                    <a:lnTo>
                      <a:pt x="188" y="465"/>
                    </a:lnTo>
                    <a:lnTo>
                      <a:pt x="119" y="484"/>
                    </a:lnTo>
                    <a:lnTo>
                      <a:pt x="113" y="496"/>
                    </a:lnTo>
                    <a:lnTo>
                      <a:pt x="102" y="494"/>
                    </a:lnTo>
                    <a:lnTo>
                      <a:pt x="97" y="501"/>
                    </a:lnTo>
                    <a:lnTo>
                      <a:pt x="97" y="494"/>
                    </a:lnTo>
                    <a:lnTo>
                      <a:pt x="74" y="494"/>
                    </a:lnTo>
                    <a:lnTo>
                      <a:pt x="0" y="525"/>
                    </a:lnTo>
                    <a:lnTo>
                      <a:pt x="5" y="522"/>
                    </a:lnTo>
                    <a:lnTo>
                      <a:pt x="10" y="525"/>
                    </a:lnTo>
                    <a:lnTo>
                      <a:pt x="26" y="519"/>
                    </a:lnTo>
                    <a:lnTo>
                      <a:pt x="29" y="522"/>
                    </a:lnTo>
                    <a:lnTo>
                      <a:pt x="63" y="506"/>
                    </a:lnTo>
                    <a:lnTo>
                      <a:pt x="78" y="506"/>
                    </a:lnTo>
                    <a:lnTo>
                      <a:pt x="68" y="507"/>
                    </a:lnTo>
                    <a:lnTo>
                      <a:pt x="100" y="502"/>
                    </a:lnTo>
                    <a:lnTo>
                      <a:pt x="124" y="501"/>
                    </a:lnTo>
                    <a:lnTo>
                      <a:pt x="129" y="497"/>
                    </a:lnTo>
                    <a:lnTo>
                      <a:pt x="161" y="489"/>
                    </a:lnTo>
                    <a:lnTo>
                      <a:pt x="169" y="488"/>
                    </a:lnTo>
                    <a:lnTo>
                      <a:pt x="177" y="480"/>
                    </a:lnTo>
                    <a:lnTo>
                      <a:pt x="261" y="449"/>
                    </a:lnTo>
                    <a:lnTo>
                      <a:pt x="333" y="422"/>
                    </a:lnTo>
                    <a:lnTo>
                      <a:pt x="399" y="395"/>
                    </a:lnTo>
                    <a:lnTo>
                      <a:pt x="384" y="385"/>
                    </a:lnTo>
                    <a:lnTo>
                      <a:pt x="441" y="361"/>
                    </a:lnTo>
                    <a:lnTo>
                      <a:pt x="452" y="359"/>
                    </a:lnTo>
                    <a:lnTo>
                      <a:pt x="462" y="347"/>
                    </a:lnTo>
                    <a:lnTo>
                      <a:pt x="508" y="328"/>
                    </a:lnTo>
                    <a:lnTo>
                      <a:pt x="556" y="313"/>
                    </a:lnTo>
                    <a:lnTo>
                      <a:pt x="590" y="307"/>
                    </a:lnTo>
                    <a:lnTo>
                      <a:pt x="568" y="317"/>
                    </a:lnTo>
                    <a:lnTo>
                      <a:pt x="574" y="325"/>
                    </a:lnTo>
                    <a:lnTo>
                      <a:pt x="563" y="325"/>
                    </a:lnTo>
                    <a:lnTo>
                      <a:pt x="515" y="333"/>
                    </a:lnTo>
                    <a:lnTo>
                      <a:pt x="468" y="365"/>
                    </a:lnTo>
                    <a:lnTo>
                      <a:pt x="491" y="362"/>
                    </a:lnTo>
                    <a:lnTo>
                      <a:pt x="455" y="377"/>
                    </a:lnTo>
                    <a:lnTo>
                      <a:pt x="473" y="380"/>
                    </a:lnTo>
                    <a:lnTo>
                      <a:pt x="508" y="365"/>
                    </a:lnTo>
                    <a:lnTo>
                      <a:pt x="497" y="372"/>
                    </a:lnTo>
                    <a:lnTo>
                      <a:pt x="510" y="365"/>
                    </a:lnTo>
                    <a:lnTo>
                      <a:pt x="518" y="365"/>
                    </a:lnTo>
                    <a:lnTo>
                      <a:pt x="523" y="361"/>
                    </a:lnTo>
                    <a:lnTo>
                      <a:pt x="524" y="364"/>
                    </a:lnTo>
                    <a:lnTo>
                      <a:pt x="540" y="354"/>
                    </a:lnTo>
                    <a:lnTo>
                      <a:pt x="555" y="357"/>
                    </a:lnTo>
                    <a:lnTo>
                      <a:pt x="587" y="343"/>
                    </a:lnTo>
                    <a:lnTo>
                      <a:pt x="582" y="339"/>
                    </a:lnTo>
                    <a:lnTo>
                      <a:pt x="592" y="334"/>
                    </a:lnTo>
                    <a:lnTo>
                      <a:pt x="585" y="331"/>
                    </a:lnTo>
                    <a:lnTo>
                      <a:pt x="600" y="326"/>
                    </a:lnTo>
                    <a:lnTo>
                      <a:pt x="627" y="313"/>
                    </a:lnTo>
                    <a:lnTo>
                      <a:pt x="606" y="325"/>
                    </a:lnTo>
                    <a:lnTo>
                      <a:pt x="619" y="323"/>
                    </a:lnTo>
                    <a:lnTo>
                      <a:pt x="618" y="326"/>
                    </a:lnTo>
                    <a:lnTo>
                      <a:pt x="656" y="318"/>
                    </a:lnTo>
                    <a:lnTo>
                      <a:pt x="646" y="321"/>
                    </a:lnTo>
                    <a:lnTo>
                      <a:pt x="645" y="328"/>
                    </a:lnTo>
                    <a:lnTo>
                      <a:pt x="638" y="331"/>
                    </a:lnTo>
                    <a:lnTo>
                      <a:pt x="650" y="331"/>
                    </a:lnTo>
                    <a:lnTo>
                      <a:pt x="651" y="333"/>
                    </a:lnTo>
                    <a:lnTo>
                      <a:pt x="642" y="341"/>
                    </a:lnTo>
                    <a:lnTo>
                      <a:pt x="651" y="344"/>
                    </a:lnTo>
                    <a:lnTo>
                      <a:pt x="677" y="334"/>
                    </a:lnTo>
                    <a:lnTo>
                      <a:pt x="667" y="343"/>
                    </a:lnTo>
                    <a:lnTo>
                      <a:pt x="674" y="351"/>
                    </a:lnTo>
                    <a:lnTo>
                      <a:pt x="709" y="352"/>
                    </a:lnTo>
                    <a:lnTo>
                      <a:pt x="743" y="354"/>
                    </a:lnTo>
                    <a:lnTo>
                      <a:pt x="744" y="364"/>
                    </a:lnTo>
                    <a:lnTo>
                      <a:pt x="780" y="357"/>
                    </a:lnTo>
                    <a:lnTo>
                      <a:pt x="796" y="362"/>
                    </a:lnTo>
                    <a:lnTo>
                      <a:pt x="783" y="367"/>
                    </a:lnTo>
                    <a:lnTo>
                      <a:pt x="788" y="357"/>
                    </a:lnTo>
                    <a:lnTo>
                      <a:pt x="773" y="369"/>
                    </a:lnTo>
                    <a:lnTo>
                      <a:pt x="789" y="391"/>
                    </a:lnTo>
                    <a:lnTo>
                      <a:pt x="807" y="414"/>
                    </a:lnTo>
                    <a:lnTo>
                      <a:pt x="822" y="411"/>
                    </a:lnTo>
                    <a:lnTo>
                      <a:pt x="815" y="391"/>
                    </a:lnTo>
                    <a:lnTo>
                      <a:pt x="826" y="395"/>
                    </a:lnTo>
                    <a:lnTo>
                      <a:pt x="839" y="391"/>
                    </a:lnTo>
                    <a:lnTo>
                      <a:pt x="842" y="393"/>
                    </a:lnTo>
                    <a:lnTo>
                      <a:pt x="834" y="403"/>
                    </a:lnTo>
                    <a:lnTo>
                      <a:pt x="834" y="408"/>
                    </a:lnTo>
                    <a:lnTo>
                      <a:pt x="838" y="414"/>
                    </a:lnTo>
                    <a:lnTo>
                      <a:pt x="865" y="382"/>
                    </a:lnTo>
                    <a:lnTo>
                      <a:pt x="860" y="401"/>
                    </a:lnTo>
                    <a:lnTo>
                      <a:pt x="867" y="416"/>
                    </a:lnTo>
                    <a:lnTo>
                      <a:pt x="873" y="413"/>
                    </a:lnTo>
                    <a:lnTo>
                      <a:pt x="875" y="419"/>
                    </a:lnTo>
                    <a:lnTo>
                      <a:pt x="867" y="424"/>
                    </a:lnTo>
                    <a:lnTo>
                      <a:pt x="883" y="426"/>
                    </a:lnTo>
                    <a:lnTo>
                      <a:pt x="873" y="426"/>
                    </a:lnTo>
                    <a:lnTo>
                      <a:pt x="873" y="435"/>
                    </a:lnTo>
                    <a:lnTo>
                      <a:pt x="865" y="432"/>
                    </a:lnTo>
                    <a:lnTo>
                      <a:pt x="867" y="445"/>
                    </a:lnTo>
                    <a:lnTo>
                      <a:pt x="855" y="447"/>
                    </a:lnTo>
                    <a:lnTo>
                      <a:pt x="859" y="450"/>
                    </a:lnTo>
                    <a:lnTo>
                      <a:pt x="863" y="466"/>
                    </a:lnTo>
                    <a:lnTo>
                      <a:pt x="875" y="483"/>
                    </a:lnTo>
                    <a:lnTo>
                      <a:pt x="863" y="484"/>
                    </a:lnTo>
                    <a:lnTo>
                      <a:pt x="838" y="504"/>
                    </a:lnTo>
                    <a:lnTo>
                      <a:pt x="849" y="499"/>
                    </a:lnTo>
                    <a:lnTo>
                      <a:pt x="883" y="486"/>
                    </a:lnTo>
                    <a:lnTo>
                      <a:pt x="863" y="514"/>
                    </a:lnTo>
                    <a:lnTo>
                      <a:pt x="854" y="517"/>
                    </a:lnTo>
                    <a:lnTo>
                      <a:pt x="875" y="512"/>
                    </a:lnTo>
                    <a:lnTo>
                      <a:pt x="860" y="520"/>
                    </a:lnTo>
                    <a:lnTo>
                      <a:pt x="854" y="530"/>
                    </a:lnTo>
                    <a:lnTo>
                      <a:pt x="886" y="514"/>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181" name="Freeform 268"/>
            <p:cNvSpPr>
              <a:spLocks/>
            </p:cNvSpPr>
            <p:nvPr/>
          </p:nvSpPr>
          <p:spPr bwMode="gray">
            <a:xfrm>
              <a:off x="2885" y="1953"/>
              <a:ext cx="123" cy="129"/>
            </a:xfrm>
            <a:custGeom>
              <a:avLst/>
              <a:gdLst>
                <a:gd name="T0" fmla="*/ 1 w 262"/>
                <a:gd name="T1" fmla="*/ 119 h 249"/>
                <a:gd name="T2" fmla="*/ 0 w 262"/>
                <a:gd name="T3" fmla="*/ 129 h 249"/>
                <a:gd name="T4" fmla="*/ 0 w 262"/>
                <a:gd name="T5" fmla="*/ 119 h 249"/>
                <a:gd name="T6" fmla="*/ 10 w 262"/>
                <a:gd name="T7" fmla="*/ 96 h 249"/>
                <a:gd name="T8" fmla="*/ 20 w 262"/>
                <a:gd name="T9" fmla="*/ 73 h 249"/>
                <a:gd name="T10" fmla="*/ 17 w 262"/>
                <a:gd name="T11" fmla="*/ 75 h 249"/>
                <a:gd name="T12" fmla="*/ 29 w 262"/>
                <a:gd name="T13" fmla="*/ 60 h 249"/>
                <a:gd name="T14" fmla="*/ 34 w 262"/>
                <a:gd name="T15" fmla="*/ 46 h 249"/>
                <a:gd name="T16" fmla="*/ 39 w 262"/>
                <a:gd name="T17" fmla="*/ 31 h 249"/>
                <a:gd name="T18" fmla="*/ 51 w 262"/>
                <a:gd name="T19" fmla="*/ 19 h 249"/>
                <a:gd name="T20" fmla="*/ 59 w 262"/>
                <a:gd name="T21" fmla="*/ 0 h 249"/>
                <a:gd name="T22" fmla="*/ 75 w 262"/>
                <a:gd name="T23" fmla="*/ 0 h 249"/>
                <a:gd name="T24" fmla="*/ 91 w 262"/>
                <a:gd name="T25" fmla="*/ 0 h 249"/>
                <a:gd name="T26" fmla="*/ 107 w 262"/>
                <a:gd name="T27" fmla="*/ 0 h 249"/>
                <a:gd name="T28" fmla="*/ 123 w 262"/>
                <a:gd name="T29" fmla="*/ 0 h 249"/>
                <a:gd name="T30" fmla="*/ 123 w 262"/>
                <a:gd name="T31" fmla="*/ 7 h 249"/>
                <a:gd name="T32" fmla="*/ 123 w 262"/>
                <a:gd name="T33" fmla="*/ 31 h 249"/>
                <a:gd name="T34" fmla="*/ 111 w 262"/>
                <a:gd name="T35" fmla="*/ 31 h 249"/>
                <a:gd name="T36" fmla="*/ 99 w 262"/>
                <a:gd name="T37" fmla="*/ 31 h 249"/>
                <a:gd name="T38" fmla="*/ 87 w 262"/>
                <a:gd name="T39" fmla="*/ 31 h 249"/>
                <a:gd name="T40" fmla="*/ 75 w 262"/>
                <a:gd name="T41" fmla="*/ 31 h 249"/>
                <a:gd name="T42" fmla="*/ 74 w 262"/>
                <a:gd name="T43" fmla="*/ 55 h 249"/>
                <a:gd name="T44" fmla="*/ 74 w 262"/>
                <a:gd name="T45" fmla="*/ 79 h 249"/>
                <a:gd name="T46" fmla="*/ 60 w 262"/>
                <a:gd name="T47" fmla="*/ 87 h 249"/>
                <a:gd name="T48" fmla="*/ 59 w 262"/>
                <a:gd name="T49" fmla="*/ 103 h 249"/>
                <a:gd name="T50" fmla="*/ 59 w 262"/>
                <a:gd name="T51" fmla="*/ 119 h 249"/>
                <a:gd name="T52" fmla="*/ 45 w 262"/>
                <a:gd name="T53" fmla="*/ 119 h 249"/>
                <a:gd name="T54" fmla="*/ 30 w 262"/>
                <a:gd name="T55" fmla="*/ 119 h 249"/>
                <a:gd name="T56" fmla="*/ 16 w 262"/>
                <a:gd name="T57" fmla="*/ 119 h 249"/>
                <a:gd name="T58" fmla="*/ 1 w 262"/>
                <a:gd name="T59" fmla="*/ 119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2"/>
                <a:gd name="T91" fmla="*/ 0 h 249"/>
                <a:gd name="T92" fmla="*/ 262 w 262"/>
                <a:gd name="T93" fmla="*/ 249 h 2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2" h="249">
                  <a:moveTo>
                    <a:pt x="3" y="229"/>
                  </a:moveTo>
                  <a:lnTo>
                    <a:pt x="0" y="249"/>
                  </a:lnTo>
                  <a:lnTo>
                    <a:pt x="0" y="229"/>
                  </a:lnTo>
                  <a:lnTo>
                    <a:pt x="21" y="185"/>
                  </a:lnTo>
                  <a:lnTo>
                    <a:pt x="42" y="140"/>
                  </a:lnTo>
                  <a:lnTo>
                    <a:pt x="37" y="145"/>
                  </a:lnTo>
                  <a:lnTo>
                    <a:pt x="61" y="115"/>
                  </a:lnTo>
                  <a:lnTo>
                    <a:pt x="72" y="88"/>
                  </a:lnTo>
                  <a:lnTo>
                    <a:pt x="83" y="60"/>
                  </a:lnTo>
                  <a:lnTo>
                    <a:pt x="108" y="37"/>
                  </a:lnTo>
                  <a:lnTo>
                    <a:pt x="125" y="0"/>
                  </a:lnTo>
                  <a:lnTo>
                    <a:pt x="159" y="0"/>
                  </a:lnTo>
                  <a:lnTo>
                    <a:pt x="194" y="0"/>
                  </a:lnTo>
                  <a:lnTo>
                    <a:pt x="228" y="0"/>
                  </a:lnTo>
                  <a:lnTo>
                    <a:pt x="262" y="0"/>
                  </a:lnTo>
                  <a:lnTo>
                    <a:pt x="262" y="14"/>
                  </a:lnTo>
                  <a:lnTo>
                    <a:pt x="262" y="60"/>
                  </a:lnTo>
                  <a:lnTo>
                    <a:pt x="236" y="60"/>
                  </a:lnTo>
                  <a:lnTo>
                    <a:pt x="210" y="60"/>
                  </a:lnTo>
                  <a:lnTo>
                    <a:pt x="185" y="60"/>
                  </a:lnTo>
                  <a:lnTo>
                    <a:pt x="159" y="60"/>
                  </a:lnTo>
                  <a:lnTo>
                    <a:pt x="157" y="107"/>
                  </a:lnTo>
                  <a:lnTo>
                    <a:pt x="157" y="153"/>
                  </a:lnTo>
                  <a:lnTo>
                    <a:pt x="127" y="168"/>
                  </a:lnTo>
                  <a:lnTo>
                    <a:pt x="125" y="199"/>
                  </a:lnTo>
                  <a:lnTo>
                    <a:pt x="125" y="229"/>
                  </a:lnTo>
                  <a:lnTo>
                    <a:pt x="95" y="229"/>
                  </a:lnTo>
                  <a:lnTo>
                    <a:pt x="64" y="229"/>
                  </a:lnTo>
                  <a:lnTo>
                    <a:pt x="34" y="229"/>
                  </a:lnTo>
                  <a:lnTo>
                    <a:pt x="3" y="229"/>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2" name="Freeform 269"/>
            <p:cNvSpPr>
              <a:spLocks/>
            </p:cNvSpPr>
            <p:nvPr/>
          </p:nvSpPr>
          <p:spPr bwMode="gray">
            <a:xfrm>
              <a:off x="3179" y="1484"/>
              <a:ext cx="48" cy="46"/>
            </a:xfrm>
            <a:custGeom>
              <a:avLst/>
              <a:gdLst>
                <a:gd name="T0" fmla="*/ 36 w 101"/>
                <a:gd name="T1" fmla="*/ 27 h 91"/>
                <a:gd name="T2" fmla="*/ 47 w 101"/>
                <a:gd name="T3" fmla="*/ 21 h 91"/>
                <a:gd name="T4" fmla="*/ 43 w 101"/>
                <a:gd name="T5" fmla="*/ 13 h 91"/>
                <a:gd name="T6" fmla="*/ 48 w 101"/>
                <a:gd name="T7" fmla="*/ 3 h 91"/>
                <a:gd name="T8" fmla="*/ 32 w 101"/>
                <a:gd name="T9" fmla="*/ 0 h 91"/>
                <a:gd name="T10" fmla="*/ 16 w 101"/>
                <a:gd name="T11" fmla="*/ 12 h 91"/>
                <a:gd name="T12" fmla="*/ 5 w 101"/>
                <a:gd name="T13" fmla="*/ 29 h 91"/>
                <a:gd name="T14" fmla="*/ 0 w 101"/>
                <a:gd name="T15" fmla="*/ 35 h 91"/>
                <a:gd name="T16" fmla="*/ 11 w 101"/>
                <a:gd name="T17" fmla="*/ 35 h 91"/>
                <a:gd name="T18" fmla="*/ 28 w 101"/>
                <a:gd name="T19" fmla="*/ 37 h 91"/>
                <a:gd name="T20" fmla="*/ 30 w 101"/>
                <a:gd name="T21" fmla="*/ 43 h 91"/>
                <a:gd name="T22" fmla="*/ 34 w 101"/>
                <a:gd name="T23" fmla="*/ 46 h 91"/>
                <a:gd name="T24" fmla="*/ 36 w 101"/>
                <a:gd name="T25" fmla="*/ 27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1"/>
                <a:gd name="T40" fmla="*/ 0 h 91"/>
                <a:gd name="T41" fmla="*/ 101 w 101"/>
                <a:gd name="T42" fmla="*/ 91 h 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1" h="91">
                  <a:moveTo>
                    <a:pt x="75" y="54"/>
                  </a:moveTo>
                  <a:lnTo>
                    <a:pt x="98" y="41"/>
                  </a:lnTo>
                  <a:lnTo>
                    <a:pt x="90" y="26"/>
                  </a:lnTo>
                  <a:lnTo>
                    <a:pt x="101" y="5"/>
                  </a:lnTo>
                  <a:lnTo>
                    <a:pt x="67" y="0"/>
                  </a:lnTo>
                  <a:lnTo>
                    <a:pt x="34" y="23"/>
                  </a:lnTo>
                  <a:lnTo>
                    <a:pt x="10" y="57"/>
                  </a:lnTo>
                  <a:lnTo>
                    <a:pt x="0" y="70"/>
                  </a:lnTo>
                  <a:lnTo>
                    <a:pt x="24" y="70"/>
                  </a:lnTo>
                  <a:lnTo>
                    <a:pt x="58" y="73"/>
                  </a:lnTo>
                  <a:lnTo>
                    <a:pt x="64" y="85"/>
                  </a:lnTo>
                  <a:lnTo>
                    <a:pt x="72" y="91"/>
                  </a:lnTo>
                  <a:lnTo>
                    <a:pt x="75" y="54"/>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3" name="Freeform 270"/>
            <p:cNvSpPr>
              <a:spLocks/>
            </p:cNvSpPr>
            <p:nvPr/>
          </p:nvSpPr>
          <p:spPr bwMode="gray">
            <a:xfrm>
              <a:off x="3261" y="1564"/>
              <a:ext cx="100" cy="44"/>
            </a:xfrm>
            <a:custGeom>
              <a:avLst/>
              <a:gdLst>
                <a:gd name="T0" fmla="*/ 35 w 210"/>
                <a:gd name="T1" fmla="*/ 36 h 85"/>
                <a:gd name="T2" fmla="*/ 20 w 210"/>
                <a:gd name="T3" fmla="*/ 38 h 85"/>
                <a:gd name="T4" fmla="*/ 13 w 210"/>
                <a:gd name="T5" fmla="*/ 37 h 85"/>
                <a:gd name="T6" fmla="*/ 2 w 210"/>
                <a:gd name="T7" fmla="*/ 34 h 85"/>
                <a:gd name="T8" fmla="*/ 1 w 210"/>
                <a:gd name="T9" fmla="*/ 34 h 85"/>
                <a:gd name="T10" fmla="*/ 0 w 210"/>
                <a:gd name="T11" fmla="*/ 32 h 85"/>
                <a:gd name="T12" fmla="*/ 0 w 210"/>
                <a:gd name="T13" fmla="*/ 30 h 85"/>
                <a:gd name="T14" fmla="*/ 0 w 210"/>
                <a:gd name="T15" fmla="*/ 25 h 85"/>
                <a:gd name="T16" fmla="*/ 9 w 210"/>
                <a:gd name="T17" fmla="*/ 27 h 85"/>
                <a:gd name="T18" fmla="*/ 12 w 210"/>
                <a:gd name="T19" fmla="*/ 28 h 85"/>
                <a:gd name="T20" fmla="*/ 16 w 210"/>
                <a:gd name="T21" fmla="*/ 25 h 85"/>
                <a:gd name="T22" fmla="*/ 27 w 210"/>
                <a:gd name="T23" fmla="*/ 24 h 85"/>
                <a:gd name="T24" fmla="*/ 43 w 210"/>
                <a:gd name="T25" fmla="*/ 24 h 85"/>
                <a:gd name="T26" fmla="*/ 47 w 210"/>
                <a:gd name="T27" fmla="*/ 22 h 85"/>
                <a:gd name="T28" fmla="*/ 44 w 210"/>
                <a:gd name="T29" fmla="*/ 13 h 85"/>
                <a:gd name="T30" fmla="*/ 55 w 210"/>
                <a:gd name="T31" fmla="*/ 3 h 85"/>
                <a:gd name="T32" fmla="*/ 62 w 210"/>
                <a:gd name="T33" fmla="*/ 6 h 85"/>
                <a:gd name="T34" fmla="*/ 70 w 210"/>
                <a:gd name="T35" fmla="*/ 0 h 85"/>
                <a:gd name="T36" fmla="*/ 91 w 210"/>
                <a:gd name="T37" fmla="*/ 3 h 85"/>
                <a:gd name="T38" fmla="*/ 100 w 210"/>
                <a:gd name="T39" fmla="*/ 16 h 85"/>
                <a:gd name="T40" fmla="*/ 95 w 210"/>
                <a:gd name="T41" fmla="*/ 22 h 85"/>
                <a:gd name="T42" fmla="*/ 94 w 210"/>
                <a:gd name="T43" fmla="*/ 24 h 85"/>
                <a:gd name="T44" fmla="*/ 90 w 210"/>
                <a:gd name="T45" fmla="*/ 36 h 85"/>
                <a:gd name="T46" fmla="*/ 88 w 210"/>
                <a:gd name="T47" fmla="*/ 37 h 85"/>
                <a:gd name="T48" fmla="*/ 62 w 210"/>
                <a:gd name="T49" fmla="*/ 44 h 85"/>
                <a:gd name="T50" fmla="*/ 56 w 210"/>
                <a:gd name="T51" fmla="*/ 43 h 85"/>
                <a:gd name="T52" fmla="*/ 35 w 210"/>
                <a:gd name="T53" fmla="*/ 36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0"/>
                <a:gd name="T82" fmla="*/ 0 h 85"/>
                <a:gd name="T83" fmla="*/ 210 w 210"/>
                <a:gd name="T84" fmla="*/ 85 h 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0" h="85">
                  <a:moveTo>
                    <a:pt x="73" y="69"/>
                  </a:moveTo>
                  <a:lnTo>
                    <a:pt x="43" y="74"/>
                  </a:lnTo>
                  <a:lnTo>
                    <a:pt x="27" y="72"/>
                  </a:lnTo>
                  <a:lnTo>
                    <a:pt x="4" y="66"/>
                  </a:lnTo>
                  <a:lnTo>
                    <a:pt x="3" y="66"/>
                  </a:lnTo>
                  <a:lnTo>
                    <a:pt x="1" y="62"/>
                  </a:lnTo>
                  <a:lnTo>
                    <a:pt x="0" y="57"/>
                  </a:lnTo>
                  <a:lnTo>
                    <a:pt x="1" y="49"/>
                  </a:lnTo>
                  <a:lnTo>
                    <a:pt x="19" y="53"/>
                  </a:lnTo>
                  <a:lnTo>
                    <a:pt x="25" y="54"/>
                  </a:lnTo>
                  <a:lnTo>
                    <a:pt x="33" y="48"/>
                  </a:lnTo>
                  <a:lnTo>
                    <a:pt x="57" y="46"/>
                  </a:lnTo>
                  <a:lnTo>
                    <a:pt x="90" y="46"/>
                  </a:lnTo>
                  <a:lnTo>
                    <a:pt x="98" y="43"/>
                  </a:lnTo>
                  <a:lnTo>
                    <a:pt x="93" y="25"/>
                  </a:lnTo>
                  <a:lnTo>
                    <a:pt x="115" y="5"/>
                  </a:lnTo>
                  <a:lnTo>
                    <a:pt x="131" y="12"/>
                  </a:lnTo>
                  <a:lnTo>
                    <a:pt x="147" y="0"/>
                  </a:lnTo>
                  <a:lnTo>
                    <a:pt x="192" y="5"/>
                  </a:lnTo>
                  <a:lnTo>
                    <a:pt x="210" y="31"/>
                  </a:lnTo>
                  <a:lnTo>
                    <a:pt x="200" y="43"/>
                  </a:lnTo>
                  <a:lnTo>
                    <a:pt x="197" y="46"/>
                  </a:lnTo>
                  <a:lnTo>
                    <a:pt x="188" y="69"/>
                  </a:lnTo>
                  <a:lnTo>
                    <a:pt x="184" y="72"/>
                  </a:lnTo>
                  <a:lnTo>
                    <a:pt x="130" y="85"/>
                  </a:lnTo>
                  <a:lnTo>
                    <a:pt x="118" y="84"/>
                  </a:lnTo>
                  <a:lnTo>
                    <a:pt x="73" y="69"/>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4" name="Freeform 271"/>
            <p:cNvSpPr>
              <a:spLocks/>
            </p:cNvSpPr>
            <p:nvPr/>
          </p:nvSpPr>
          <p:spPr bwMode="gray">
            <a:xfrm>
              <a:off x="3216" y="1586"/>
              <a:ext cx="58" cy="30"/>
            </a:xfrm>
            <a:custGeom>
              <a:avLst/>
              <a:gdLst>
                <a:gd name="T0" fmla="*/ 55 w 121"/>
                <a:gd name="T1" fmla="*/ 18 h 61"/>
                <a:gd name="T2" fmla="*/ 52 w 121"/>
                <a:gd name="T3" fmla="*/ 23 h 61"/>
                <a:gd name="T4" fmla="*/ 43 w 121"/>
                <a:gd name="T5" fmla="*/ 23 h 61"/>
                <a:gd name="T6" fmla="*/ 38 w 121"/>
                <a:gd name="T7" fmla="*/ 30 h 61"/>
                <a:gd name="T8" fmla="*/ 29 w 121"/>
                <a:gd name="T9" fmla="*/ 23 h 61"/>
                <a:gd name="T10" fmla="*/ 21 w 121"/>
                <a:gd name="T11" fmla="*/ 29 h 61"/>
                <a:gd name="T12" fmla="*/ 12 w 121"/>
                <a:gd name="T13" fmla="*/ 30 h 61"/>
                <a:gd name="T14" fmla="*/ 5 w 121"/>
                <a:gd name="T15" fmla="*/ 21 h 61"/>
                <a:gd name="T16" fmla="*/ 0 w 121"/>
                <a:gd name="T17" fmla="*/ 24 h 61"/>
                <a:gd name="T18" fmla="*/ 12 w 121"/>
                <a:gd name="T19" fmla="*/ 6 h 61"/>
                <a:gd name="T20" fmla="*/ 14 w 121"/>
                <a:gd name="T21" fmla="*/ 4 h 61"/>
                <a:gd name="T22" fmla="*/ 19 w 121"/>
                <a:gd name="T23" fmla="*/ 1 h 61"/>
                <a:gd name="T24" fmla="*/ 33 w 121"/>
                <a:gd name="T25" fmla="*/ 0 h 61"/>
                <a:gd name="T26" fmla="*/ 46 w 121"/>
                <a:gd name="T27" fmla="*/ 2 h 61"/>
                <a:gd name="T28" fmla="*/ 45 w 121"/>
                <a:gd name="T29" fmla="*/ 6 h 61"/>
                <a:gd name="T30" fmla="*/ 45 w 121"/>
                <a:gd name="T31" fmla="*/ 9 h 61"/>
                <a:gd name="T32" fmla="*/ 44 w 121"/>
                <a:gd name="T33" fmla="*/ 11 h 61"/>
                <a:gd name="T34" fmla="*/ 47 w 121"/>
                <a:gd name="T35" fmla="*/ 11 h 61"/>
                <a:gd name="T36" fmla="*/ 58 w 121"/>
                <a:gd name="T37" fmla="*/ 14 h 61"/>
                <a:gd name="T38" fmla="*/ 58 w 121"/>
                <a:gd name="T39" fmla="*/ 15 h 61"/>
                <a:gd name="T40" fmla="*/ 55 w 121"/>
                <a:gd name="T41" fmla="*/ 18 h 6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1"/>
                <a:gd name="T64" fmla="*/ 0 h 61"/>
                <a:gd name="T65" fmla="*/ 121 w 121"/>
                <a:gd name="T66" fmla="*/ 61 h 6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1" h="61">
                  <a:moveTo>
                    <a:pt x="114" y="36"/>
                  </a:moveTo>
                  <a:lnTo>
                    <a:pt x="108" y="46"/>
                  </a:lnTo>
                  <a:lnTo>
                    <a:pt x="89" y="46"/>
                  </a:lnTo>
                  <a:lnTo>
                    <a:pt x="79" y="61"/>
                  </a:lnTo>
                  <a:lnTo>
                    <a:pt x="60" y="46"/>
                  </a:lnTo>
                  <a:lnTo>
                    <a:pt x="44" y="59"/>
                  </a:lnTo>
                  <a:lnTo>
                    <a:pt x="26" y="61"/>
                  </a:lnTo>
                  <a:lnTo>
                    <a:pt x="10" y="43"/>
                  </a:lnTo>
                  <a:lnTo>
                    <a:pt x="0" y="49"/>
                  </a:lnTo>
                  <a:lnTo>
                    <a:pt x="24" y="12"/>
                  </a:lnTo>
                  <a:lnTo>
                    <a:pt x="29" y="9"/>
                  </a:lnTo>
                  <a:lnTo>
                    <a:pt x="39" y="2"/>
                  </a:lnTo>
                  <a:lnTo>
                    <a:pt x="68" y="0"/>
                  </a:lnTo>
                  <a:lnTo>
                    <a:pt x="95" y="5"/>
                  </a:lnTo>
                  <a:lnTo>
                    <a:pt x="94" y="13"/>
                  </a:lnTo>
                  <a:lnTo>
                    <a:pt x="94" y="18"/>
                  </a:lnTo>
                  <a:lnTo>
                    <a:pt x="92" y="22"/>
                  </a:lnTo>
                  <a:lnTo>
                    <a:pt x="98" y="22"/>
                  </a:lnTo>
                  <a:lnTo>
                    <a:pt x="121" y="28"/>
                  </a:lnTo>
                  <a:lnTo>
                    <a:pt x="121" y="30"/>
                  </a:lnTo>
                  <a:lnTo>
                    <a:pt x="114" y="36"/>
                  </a:lnTo>
                  <a:close/>
                </a:path>
              </a:pathLst>
            </a:custGeom>
            <a:grpFill/>
            <a:ln w="1651">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5" name="Freeform 272"/>
            <p:cNvSpPr>
              <a:spLocks/>
            </p:cNvSpPr>
            <p:nvPr/>
          </p:nvSpPr>
          <p:spPr bwMode="gray">
            <a:xfrm>
              <a:off x="2311" y="2361"/>
              <a:ext cx="46" cy="65"/>
            </a:xfrm>
            <a:custGeom>
              <a:avLst/>
              <a:gdLst>
                <a:gd name="T0" fmla="*/ 36 w 94"/>
                <a:gd name="T1" fmla="*/ 18 h 129"/>
                <a:gd name="T2" fmla="*/ 22 w 94"/>
                <a:gd name="T3" fmla="*/ 4 h 129"/>
                <a:gd name="T4" fmla="*/ 11 w 94"/>
                <a:gd name="T5" fmla="*/ 0 h 129"/>
                <a:gd name="T6" fmla="*/ 8 w 94"/>
                <a:gd name="T7" fmla="*/ 7 h 129"/>
                <a:gd name="T8" fmla="*/ 3 w 94"/>
                <a:gd name="T9" fmla="*/ 22 h 129"/>
                <a:gd name="T10" fmla="*/ 9 w 94"/>
                <a:gd name="T11" fmla="*/ 44 h 129"/>
                <a:gd name="T12" fmla="*/ 0 w 94"/>
                <a:gd name="T13" fmla="*/ 62 h 129"/>
                <a:gd name="T14" fmla="*/ 10 w 94"/>
                <a:gd name="T15" fmla="*/ 64 h 129"/>
                <a:gd name="T16" fmla="*/ 25 w 94"/>
                <a:gd name="T17" fmla="*/ 65 h 129"/>
                <a:gd name="T18" fmla="*/ 36 w 94"/>
                <a:gd name="T19" fmla="*/ 48 h 129"/>
                <a:gd name="T20" fmla="*/ 46 w 94"/>
                <a:gd name="T21" fmla="*/ 31 h 129"/>
                <a:gd name="T22" fmla="*/ 42 w 94"/>
                <a:gd name="T23" fmla="*/ 21 h 129"/>
                <a:gd name="T24" fmla="*/ 42 w 94"/>
                <a:gd name="T25" fmla="*/ 24 h 129"/>
                <a:gd name="T26" fmla="*/ 36 w 94"/>
                <a:gd name="T27" fmla="*/ 18 h 1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129"/>
                <a:gd name="T44" fmla="*/ 94 w 94"/>
                <a:gd name="T45" fmla="*/ 129 h 1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129">
                  <a:moveTo>
                    <a:pt x="74" y="35"/>
                  </a:moveTo>
                  <a:lnTo>
                    <a:pt x="44" y="7"/>
                  </a:lnTo>
                  <a:lnTo>
                    <a:pt x="23" y="0"/>
                  </a:lnTo>
                  <a:lnTo>
                    <a:pt x="17" y="13"/>
                  </a:lnTo>
                  <a:lnTo>
                    <a:pt x="7" y="44"/>
                  </a:lnTo>
                  <a:lnTo>
                    <a:pt x="18" y="88"/>
                  </a:lnTo>
                  <a:lnTo>
                    <a:pt x="0" y="123"/>
                  </a:lnTo>
                  <a:lnTo>
                    <a:pt x="21" y="128"/>
                  </a:lnTo>
                  <a:lnTo>
                    <a:pt x="52" y="129"/>
                  </a:lnTo>
                  <a:lnTo>
                    <a:pt x="73" y="95"/>
                  </a:lnTo>
                  <a:lnTo>
                    <a:pt x="94" y="62"/>
                  </a:lnTo>
                  <a:lnTo>
                    <a:pt x="86" y="41"/>
                  </a:lnTo>
                  <a:lnTo>
                    <a:pt x="86" y="48"/>
                  </a:lnTo>
                  <a:lnTo>
                    <a:pt x="74" y="35"/>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sp>
          <p:nvSpPr>
            <p:cNvPr id="186" name="Freeform 273"/>
            <p:cNvSpPr>
              <a:spLocks/>
            </p:cNvSpPr>
            <p:nvPr/>
          </p:nvSpPr>
          <p:spPr bwMode="gray">
            <a:xfrm>
              <a:off x="2262" y="2358"/>
              <a:ext cx="58" cy="75"/>
            </a:xfrm>
            <a:custGeom>
              <a:avLst/>
              <a:gdLst>
                <a:gd name="T0" fmla="*/ 8 w 122"/>
                <a:gd name="T1" fmla="*/ 47 h 147"/>
                <a:gd name="T2" fmla="*/ 0 w 122"/>
                <a:gd name="T3" fmla="*/ 37 h 147"/>
                <a:gd name="T4" fmla="*/ 1 w 122"/>
                <a:gd name="T5" fmla="*/ 21 h 147"/>
                <a:gd name="T6" fmla="*/ 9 w 122"/>
                <a:gd name="T7" fmla="*/ 17 h 147"/>
                <a:gd name="T8" fmla="*/ 11 w 122"/>
                <a:gd name="T9" fmla="*/ 8 h 147"/>
                <a:gd name="T10" fmla="*/ 14 w 122"/>
                <a:gd name="T11" fmla="*/ 0 h 147"/>
                <a:gd name="T12" fmla="*/ 31 w 122"/>
                <a:gd name="T13" fmla="*/ 2 h 147"/>
                <a:gd name="T14" fmla="*/ 44 w 122"/>
                <a:gd name="T15" fmla="*/ 1 h 147"/>
                <a:gd name="T16" fmla="*/ 44 w 122"/>
                <a:gd name="T17" fmla="*/ 0 h 147"/>
                <a:gd name="T18" fmla="*/ 58 w 122"/>
                <a:gd name="T19" fmla="*/ 2 h 147"/>
                <a:gd name="T20" fmla="*/ 58 w 122"/>
                <a:gd name="T21" fmla="*/ 10 h 147"/>
                <a:gd name="T22" fmla="*/ 53 w 122"/>
                <a:gd name="T23" fmla="*/ 26 h 147"/>
                <a:gd name="T24" fmla="*/ 58 w 122"/>
                <a:gd name="T25" fmla="*/ 48 h 147"/>
                <a:gd name="T26" fmla="*/ 49 w 122"/>
                <a:gd name="T27" fmla="*/ 66 h 147"/>
                <a:gd name="T28" fmla="*/ 41 w 122"/>
                <a:gd name="T29" fmla="*/ 62 h 147"/>
                <a:gd name="T30" fmla="*/ 28 w 122"/>
                <a:gd name="T31" fmla="*/ 66 h 147"/>
                <a:gd name="T32" fmla="*/ 28 w 122"/>
                <a:gd name="T33" fmla="*/ 75 h 147"/>
                <a:gd name="T34" fmla="*/ 22 w 122"/>
                <a:gd name="T35" fmla="*/ 73 h 147"/>
                <a:gd name="T36" fmla="*/ 15 w 122"/>
                <a:gd name="T37" fmla="*/ 60 h 147"/>
                <a:gd name="T38" fmla="*/ 8 w 122"/>
                <a:gd name="T39" fmla="*/ 47 h 1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47"/>
                <a:gd name="T62" fmla="*/ 122 w 122"/>
                <a:gd name="T63" fmla="*/ 147 h 1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47">
                  <a:moveTo>
                    <a:pt x="16" y="93"/>
                  </a:moveTo>
                  <a:lnTo>
                    <a:pt x="0" y="72"/>
                  </a:lnTo>
                  <a:lnTo>
                    <a:pt x="3" y="41"/>
                  </a:lnTo>
                  <a:lnTo>
                    <a:pt x="18" y="33"/>
                  </a:lnTo>
                  <a:lnTo>
                    <a:pt x="24" y="15"/>
                  </a:lnTo>
                  <a:lnTo>
                    <a:pt x="29" y="0"/>
                  </a:lnTo>
                  <a:lnTo>
                    <a:pt x="66" y="3"/>
                  </a:lnTo>
                  <a:lnTo>
                    <a:pt x="93" y="2"/>
                  </a:lnTo>
                  <a:lnTo>
                    <a:pt x="93" y="0"/>
                  </a:lnTo>
                  <a:lnTo>
                    <a:pt x="122" y="3"/>
                  </a:lnTo>
                  <a:lnTo>
                    <a:pt x="121" y="19"/>
                  </a:lnTo>
                  <a:lnTo>
                    <a:pt x="111" y="50"/>
                  </a:lnTo>
                  <a:lnTo>
                    <a:pt x="122" y="94"/>
                  </a:lnTo>
                  <a:lnTo>
                    <a:pt x="104" y="129"/>
                  </a:lnTo>
                  <a:lnTo>
                    <a:pt x="87" y="122"/>
                  </a:lnTo>
                  <a:lnTo>
                    <a:pt x="58" y="129"/>
                  </a:lnTo>
                  <a:lnTo>
                    <a:pt x="59" y="147"/>
                  </a:lnTo>
                  <a:lnTo>
                    <a:pt x="47" y="143"/>
                  </a:lnTo>
                  <a:lnTo>
                    <a:pt x="31" y="117"/>
                  </a:lnTo>
                  <a:lnTo>
                    <a:pt x="16" y="93"/>
                  </a:lnTo>
                  <a:close/>
                </a:path>
              </a:pathLst>
            </a:custGeom>
            <a:grpFill/>
            <a:ln w="1588">
              <a:solidFill>
                <a:srgbClr val="BBE0E3"/>
              </a:solidFill>
              <a:round/>
              <a:headEnd/>
              <a:tailEnd/>
            </a:ln>
          </p:spPr>
          <p:txBody>
            <a:bodyPr/>
            <a:lstStyle/>
            <a:p>
              <a:pPr>
                <a:defRPr/>
              </a:pPr>
              <a:endParaRPr lang="de-DE">
                <a:solidFill>
                  <a:srgbClr val="000000"/>
                </a:solidFill>
                <a:latin typeface="Arial" charset="0"/>
                <a:ea typeface="宋体" charset="-122"/>
                <a:cs typeface="Times New Roman" pitchFamily="18" charset="0"/>
              </a:endParaRPr>
            </a:p>
          </p:txBody>
        </p:sp>
      </p:grpSp>
      <p:sp>
        <p:nvSpPr>
          <p:cNvPr id="276" name="TextBox 4"/>
          <p:cNvSpPr txBox="1">
            <a:spLocks noChangeArrowheads="1"/>
          </p:cNvSpPr>
          <p:nvPr/>
        </p:nvSpPr>
        <p:spPr bwMode="auto">
          <a:xfrm>
            <a:off x="533400" y="1211263"/>
            <a:ext cx="8253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algn="just" eaLnBrk="1" hangingPunct="1">
              <a:defRPr/>
            </a:pPr>
            <a:r>
              <a:rPr lang="en-US" altLang="zh-CN" sz="1800" dirty="0">
                <a:solidFill>
                  <a:schemeClr val="tx1"/>
                </a:solidFill>
                <a:latin typeface="+mj-lt"/>
              </a:rPr>
              <a:t>CNNC carries out cooperation in nuclear power, nuclear fuels and nuclear technology applications with over 40 countries and regions.</a:t>
            </a:r>
            <a:endParaRPr lang="zh-CN" altLang="en-US" sz="1800" dirty="0">
              <a:solidFill>
                <a:schemeClr val="tx1"/>
              </a:solidFill>
              <a:latin typeface="+mj-lt"/>
            </a:endParaRPr>
          </a:p>
        </p:txBody>
      </p:sp>
      <p:graphicFrame>
        <p:nvGraphicFramePr>
          <p:cNvPr id="277" name="表格 276"/>
          <p:cNvGraphicFramePr>
            <a:graphicFrameLocks noGrp="1"/>
          </p:cNvGraphicFramePr>
          <p:nvPr>
            <p:extLst>
              <p:ext uri="{D42A27DB-BD31-4B8C-83A1-F6EECF244321}">
                <p14:modId xmlns:p14="http://schemas.microsoft.com/office/powerpoint/2010/main" val="2554810733"/>
              </p:ext>
            </p:extLst>
          </p:nvPr>
        </p:nvGraphicFramePr>
        <p:xfrm>
          <a:off x="844550" y="1872951"/>
          <a:ext cx="7255842" cy="4364360"/>
        </p:xfrm>
        <a:graphic>
          <a:graphicData uri="http://schemas.openxmlformats.org/drawingml/2006/table">
            <a:tbl>
              <a:tblPr/>
              <a:tblGrid>
                <a:gridCol w="1523727">
                  <a:extLst>
                    <a:ext uri="{9D8B030D-6E8A-4147-A177-3AD203B41FA5}">
                      <a16:colId xmlns:a16="http://schemas.microsoft.com/office/drawing/2014/main" val="20000"/>
                    </a:ext>
                  </a:extLst>
                </a:gridCol>
                <a:gridCol w="2176752">
                  <a:extLst>
                    <a:ext uri="{9D8B030D-6E8A-4147-A177-3AD203B41FA5}">
                      <a16:colId xmlns:a16="http://schemas.microsoft.com/office/drawing/2014/main" val="20001"/>
                    </a:ext>
                  </a:extLst>
                </a:gridCol>
                <a:gridCol w="1631199">
                  <a:extLst>
                    <a:ext uri="{9D8B030D-6E8A-4147-A177-3AD203B41FA5}">
                      <a16:colId xmlns:a16="http://schemas.microsoft.com/office/drawing/2014/main" val="20002"/>
                    </a:ext>
                  </a:extLst>
                </a:gridCol>
                <a:gridCol w="962082">
                  <a:extLst>
                    <a:ext uri="{9D8B030D-6E8A-4147-A177-3AD203B41FA5}">
                      <a16:colId xmlns:a16="http://schemas.microsoft.com/office/drawing/2014/main" val="20003"/>
                    </a:ext>
                  </a:extLst>
                </a:gridCol>
                <a:gridCol w="962082">
                  <a:extLst>
                    <a:ext uri="{9D8B030D-6E8A-4147-A177-3AD203B41FA5}">
                      <a16:colId xmlns:a16="http://schemas.microsoft.com/office/drawing/2014/main" val="20004"/>
                    </a:ext>
                  </a:extLst>
                </a:gridCol>
              </a:tblGrid>
              <a:tr h="317736">
                <a:tc>
                  <a:txBody>
                    <a:bodyPr/>
                    <a:lstStyle/>
                    <a:p>
                      <a:pPr algn="ctr">
                        <a:spcAft>
                          <a:spcPts val="0"/>
                        </a:spcAft>
                      </a:pPr>
                      <a:r>
                        <a:rPr lang="en-US" sz="1400" b="1" kern="100" dirty="0">
                          <a:solidFill>
                            <a:schemeClr val="bg1"/>
                          </a:solidFill>
                          <a:latin typeface="Times New Roman"/>
                          <a:ea typeface="宋体"/>
                          <a:cs typeface="Times New Roman"/>
                        </a:rPr>
                        <a:t>Country</a:t>
                      </a:r>
                      <a:endParaRPr lang="zh-CN" sz="1400" kern="100" dirty="0">
                        <a:solidFill>
                          <a:schemeClr val="bg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FF"/>
                    </a:solidFill>
                  </a:tcPr>
                </a:tc>
                <a:tc gridSpan="2">
                  <a:txBody>
                    <a:bodyPr/>
                    <a:lstStyle/>
                    <a:p>
                      <a:pPr algn="ctr">
                        <a:spcAft>
                          <a:spcPts val="0"/>
                        </a:spcAft>
                      </a:pPr>
                      <a:r>
                        <a:rPr lang="en-US" sz="1400" b="1" kern="100" dirty="0">
                          <a:solidFill>
                            <a:schemeClr val="bg1"/>
                          </a:solidFill>
                          <a:latin typeface="Times New Roman"/>
                          <a:ea typeface="宋体"/>
                          <a:cs typeface="Times New Roman"/>
                        </a:rPr>
                        <a:t>Reactor Type</a:t>
                      </a:r>
                      <a:endParaRPr lang="zh-CN" sz="1400" kern="100" dirty="0">
                        <a:solidFill>
                          <a:schemeClr val="bg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FF"/>
                    </a:solidFill>
                  </a:tcPr>
                </a:tc>
                <a:tc hMerge="1">
                  <a:txBody>
                    <a:bodyPr/>
                    <a:lstStyle/>
                    <a:p>
                      <a:endParaRPr lang="zh-CN" altLang="en-US"/>
                    </a:p>
                  </a:txBody>
                  <a:tcPr/>
                </a:tc>
                <a:tc>
                  <a:txBody>
                    <a:bodyPr/>
                    <a:lstStyle/>
                    <a:p>
                      <a:pPr algn="ctr">
                        <a:spcAft>
                          <a:spcPts val="0"/>
                        </a:spcAft>
                      </a:pPr>
                      <a:r>
                        <a:rPr lang="en-US" sz="1400" b="1" kern="100" dirty="0">
                          <a:solidFill>
                            <a:schemeClr val="bg1"/>
                          </a:solidFill>
                          <a:latin typeface="Times New Roman"/>
                          <a:ea typeface="宋体"/>
                          <a:cs typeface="Times New Roman"/>
                        </a:rPr>
                        <a:t>Units</a:t>
                      </a:r>
                      <a:endParaRPr lang="zh-CN" sz="1400" kern="100" dirty="0">
                        <a:solidFill>
                          <a:schemeClr val="bg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FF"/>
                    </a:solidFill>
                  </a:tcPr>
                </a:tc>
                <a:tc>
                  <a:txBody>
                    <a:bodyPr/>
                    <a:lstStyle/>
                    <a:p>
                      <a:pPr algn="ctr">
                        <a:spcAft>
                          <a:spcPts val="0"/>
                        </a:spcAft>
                      </a:pPr>
                      <a:r>
                        <a:rPr lang="en-US" sz="1400" b="1" kern="100" dirty="0">
                          <a:solidFill>
                            <a:schemeClr val="bg1"/>
                          </a:solidFill>
                          <a:latin typeface="Times New Roman"/>
                          <a:ea typeface="宋体"/>
                          <a:cs typeface="Times New Roman"/>
                        </a:rPr>
                        <a:t>Build time</a:t>
                      </a:r>
                      <a:endParaRPr lang="zh-CN" sz="1400" kern="100" dirty="0">
                        <a:solidFill>
                          <a:schemeClr val="bg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366FF"/>
                    </a:solidFill>
                  </a:tcPr>
                </a:tc>
                <a:extLst>
                  <a:ext uri="{0D108BD9-81ED-4DB2-BD59-A6C34878D82A}">
                    <a16:rowId xmlns:a16="http://schemas.microsoft.com/office/drawing/2014/main" val="10000"/>
                  </a:ext>
                </a:extLst>
              </a:tr>
              <a:tr h="268230">
                <a:tc>
                  <a:txBody>
                    <a:bodyPr/>
                    <a:lstStyle/>
                    <a:p>
                      <a:pPr algn="ctr">
                        <a:spcAft>
                          <a:spcPts val="0"/>
                        </a:spcAft>
                      </a:pPr>
                      <a:r>
                        <a:rPr lang="en-US" sz="1400" b="1" kern="100" dirty="0">
                          <a:latin typeface="Times New Roman"/>
                          <a:ea typeface="宋体"/>
                          <a:cs typeface="Times New Roman"/>
                        </a:rPr>
                        <a:t>Algeria</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dirty="0">
                          <a:latin typeface="Times New Roman"/>
                          <a:ea typeface="宋体"/>
                          <a:cs typeface="Times New Roman"/>
                        </a:rPr>
                        <a:t>Heavy Water Research Reactor</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1992</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317736">
                <a:tc rowSpan="6">
                  <a:txBody>
                    <a:bodyPr/>
                    <a:lstStyle/>
                    <a:p>
                      <a:pPr algn="ctr">
                        <a:spcAft>
                          <a:spcPts val="0"/>
                        </a:spcAft>
                      </a:pPr>
                      <a:r>
                        <a:rPr lang="en-US" sz="1400" b="1" kern="100" dirty="0">
                          <a:latin typeface="Times New Roman"/>
                          <a:ea typeface="宋体"/>
                          <a:cs typeface="Times New Roman"/>
                        </a:rPr>
                        <a:t>Pakistan</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dirty="0">
                          <a:latin typeface="Times New Roman"/>
                          <a:ea typeface="宋体"/>
                          <a:cs typeface="Times New Roman"/>
                        </a:rPr>
                        <a:t>Miniature Neutron Source Reactor (MNSR)</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1989</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85502">
                <a:tc vMerge="1">
                  <a:txBody>
                    <a:bodyPr/>
                    <a:lstStyle/>
                    <a:p>
                      <a:endParaRPr lang="zh-CN" altLang="en-US"/>
                    </a:p>
                  </a:txBody>
                  <a:tcPr/>
                </a:tc>
                <a:tc rowSpan="4">
                  <a:txBody>
                    <a:bodyPr/>
                    <a:lstStyle/>
                    <a:p>
                      <a:pPr algn="ctr">
                        <a:spcAft>
                          <a:spcPts val="0"/>
                        </a:spcAft>
                      </a:pPr>
                      <a:r>
                        <a:rPr lang="en-US" sz="1400" kern="100" dirty="0">
                          <a:solidFill>
                            <a:schemeClr val="tx1"/>
                          </a:solidFill>
                          <a:latin typeface="Times New Roman"/>
                          <a:ea typeface="宋体"/>
                          <a:cs typeface="Times New Roman"/>
                        </a:rPr>
                        <a:t>CP300</a:t>
                      </a:r>
                      <a:endParaRPr lang="zh-CN" sz="1400" kern="100" dirty="0">
                        <a:solidFill>
                          <a:schemeClr val="tx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err="1">
                          <a:latin typeface="Times New Roman"/>
                          <a:ea typeface="宋体"/>
                          <a:cs typeface="Times New Roman"/>
                        </a:rPr>
                        <a:t>Chashma</a:t>
                      </a:r>
                      <a:r>
                        <a:rPr lang="en-US" sz="1400" kern="100" dirty="0">
                          <a:latin typeface="Times New Roman"/>
                          <a:ea typeface="宋体"/>
                          <a:cs typeface="Times New Roman"/>
                        </a:rPr>
                        <a:t> Unit 1 (C1)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rowSpan="4">
                  <a:txBody>
                    <a:bodyPr/>
                    <a:lstStyle/>
                    <a:p>
                      <a:pPr algn="ctr">
                        <a:spcAft>
                          <a:spcPts val="0"/>
                        </a:spcAft>
                      </a:pPr>
                      <a:r>
                        <a:rPr lang="en-US" sz="1400" kern="100" dirty="0">
                          <a:latin typeface="Times New Roman"/>
                          <a:ea typeface="宋体"/>
                          <a:cs typeface="Times New Roman"/>
                        </a:rPr>
                        <a:t>4</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solidFill>
                            <a:schemeClr val="tx1"/>
                          </a:solidFill>
                          <a:latin typeface="Times New Roman"/>
                          <a:ea typeface="宋体"/>
                          <a:cs typeface="Times New Roman"/>
                        </a:rPr>
                        <a:t>2000</a:t>
                      </a:r>
                      <a:endParaRPr lang="zh-CN" sz="1400" kern="100" dirty="0">
                        <a:solidFill>
                          <a:schemeClr val="tx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33256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100" dirty="0" err="1">
                          <a:latin typeface="Times New Roman"/>
                          <a:ea typeface="宋体"/>
                          <a:cs typeface="Times New Roman"/>
                        </a:rPr>
                        <a:t>Chashma</a:t>
                      </a:r>
                      <a:r>
                        <a:rPr lang="en-US" sz="1400" kern="100" dirty="0">
                          <a:latin typeface="Times New Roman"/>
                          <a:ea typeface="宋体"/>
                          <a:cs typeface="Times New Roman"/>
                        </a:rPr>
                        <a:t> Unit 2 (C2)</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en-US" sz="1400" kern="100" dirty="0">
                          <a:solidFill>
                            <a:schemeClr val="tx1"/>
                          </a:solidFill>
                          <a:latin typeface="Times New Roman"/>
                          <a:ea typeface="宋体"/>
                          <a:cs typeface="Times New Roman"/>
                        </a:rPr>
                        <a:t>2011</a:t>
                      </a:r>
                      <a:endParaRPr lang="zh-CN" sz="1400" kern="100" dirty="0">
                        <a:solidFill>
                          <a:schemeClr val="tx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33256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100" dirty="0" err="1">
                          <a:latin typeface="Times New Roman"/>
                          <a:ea typeface="宋体"/>
                          <a:cs typeface="Times New Roman"/>
                        </a:rPr>
                        <a:t>Chashma</a:t>
                      </a:r>
                      <a:r>
                        <a:rPr lang="en-US" sz="1400" kern="100" dirty="0">
                          <a:latin typeface="Times New Roman"/>
                          <a:ea typeface="宋体"/>
                          <a:cs typeface="Times New Roman"/>
                        </a:rPr>
                        <a:t> Unit 3 (C3)</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en-US" sz="1400" kern="100" dirty="0">
                          <a:solidFill>
                            <a:schemeClr val="tx1"/>
                          </a:solidFill>
                          <a:latin typeface="Times New Roman"/>
                          <a:ea typeface="宋体"/>
                          <a:cs typeface="Times New Roman"/>
                        </a:rPr>
                        <a:t>2016</a:t>
                      </a:r>
                      <a:endParaRPr lang="zh-CN" sz="1400" kern="100" dirty="0">
                        <a:solidFill>
                          <a:schemeClr val="tx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332563">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kern="100" dirty="0" err="1">
                          <a:latin typeface="Times New Roman"/>
                          <a:ea typeface="宋体"/>
                          <a:cs typeface="Times New Roman"/>
                        </a:rPr>
                        <a:t>Chashma</a:t>
                      </a:r>
                      <a:r>
                        <a:rPr lang="en-US" sz="1400" kern="100" dirty="0">
                          <a:latin typeface="Times New Roman"/>
                          <a:ea typeface="宋体"/>
                          <a:cs typeface="Times New Roman"/>
                        </a:rPr>
                        <a:t> Unit 4 (C4)</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vMerge="1">
                  <a:txBody>
                    <a:bodyPr/>
                    <a:lstStyle/>
                    <a:p>
                      <a:endParaRPr lang="zh-CN" altLang="en-US"/>
                    </a:p>
                  </a:txBody>
                  <a:tcPr/>
                </a:tc>
                <a:tc>
                  <a:txBody>
                    <a:bodyPr/>
                    <a:lstStyle/>
                    <a:p>
                      <a:pPr algn="ctr">
                        <a:spcAft>
                          <a:spcPts val="0"/>
                        </a:spcAft>
                      </a:pPr>
                      <a:r>
                        <a:rPr lang="en-US" sz="1400" kern="100" dirty="0">
                          <a:solidFill>
                            <a:schemeClr val="tx1"/>
                          </a:solidFill>
                          <a:latin typeface="Times New Roman"/>
                          <a:ea typeface="宋体"/>
                          <a:cs typeface="Times New Roman"/>
                        </a:rPr>
                        <a:t>2017</a:t>
                      </a:r>
                      <a:endParaRPr lang="zh-CN" sz="1400" kern="100" dirty="0">
                        <a:solidFill>
                          <a:schemeClr val="tx1"/>
                        </a:solidFill>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r h="296620">
                <a:tc vMerge="1">
                  <a:txBody>
                    <a:bodyPr/>
                    <a:lstStyle/>
                    <a:p>
                      <a:pPr algn="ctr">
                        <a:spcAft>
                          <a:spcPts val="0"/>
                        </a:spcAft>
                      </a:pP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marL="0" algn="ctr" defTabSz="457200" rtl="0" eaLnBrk="1" latinLnBrk="0" hangingPunct="1">
                        <a:spcAft>
                          <a:spcPts val="0"/>
                        </a:spcAft>
                      </a:pPr>
                      <a:r>
                        <a:rPr lang="en-US" altLang="zh-CN" sz="1400" kern="100" dirty="0">
                          <a:solidFill>
                            <a:schemeClr val="tx1"/>
                          </a:solidFill>
                          <a:latin typeface="Times New Roman"/>
                          <a:ea typeface="宋体"/>
                          <a:cs typeface="Times New Roman"/>
                        </a:rPr>
                        <a:t>HPR1000</a:t>
                      </a:r>
                      <a:endParaRPr lang="zh-CN" sz="1400" kern="100" dirty="0">
                        <a:solidFill>
                          <a:schemeClr val="tx1"/>
                        </a:solidFill>
                        <a:latin typeface="Times New Roman"/>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altLang="zh-CN" sz="1400" kern="100" dirty="0">
                          <a:solidFill>
                            <a:schemeClr val="tx1"/>
                          </a:solidFill>
                          <a:latin typeface="Times New Roman"/>
                          <a:ea typeface="宋体"/>
                          <a:cs typeface="Times New Roman"/>
                        </a:rPr>
                        <a:t>K2/K3</a:t>
                      </a:r>
                      <a:endParaRPr lang="zh-CN" sz="1400" kern="100" dirty="0">
                        <a:solidFill>
                          <a:schemeClr val="tx1"/>
                        </a:solidFill>
                        <a:latin typeface="Times New Roman"/>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altLang="zh-CN" sz="1400" kern="100" dirty="0">
                          <a:solidFill>
                            <a:schemeClr val="tx1"/>
                          </a:solidFill>
                          <a:latin typeface="Times New Roman"/>
                          <a:ea typeface="宋体"/>
                          <a:cs typeface="Times New Roman"/>
                        </a:rPr>
                        <a:t>2</a:t>
                      </a:r>
                      <a:endParaRPr lang="zh-CN" sz="1400" kern="100" dirty="0">
                        <a:solidFill>
                          <a:schemeClr val="tx1"/>
                        </a:solidFill>
                        <a:latin typeface="Times New Roman"/>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altLang="zh-CN" sz="1400" kern="100" dirty="0">
                          <a:solidFill>
                            <a:schemeClr val="tx1"/>
                          </a:solidFill>
                          <a:latin typeface="Times New Roman"/>
                          <a:ea typeface="宋体"/>
                          <a:cs typeface="Times New Roman"/>
                        </a:rPr>
                        <a:t>2020</a:t>
                      </a:r>
                      <a:endParaRPr lang="zh-CN" sz="1400" kern="100" dirty="0">
                        <a:solidFill>
                          <a:schemeClr val="tx1"/>
                        </a:solidFill>
                        <a:latin typeface="Times New Roman"/>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317736">
                <a:tc rowSpan="2">
                  <a:txBody>
                    <a:bodyPr/>
                    <a:lstStyle/>
                    <a:p>
                      <a:pPr algn="ctr">
                        <a:spcAft>
                          <a:spcPts val="0"/>
                        </a:spcAft>
                      </a:pPr>
                      <a:r>
                        <a:rPr lang="en-US" sz="1400" b="1" kern="100">
                          <a:latin typeface="Times New Roman"/>
                          <a:ea typeface="宋体"/>
                          <a:cs typeface="Times New Roman"/>
                        </a:rPr>
                        <a:t>Iran</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a:latin typeface="Times New Roman"/>
                          <a:ea typeface="宋体"/>
                          <a:cs typeface="Times New Roman"/>
                        </a:rPr>
                        <a:t>Miniature Neutron Source Reactor (MNSR)</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1994</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8"/>
                  </a:ext>
                </a:extLst>
              </a:tr>
              <a:tr h="316820">
                <a:tc vMerge="1">
                  <a:txBody>
                    <a:bodyPr/>
                    <a:lstStyle/>
                    <a:p>
                      <a:endParaRPr lang="zh-CN" altLang="en-US"/>
                    </a:p>
                  </a:txBody>
                  <a:tcPr/>
                </a:tc>
                <a:tc gridSpan="2">
                  <a:txBody>
                    <a:bodyPr/>
                    <a:lstStyle/>
                    <a:p>
                      <a:pPr algn="ctr">
                        <a:spcAft>
                          <a:spcPts val="0"/>
                        </a:spcAft>
                      </a:pPr>
                      <a:r>
                        <a:rPr lang="en-US" sz="1400" kern="100">
                          <a:latin typeface="Times New Roman"/>
                          <a:ea typeface="宋体"/>
                          <a:cs typeface="Times New Roman"/>
                        </a:rPr>
                        <a:t>Heavy Water Zero Power Reactor</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1997</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9"/>
                  </a:ext>
                </a:extLst>
              </a:tr>
              <a:tr h="317736">
                <a:tc>
                  <a:txBody>
                    <a:bodyPr/>
                    <a:lstStyle/>
                    <a:p>
                      <a:pPr algn="ctr">
                        <a:spcAft>
                          <a:spcPts val="0"/>
                        </a:spcAft>
                      </a:pPr>
                      <a:r>
                        <a:rPr lang="en-US" sz="1400" b="1" kern="100">
                          <a:latin typeface="Times New Roman"/>
                          <a:ea typeface="宋体"/>
                          <a:cs typeface="Times New Roman"/>
                        </a:rPr>
                        <a:t>Ghana</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a:latin typeface="Times New Roman"/>
                          <a:ea typeface="宋体"/>
                          <a:cs typeface="Times New Roman"/>
                        </a:rPr>
                        <a:t>Miniature Neutron Source Reactor (MNSR)</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1995</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0"/>
                  </a:ext>
                </a:extLst>
              </a:tr>
              <a:tr h="317736">
                <a:tc>
                  <a:txBody>
                    <a:bodyPr/>
                    <a:lstStyle/>
                    <a:p>
                      <a:pPr algn="ctr">
                        <a:spcAft>
                          <a:spcPts val="0"/>
                        </a:spcAft>
                      </a:pPr>
                      <a:r>
                        <a:rPr lang="en-US" sz="1400" b="1" kern="100">
                          <a:latin typeface="Times New Roman"/>
                          <a:ea typeface="宋体"/>
                          <a:cs typeface="Times New Roman"/>
                        </a:rPr>
                        <a:t>Syria</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a:latin typeface="Times New Roman"/>
                          <a:ea typeface="宋体"/>
                          <a:cs typeface="Times New Roman"/>
                        </a:rPr>
                        <a:t>Miniature Neutron Source Reactor (MNSR)</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1996</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1"/>
                  </a:ext>
                </a:extLst>
              </a:tr>
              <a:tr h="317736">
                <a:tc>
                  <a:txBody>
                    <a:bodyPr/>
                    <a:lstStyle/>
                    <a:p>
                      <a:pPr algn="ctr">
                        <a:spcAft>
                          <a:spcPts val="0"/>
                        </a:spcAft>
                      </a:pPr>
                      <a:r>
                        <a:rPr lang="en-US" sz="1400" b="1" kern="100">
                          <a:latin typeface="Times New Roman"/>
                          <a:ea typeface="宋体"/>
                          <a:cs typeface="Times New Roman"/>
                        </a:rPr>
                        <a:t>Nigeria</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a:latin typeface="Times New Roman"/>
                          <a:ea typeface="宋体"/>
                          <a:cs typeface="Times New Roman"/>
                        </a:rPr>
                        <a:t>Miniature Neutron Source Reactor (MNSR)</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2004</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2"/>
                  </a:ext>
                </a:extLst>
              </a:tr>
              <a:tr h="293083">
                <a:tc>
                  <a:txBody>
                    <a:bodyPr/>
                    <a:lstStyle/>
                    <a:p>
                      <a:pPr algn="ctr">
                        <a:spcAft>
                          <a:spcPts val="0"/>
                        </a:spcAft>
                      </a:pPr>
                      <a:r>
                        <a:rPr lang="en-US" sz="1400" b="1" kern="100">
                          <a:latin typeface="Times New Roman"/>
                          <a:ea typeface="宋体"/>
                          <a:cs typeface="Times New Roman"/>
                        </a:rPr>
                        <a:t>Jordan</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2">
                  <a:txBody>
                    <a:bodyPr/>
                    <a:lstStyle/>
                    <a:p>
                      <a:pPr algn="ctr">
                        <a:spcAft>
                          <a:spcPts val="0"/>
                        </a:spcAft>
                      </a:pPr>
                      <a:r>
                        <a:rPr lang="en-US" sz="1400" kern="100">
                          <a:latin typeface="Times New Roman"/>
                          <a:ea typeface="宋体"/>
                          <a:cs typeface="Times New Roman"/>
                        </a:rPr>
                        <a:t>Subcritical Facility</a:t>
                      </a:r>
                      <a:endParaRPr lang="zh-CN" sz="1400" kern="10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100" dirty="0">
                          <a:latin typeface="Times New Roman"/>
                          <a:ea typeface="宋体"/>
                          <a:cs typeface="Times New Roman"/>
                        </a:rPr>
                        <a:t>1</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ctr">
                        <a:spcAft>
                          <a:spcPts val="0"/>
                        </a:spcAft>
                      </a:pPr>
                      <a:r>
                        <a:rPr lang="en-US" sz="1400" kern="100" dirty="0">
                          <a:latin typeface="Times New Roman"/>
                          <a:ea typeface="宋体"/>
                          <a:cs typeface="Times New Roman"/>
                        </a:rPr>
                        <a:t>2012</a:t>
                      </a:r>
                      <a:endParaRPr lang="zh-CN" sz="1400" kern="100" dirty="0">
                        <a:latin typeface="Calibri"/>
                        <a:ea typeface="宋体"/>
                        <a:cs typeface="Times New Roman"/>
                      </a:endParaRPr>
                    </a:p>
                  </a:txBody>
                  <a:tcPr marL="48381" marR="48381"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48206" name="矩形 47"/>
          <p:cNvSpPr>
            <a:spLocks noChangeArrowheads="1"/>
          </p:cNvSpPr>
          <p:nvPr/>
        </p:nvSpPr>
        <p:spPr bwMode="auto">
          <a:xfrm>
            <a:off x="5575300" y="263525"/>
            <a:ext cx="320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
        <p:nvSpPr>
          <p:cNvPr id="292" name="矩形 291"/>
          <p:cNvSpPr/>
          <p:nvPr/>
        </p:nvSpPr>
        <p:spPr>
          <a:xfrm>
            <a:off x="266700" y="847725"/>
            <a:ext cx="3297238" cy="460375"/>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spcBef>
                <a:spcPts val="0"/>
              </a:spcBef>
              <a:spcAft>
                <a:spcPts val="600"/>
              </a:spcAft>
              <a:buFont typeface="Wingdings" panose="05000000000000000000" pitchFamily="2" charset="2"/>
              <a:buChar char="Ø"/>
              <a:defRPr/>
            </a:pPr>
            <a:r>
              <a:rPr lang="en-US" altLang="zh-CN" sz="2400" b="1" kern="0" dirty="0">
                <a:solidFill>
                  <a:srgbClr val="C00000"/>
                </a:solidFill>
                <a:latin typeface="Arial" panose="020B0604020202020204" pitchFamily="34" charset="0"/>
                <a:ea typeface="微软雅黑" panose="020B0503020204020204" pitchFamily="34" charset="-122"/>
                <a:cs typeface="Arial" panose="020B0604020202020204" pitchFamily="34" charset="0"/>
              </a:rPr>
              <a:t>Project Experience</a:t>
            </a:r>
            <a:endParaRPr lang="en-US" altLang="zh-CN" sz="2000" b="1" kern="0" dirty="0">
              <a:solidFill>
                <a:srgbClr val="C00000"/>
              </a:solidFill>
              <a:latin typeface="微软雅黑" panose="020B0503020204020204" pitchFamily="34" charset="-122"/>
              <a:ea typeface="微软雅黑" panose="020B0503020204020204" pitchFamily="34" charset="-122"/>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stretch>
            <a:fillRect/>
          </a:stretch>
        </p:blipFill>
        <p:spPr bwMode="auto">
          <a:xfrm>
            <a:off x="6804025" y="4149725"/>
            <a:ext cx="2232025" cy="15795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28" name="标题 1"/>
          <p:cNvSpPr txBox="1"/>
          <p:nvPr/>
        </p:nvSpPr>
        <p:spPr>
          <a:xfrm>
            <a:off x="5219700" y="1127125"/>
            <a:ext cx="3924300" cy="933450"/>
          </a:xfrm>
          <a:prstGeom prst="rect">
            <a:avLst/>
          </a:prstGeom>
        </p:spPr>
        <p:txBody>
          <a:bodyPr>
            <a:normAutofit fontScale="45000" lnSpcReduction="20000"/>
          </a:bodyPr>
          <a:lstStyle/>
          <a:p>
            <a:pPr algn="r">
              <a:defRPr/>
            </a:pPr>
            <a:br>
              <a:rPr kumimoji="1" lang="en-CA" altLang="zh-CN" sz="4000" b="1" kern="0" dirty="0">
                <a:solidFill>
                  <a:srgbClr val="0033CC"/>
                </a:solidFill>
                <a:latin typeface="+mj-lt"/>
                <a:ea typeface="微软雅黑" pitchFamily="34" charset="-122"/>
                <a:cs typeface="+mj-cs"/>
              </a:rPr>
            </a:br>
            <a:endParaRPr kumimoji="1" lang="en-US" altLang="zh-CN" sz="4000" kern="0" dirty="0">
              <a:solidFill>
                <a:srgbClr val="0033CC"/>
              </a:solidFill>
              <a:latin typeface="+mj-lt"/>
              <a:ea typeface="微软雅黑" pitchFamily="34" charset="-122"/>
              <a:cs typeface="+mj-cs"/>
            </a:endParaRPr>
          </a:p>
          <a:p>
            <a:pPr>
              <a:defRPr/>
            </a:pPr>
            <a:r>
              <a:rPr kumimoji="1" lang="en-US" altLang="zh-CN" sz="7100" b="1" kern="0" dirty="0">
                <a:latin typeface="+mj-lt"/>
                <a:ea typeface="微软雅黑" pitchFamily="34" charset="-122"/>
                <a:cs typeface="+mj-cs"/>
              </a:rPr>
              <a:t>CONTENTS</a:t>
            </a:r>
          </a:p>
          <a:p>
            <a:pPr algn="r">
              <a:defRPr/>
            </a:pPr>
            <a:endParaRPr kumimoji="1" lang="zh-CN" altLang="en-US" sz="4000" b="1" kern="0" dirty="0">
              <a:solidFill>
                <a:srgbClr val="0033CC"/>
              </a:solidFill>
              <a:latin typeface="+mj-lt"/>
              <a:ea typeface="微软雅黑" pitchFamily="34" charset="-122"/>
              <a:cs typeface="+mj-cs"/>
            </a:endParaRPr>
          </a:p>
        </p:txBody>
      </p:sp>
      <p:sp>
        <p:nvSpPr>
          <p:cNvPr id="6" name="矩形 5"/>
          <p:cNvSpPr/>
          <p:nvPr/>
        </p:nvSpPr>
        <p:spPr>
          <a:xfrm>
            <a:off x="528638" y="2057400"/>
            <a:ext cx="8580437" cy="2936875"/>
          </a:xfrm>
          <a:prstGeom prst="rect">
            <a:avLst/>
          </a:prstGeom>
        </p:spPr>
        <p:txBody>
          <a:bodyPr>
            <a:spAutoFit/>
          </a:bodyPr>
          <a:lstStyle/>
          <a:p>
            <a:pPr>
              <a:lnSpc>
                <a:spcPct val="220000"/>
              </a:lnSpc>
              <a:buClr>
                <a:srgbClr val="0066FF"/>
              </a:buClr>
              <a:defRPr/>
            </a:pPr>
            <a:r>
              <a:rPr kumimoji="1" lang="en-US" altLang="zh-CN" sz="2800" b="1" kern="0" dirty="0">
                <a:solidFill>
                  <a:srgbClr val="C00000"/>
                </a:solidFill>
                <a:latin typeface="Arial" charset="0"/>
                <a:ea typeface="微软雅黑" pitchFamily="34" charset="-122"/>
              </a:rPr>
              <a:t>1. Nuclear Energy in China </a:t>
            </a:r>
          </a:p>
          <a:p>
            <a:pPr>
              <a:lnSpc>
                <a:spcPct val="220000"/>
              </a:lnSpc>
              <a:buClr>
                <a:srgbClr val="0066FF"/>
              </a:buClr>
              <a:defRPr/>
            </a:pPr>
            <a:r>
              <a:rPr kumimoji="1" lang="en-US" altLang="zh-CN" sz="2800" b="1" kern="0" dirty="0">
                <a:latin typeface="Arial" charset="0"/>
                <a:ea typeface="微软雅黑" pitchFamily="34" charset="-122"/>
                <a:sym typeface="Arial" pitchFamily="34" charset="0"/>
              </a:rPr>
              <a:t>2. </a:t>
            </a:r>
            <a:r>
              <a:rPr kumimoji="1" lang="en-US" altLang="zh-CN" sz="2400" b="1" kern="0" dirty="0">
                <a:latin typeface="+mj-lt"/>
                <a:ea typeface="微软雅黑" pitchFamily="34" charset="-122"/>
                <a:cs typeface="+mj-cs"/>
              </a:rPr>
              <a:t>CNNC Introduction </a:t>
            </a:r>
            <a:endParaRPr kumimoji="1" lang="en-US" altLang="zh-CN" sz="2600" b="1" kern="0" dirty="0">
              <a:latin typeface="Arial" charset="0"/>
              <a:ea typeface="微软雅黑" pitchFamily="34" charset="-122"/>
              <a:sym typeface="Arial" pitchFamily="34" charset="0"/>
            </a:endParaRPr>
          </a:p>
          <a:p>
            <a:pPr>
              <a:lnSpc>
                <a:spcPct val="220000"/>
              </a:lnSpc>
              <a:buClr>
                <a:srgbClr val="0066FF"/>
              </a:buClr>
              <a:defRPr/>
            </a:pPr>
            <a:r>
              <a:rPr kumimoji="1" lang="en-US" altLang="zh-CN" sz="2800" b="1" kern="0" dirty="0">
                <a:latin typeface="Arial" charset="0"/>
                <a:ea typeface="微软雅黑" pitchFamily="34" charset="-122"/>
                <a:sym typeface="Arial" pitchFamily="34" charset="0"/>
              </a:rPr>
              <a:t>3. Integrated Solutions</a:t>
            </a:r>
            <a:endParaRPr kumimoji="1" lang="en-US" altLang="zh-CN" sz="3200" b="1" kern="0" dirty="0">
              <a:solidFill>
                <a:srgbClr val="0033CC"/>
              </a:solidFill>
              <a:latin typeface="Arial" charset="0"/>
              <a:ea typeface="微软雅黑"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Birine Research Ce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835400"/>
            <a:ext cx="248602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尼日利亚微堆首次达临界时中方和尼方专家一起合影纪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38" y="3816350"/>
            <a:ext cx="225266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5" descr="次临界装置"/>
          <p:cNvPicPr>
            <a:picLocks noChangeAspect="1" noChangeArrowheads="1"/>
          </p:cNvPicPr>
          <p:nvPr/>
        </p:nvPicPr>
        <p:blipFill>
          <a:blip r:embed="rId5">
            <a:extLst>
              <a:ext uri="{28A0092B-C50C-407E-A947-70E740481C1C}">
                <a14:useLocalDpi xmlns:a14="http://schemas.microsoft.com/office/drawing/2010/main" val="0"/>
              </a:ext>
            </a:extLst>
          </a:blip>
          <a:srcRect l="20033" b="29875"/>
          <a:stretch>
            <a:fillRect/>
          </a:stretch>
        </p:blipFill>
        <p:spPr bwMode="auto">
          <a:xfrm>
            <a:off x="3189288" y="3840163"/>
            <a:ext cx="2376487"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9"/>
          <p:cNvSpPr txBox="1">
            <a:spLocks noChangeArrowheads="1"/>
          </p:cNvSpPr>
          <p:nvPr/>
        </p:nvSpPr>
        <p:spPr bwMode="auto">
          <a:xfrm>
            <a:off x="285750" y="5635625"/>
            <a:ext cx="2486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1400" b="1" dirty="0" err="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Birine</a:t>
            </a:r>
            <a:r>
              <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 Nuclear Research Center in Algeria</a:t>
            </a:r>
          </a:p>
        </p:txBody>
      </p:sp>
      <p:sp>
        <p:nvSpPr>
          <p:cNvPr id="24582" name="TextBox 10"/>
          <p:cNvSpPr txBox="1">
            <a:spLocks noChangeArrowheads="1"/>
          </p:cNvSpPr>
          <p:nvPr/>
        </p:nvSpPr>
        <p:spPr bwMode="auto">
          <a:xfrm>
            <a:off x="5989638" y="5664200"/>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MNSR in Ghana</a:t>
            </a:r>
          </a:p>
        </p:txBody>
      </p:sp>
      <p:sp>
        <p:nvSpPr>
          <p:cNvPr id="24583" name="TextBox 11"/>
          <p:cNvSpPr txBox="1">
            <a:spLocks noChangeArrowheads="1"/>
          </p:cNvSpPr>
          <p:nvPr/>
        </p:nvSpPr>
        <p:spPr bwMode="auto">
          <a:xfrm>
            <a:off x="3184525" y="5664200"/>
            <a:ext cx="2149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Sub-critical Assembly in Jordan</a:t>
            </a:r>
          </a:p>
        </p:txBody>
      </p:sp>
      <p:pic>
        <p:nvPicPr>
          <p:cNvPr id="50184" name="图片 19" descr="2012_12_14_IMG_2200_1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938" y="1571625"/>
            <a:ext cx="52657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7" name="TextBox 21"/>
          <p:cNvSpPr txBox="1">
            <a:spLocks noChangeArrowheads="1"/>
          </p:cNvSpPr>
          <p:nvPr/>
        </p:nvSpPr>
        <p:spPr bwMode="auto">
          <a:xfrm>
            <a:off x="261938" y="3324225"/>
            <a:ext cx="5637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eaLnBrk="1" hangingPunct="1">
              <a:defRPr/>
            </a:pPr>
            <a:r>
              <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CHASNUPP- Ⅰ &amp; Ⅱ &amp; III &amp; IV in Pakistan  </a:t>
            </a:r>
            <a:r>
              <a:rPr lang="zh-CN" alt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a:t>
            </a:r>
            <a:r>
              <a:rPr lang="en-US" altLang="zh-CN"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4×CNP300</a:t>
            </a:r>
            <a:r>
              <a:rPr lang="zh-CN" alt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a:t>
            </a:r>
            <a:r>
              <a:rPr lang="en-US" altLang="zh-CN" sz="1400" dirty="0">
                <a:effectLst>
                  <a:outerShdw blurRad="38100" dist="38100" dir="2700000" algn="tl">
                    <a:srgbClr val="000000">
                      <a:alpha val="43137"/>
                    </a:srgbClr>
                  </a:outerShdw>
                </a:effectLst>
                <a:latin typeface="微软雅黑" pitchFamily="34" charset="-122"/>
                <a:ea typeface="微软雅黑" pitchFamily="34" charset="-122"/>
                <a:cs typeface="Times New Roman" pitchFamily="18" charset="0"/>
                <a:sym typeface="Arial" charset="0"/>
              </a:rPr>
              <a:t> </a:t>
            </a:r>
          </a:p>
        </p:txBody>
      </p:sp>
      <p:sp>
        <p:nvSpPr>
          <p:cNvPr id="13" name="矩形 12"/>
          <p:cNvSpPr/>
          <p:nvPr/>
        </p:nvSpPr>
        <p:spPr>
          <a:xfrm>
            <a:off x="266700" y="847725"/>
            <a:ext cx="3297238" cy="460375"/>
          </a:xfrm>
          <a:prstGeom prst="rect">
            <a:avLst/>
          </a:prstGeom>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auto">
              <a:spcBef>
                <a:spcPts val="0"/>
              </a:spcBef>
              <a:spcAft>
                <a:spcPts val="600"/>
              </a:spcAft>
              <a:buFont typeface="Wingdings" panose="05000000000000000000" pitchFamily="2" charset="2"/>
              <a:buChar char="Ø"/>
              <a:defRPr/>
            </a:pPr>
            <a:r>
              <a:rPr lang="en-US" altLang="zh-CN" sz="2400" b="1" kern="0" dirty="0">
                <a:solidFill>
                  <a:srgbClr val="C00000"/>
                </a:solidFill>
                <a:latin typeface="Arial" panose="020B0604020202020204" pitchFamily="34" charset="0"/>
                <a:ea typeface="微软雅黑" panose="020B0503020204020204" pitchFamily="34" charset="-122"/>
                <a:cs typeface="Arial" panose="020B0604020202020204" pitchFamily="34" charset="0"/>
              </a:rPr>
              <a:t>Project Experience</a:t>
            </a:r>
            <a:endParaRPr lang="en-US" altLang="zh-CN" sz="2000" b="1" kern="0" dirty="0">
              <a:solidFill>
                <a:srgbClr val="C00000"/>
              </a:solidFill>
              <a:latin typeface="微软雅黑" panose="020B0503020204020204" pitchFamily="34" charset="-122"/>
              <a:ea typeface="微软雅黑" panose="020B0503020204020204" pitchFamily="34" charset="-122"/>
              <a:cs typeface="Arial" pitchFamily="34" charset="0"/>
            </a:endParaRPr>
          </a:p>
        </p:txBody>
      </p:sp>
      <p:sp>
        <p:nvSpPr>
          <p:cNvPr id="17" name="TextBox 11"/>
          <p:cNvSpPr txBox="1">
            <a:spLocks noChangeArrowheads="1"/>
          </p:cNvSpPr>
          <p:nvPr/>
        </p:nvSpPr>
        <p:spPr bwMode="auto">
          <a:xfrm>
            <a:off x="6017840" y="3370263"/>
            <a:ext cx="251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6pPr>
            <a:lvl7pPr marL="29718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7pPr>
            <a:lvl8pPr marL="34290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8pPr>
            <a:lvl9pPr marL="3886200" indent="-228600" algn="ctr" eaLnBrk="0" fontAlgn="base" hangingPunct="0">
              <a:spcBef>
                <a:spcPct val="0"/>
              </a:spcBef>
              <a:spcAft>
                <a:spcPct val="0"/>
              </a:spcAft>
              <a:buFont typeface="Arial" charset="0"/>
              <a:defRPr>
                <a:solidFill>
                  <a:schemeClr val="tx1"/>
                </a:solidFill>
                <a:latin typeface="Arial" charset="0"/>
                <a:ea typeface="宋体" pitchFamily="2" charset="-122"/>
              </a:defRPr>
            </a:lvl9pPr>
          </a:lstStyle>
          <a:p>
            <a:pPr algn="ctr" eaLnBrk="1" hangingPunct="1">
              <a:defRPr/>
            </a:pPr>
            <a:r>
              <a:rPr lang="en-US" altLang="zh-CN" sz="14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itchFamily="18" charset="0"/>
                <a:sym typeface="Arial" charset="0"/>
              </a:rPr>
              <a:t>HPR1000 in Pakistan</a:t>
            </a:r>
          </a:p>
        </p:txBody>
      </p:sp>
      <p:sp>
        <p:nvSpPr>
          <p:cNvPr id="50189" name="矩形 47"/>
          <p:cNvSpPr>
            <a:spLocks noChangeArrowheads="1"/>
          </p:cNvSpPr>
          <p:nvPr/>
        </p:nvSpPr>
        <p:spPr bwMode="auto">
          <a:xfrm>
            <a:off x="5575300" y="263525"/>
            <a:ext cx="320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5747" y="1572615"/>
            <a:ext cx="2830709" cy="1751610"/>
          </a:xfrm>
          <a:prstGeom prst="rect">
            <a:avLst/>
          </a:prstGeom>
        </p:spPr>
      </p:pic>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2"/>
          <p:cNvSpPr>
            <a:spLocks noChangeArrowheads="1"/>
          </p:cNvSpPr>
          <p:nvPr/>
        </p:nvSpPr>
        <p:spPr bwMode="auto">
          <a:xfrm>
            <a:off x="290513" y="692150"/>
            <a:ext cx="824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Ø"/>
            </a:pPr>
            <a:r>
              <a:rPr lang="en-US" altLang="zh-CN" sz="2400" b="1">
                <a:solidFill>
                  <a:srgbClr val="C00000"/>
                </a:solidFill>
                <a:sym typeface="Arial" panose="020B0604020202020204" pitchFamily="34" charset="0"/>
              </a:rPr>
              <a:t>  Human Resources Development Experience</a:t>
            </a:r>
          </a:p>
        </p:txBody>
      </p:sp>
      <p:sp>
        <p:nvSpPr>
          <p:cNvPr id="52227" name="Rectangle 17"/>
          <p:cNvSpPr>
            <a:spLocks noChangeArrowheads="1"/>
          </p:cNvSpPr>
          <p:nvPr/>
        </p:nvSpPr>
        <p:spPr bwMode="gray">
          <a:xfrm>
            <a:off x="661988" y="1476375"/>
            <a:ext cx="41433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buClr>
                <a:srgbClr val="3366FF"/>
              </a:buClr>
              <a:buFont typeface="Arial" panose="020B0604020202020204" pitchFamily="34" charset="0"/>
              <a:buChar char="•"/>
            </a:pPr>
            <a:r>
              <a:rPr lang="en-US" altLang="zh-CN">
                <a:ea typeface="仿宋_GB2312" panose="02010609030101010101" pitchFamily="49" charset="-122"/>
                <a:cs typeface="Times New Roman" panose="02020603050405020304" pitchFamily="18" charset="0"/>
              </a:rPr>
              <a:t>Training services for Pakistan, Nigeria, Sudan,  Saudi Arabia, League of Arab States, etc. </a:t>
            </a:r>
          </a:p>
          <a:p>
            <a:pPr>
              <a:spcBef>
                <a:spcPts val="600"/>
              </a:spcBef>
              <a:buClr>
                <a:srgbClr val="3366FF"/>
              </a:buClr>
              <a:buFont typeface="Arial" panose="020B0604020202020204" pitchFamily="34" charset="0"/>
              <a:buChar char="•"/>
            </a:pPr>
            <a:r>
              <a:rPr lang="en-US" altLang="zh-CN">
                <a:ea typeface="仿宋_GB2312" panose="02010609030101010101" pitchFamily="49" charset="-122"/>
                <a:cs typeface="Times New Roman" panose="02020603050405020304" pitchFamily="18" charset="0"/>
              </a:rPr>
              <a:t>International Educational Programme</a:t>
            </a:r>
          </a:p>
          <a:p>
            <a:pPr>
              <a:spcBef>
                <a:spcPts val="600"/>
              </a:spcBef>
              <a:buClr>
                <a:srgbClr val="3366FF"/>
              </a:buClr>
              <a:buFont typeface="Arial" panose="020B0604020202020204" pitchFamily="34" charset="0"/>
              <a:buChar char="•"/>
            </a:pPr>
            <a:r>
              <a:rPr lang="en-US" altLang="zh-CN">
                <a:ea typeface="仿宋_GB2312" panose="02010609030101010101" pitchFamily="49" charset="-122"/>
                <a:cs typeface="Times New Roman" panose="02020603050405020304" pitchFamily="18" charset="0"/>
              </a:rPr>
              <a:t>HRD proposal for nuclear new build</a:t>
            </a:r>
          </a:p>
        </p:txBody>
      </p:sp>
      <p:pic>
        <p:nvPicPr>
          <p:cNvPr id="6" name="Picture 13" descr="DSC_0543"/>
          <p:cNvPicPr>
            <a:picLocks noChangeAspect="1" noChangeArrowheads="1"/>
          </p:cNvPicPr>
          <p:nvPr/>
        </p:nvPicPr>
        <p:blipFill>
          <a:blip r:embed="rId3"/>
          <a:srcRect/>
          <a:stretch>
            <a:fillRect/>
          </a:stretch>
        </p:blipFill>
        <p:spPr bwMode="auto">
          <a:xfrm>
            <a:off x="5508625" y="1270000"/>
            <a:ext cx="2706688" cy="1878013"/>
          </a:xfrm>
          <a:prstGeom prst="rect">
            <a:avLst/>
          </a:prstGeom>
          <a:ln>
            <a:noFill/>
          </a:ln>
          <a:effectLst>
            <a:outerShdw blurRad="292100" dist="139700" dir="2700000" algn="tl" rotWithShape="0">
              <a:srgbClr val="333333">
                <a:alpha val="65000"/>
              </a:srgbClr>
            </a:outerShdw>
          </a:effectLst>
        </p:spPr>
      </p:pic>
      <p:sp>
        <p:nvSpPr>
          <p:cNvPr id="7" name="AutoShape 3"/>
          <p:cNvSpPr>
            <a:spLocks noChangeArrowheads="1"/>
          </p:cNvSpPr>
          <p:nvPr/>
        </p:nvSpPr>
        <p:spPr bwMode="gray">
          <a:xfrm>
            <a:off x="3571875" y="5876925"/>
            <a:ext cx="3081338" cy="566738"/>
          </a:xfrm>
          <a:prstGeom prst="roundRect">
            <a:avLst>
              <a:gd name="adj" fmla="val 8014"/>
            </a:avLst>
          </a:prstGeom>
          <a:noFill/>
          <a:ln w="9525">
            <a:noFill/>
            <a:round/>
          </a:ln>
          <a:effectLst/>
        </p:spPr>
        <p:txBody>
          <a:bodyPr wrap="none" anchor="ctr"/>
          <a:lstStyle/>
          <a:p>
            <a:pPr>
              <a:defRPr/>
            </a:pPr>
            <a:r>
              <a:rPr lang="en-US" altLang="zh-CN" sz="1600" b="1" dirty="0">
                <a:solidFill>
                  <a:schemeClr val="tx1">
                    <a:lumMod val="65000"/>
                    <a:lumOff val="35000"/>
                  </a:schemeClr>
                </a:solidFill>
                <a:effectLst>
                  <a:outerShdw blurRad="38100" dist="38100" dir="2700000" algn="tl">
                    <a:srgbClr val="C0C0C0"/>
                  </a:outerShdw>
                </a:effectLst>
                <a:latin typeface="Arial" charset="0"/>
                <a:ea typeface="宋体" charset="-122"/>
              </a:rPr>
              <a:t>Simulator Training</a:t>
            </a:r>
            <a:endParaRPr lang="zh-CN" altLang="en-US" sz="1600" b="1" dirty="0">
              <a:solidFill>
                <a:schemeClr val="tx1">
                  <a:lumMod val="65000"/>
                  <a:lumOff val="35000"/>
                </a:schemeClr>
              </a:solidFill>
              <a:effectLst>
                <a:outerShdw blurRad="38100" dist="38100" dir="2700000" algn="tl">
                  <a:srgbClr val="C0C0C0"/>
                </a:outerShdw>
              </a:effectLst>
              <a:latin typeface="Arial" charset="0"/>
              <a:ea typeface="宋体" charset="-122"/>
            </a:endParaRPr>
          </a:p>
        </p:txBody>
      </p:sp>
      <p:pic>
        <p:nvPicPr>
          <p:cNvPr id="8" name="Picture 2"/>
          <p:cNvPicPr>
            <a:picLocks noChangeAspect="1" noChangeArrowheads="1"/>
          </p:cNvPicPr>
          <p:nvPr/>
        </p:nvPicPr>
        <p:blipFill>
          <a:blip r:embed="rId4"/>
          <a:srcRect/>
          <a:stretch>
            <a:fillRect/>
          </a:stretch>
        </p:blipFill>
        <p:spPr bwMode="auto">
          <a:xfrm>
            <a:off x="5145088" y="3643313"/>
            <a:ext cx="3355975" cy="2286000"/>
          </a:xfrm>
          <a:prstGeom prst="rect">
            <a:avLst/>
          </a:prstGeom>
          <a:ln>
            <a:noFill/>
          </a:ln>
          <a:effectLst>
            <a:outerShdw blurRad="292100" dist="139700" dir="2700000" algn="tl" rotWithShape="0">
              <a:srgbClr val="333333">
                <a:alpha val="65000"/>
              </a:srgbClr>
            </a:outerShdw>
          </a:effectLst>
        </p:spPr>
      </p:pic>
      <p:sp>
        <p:nvSpPr>
          <p:cNvPr id="9" name="AutoShape 3"/>
          <p:cNvSpPr>
            <a:spLocks noChangeArrowheads="1"/>
          </p:cNvSpPr>
          <p:nvPr/>
        </p:nvSpPr>
        <p:spPr bwMode="gray">
          <a:xfrm>
            <a:off x="5500688" y="3071813"/>
            <a:ext cx="3081337" cy="566737"/>
          </a:xfrm>
          <a:prstGeom prst="roundRect">
            <a:avLst>
              <a:gd name="adj" fmla="val 8014"/>
            </a:avLst>
          </a:prstGeom>
          <a:noFill/>
          <a:ln w="9525">
            <a:noFill/>
            <a:round/>
          </a:ln>
          <a:effectLst/>
        </p:spPr>
        <p:txBody>
          <a:bodyPr wrap="none" anchor="ctr"/>
          <a:lstStyle/>
          <a:p>
            <a:pPr>
              <a:defRPr/>
            </a:pPr>
            <a:r>
              <a:rPr lang="en-US" altLang="zh-CN" sz="1600" b="1" dirty="0">
                <a:solidFill>
                  <a:schemeClr val="tx1">
                    <a:lumMod val="65000"/>
                    <a:lumOff val="35000"/>
                  </a:schemeClr>
                </a:solidFill>
                <a:effectLst>
                  <a:outerShdw blurRad="38100" dist="38100" dir="2700000" algn="tl">
                    <a:srgbClr val="C0C0C0"/>
                  </a:outerShdw>
                </a:effectLst>
                <a:latin typeface="Arial" charset="0"/>
                <a:ea typeface="宋体" charset="-122"/>
              </a:rPr>
              <a:t>CNNC Graduate School</a:t>
            </a:r>
            <a:endParaRPr lang="zh-CN" altLang="en-US" sz="1600" b="1" dirty="0">
              <a:solidFill>
                <a:schemeClr val="tx1">
                  <a:lumMod val="65000"/>
                  <a:lumOff val="35000"/>
                </a:schemeClr>
              </a:solidFill>
              <a:effectLst>
                <a:outerShdw blurRad="38100" dist="38100" dir="2700000" algn="tl">
                  <a:srgbClr val="C0C0C0"/>
                </a:outerShdw>
              </a:effectLst>
              <a:latin typeface="Arial" charset="0"/>
              <a:ea typeface="宋体" charset="-122"/>
            </a:endParaRPr>
          </a:p>
        </p:txBody>
      </p:sp>
      <p:pic>
        <p:nvPicPr>
          <p:cNvPr id="10" name="Picture 26" descr="模拟机1"/>
          <p:cNvPicPr>
            <a:picLocks noChangeAspect="1" noChangeArrowheads="1"/>
          </p:cNvPicPr>
          <p:nvPr/>
        </p:nvPicPr>
        <p:blipFill>
          <a:blip r:embed="rId5"/>
          <a:srcRect/>
          <a:stretch>
            <a:fillRect/>
          </a:stretch>
        </p:blipFill>
        <p:spPr bwMode="auto">
          <a:xfrm>
            <a:off x="928688" y="3643313"/>
            <a:ext cx="3609975" cy="2286000"/>
          </a:xfrm>
          <a:prstGeom prst="rect">
            <a:avLst/>
          </a:prstGeom>
          <a:ln>
            <a:noFill/>
          </a:ln>
          <a:effectLst>
            <a:outerShdw blurRad="292100" dist="139700" dir="2700000" algn="tl" rotWithShape="0">
              <a:srgbClr val="333333">
                <a:alpha val="65000"/>
              </a:srgbClr>
            </a:outerShdw>
          </a:effectLst>
        </p:spPr>
      </p:pic>
      <p:sp>
        <p:nvSpPr>
          <p:cNvPr id="52233" name="矩形 3"/>
          <p:cNvSpPr>
            <a:spLocks noChangeArrowheads="1"/>
          </p:cNvSpPr>
          <p:nvPr/>
        </p:nvSpPr>
        <p:spPr bwMode="auto">
          <a:xfrm>
            <a:off x="5627688" y="260350"/>
            <a:ext cx="320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2"/>
          <p:cNvSpPr>
            <a:spLocks noChangeArrowheads="1"/>
          </p:cNvSpPr>
          <p:nvPr/>
        </p:nvSpPr>
        <p:spPr bwMode="auto">
          <a:xfrm>
            <a:off x="217488" y="857250"/>
            <a:ext cx="82423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ü"/>
            </a:pPr>
            <a:r>
              <a:rPr lang="en-US" altLang="zh-CN" sz="2000" b="1">
                <a:sym typeface="Arial" panose="020B0604020202020204" pitchFamily="34" charset="0"/>
              </a:rPr>
              <a:t>HRD Programs</a:t>
            </a:r>
          </a:p>
        </p:txBody>
      </p:sp>
      <p:pic>
        <p:nvPicPr>
          <p:cNvPr id="54275"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3" y="1643063"/>
            <a:ext cx="2735262"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图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87713" y="1663700"/>
            <a:ext cx="2703512"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图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3" y="3889375"/>
            <a:ext cx="27098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图片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30950" y="1628775"/>
            <a:ext cx="2519363"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图片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29363" y="3881438"/>
            <a:ext cx="2520950"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图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87713" y="3889375"/>
            <a:ext cx="2620962"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9"/>
          <p:cNvSpPr>
            <a:spLocks noChangeArrowheads="1"/>
          </p:cNvSpPr>
          <p:nvPr/>
        </p:nvSpPr>
        <p:spPr bwMode="gray">
          <a:xfrm>
            <a:off x="212725" y="3468688"/>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Signing Ceremony of Contract </a:t>
            </a:r>
          </a:p>
          <a:p>
            <a:pPr eaLnBrk="1" hangingPunct="1">
              <a:defRPr/>
            </a:pPr>
            <a:r>
              <a:rPr lang="en-US" altLang="zh-CN" sz="1200" b="1" dirty="0">
                <a:effectLst>
                  <a:outerShdw blurRad="38100" dist="38100" dir="2700000" algn="tl">
                    <a:srgbClr val="C0C0C0"/>
                  </a:outerShdw>
                </a:effectLst>
                <a:latin typeface="+mj-lt"/>
              </a:rPr>
              <a:t>for  Nuclear Staff Training </a:t>
            </a:r>
          </a:p>
        </p:txBody>
      </p:sp>
      <p:sp>
        <p:nvSpPr>
          <p:cNvPr id="11" name="AutoShape 19"/>
          <p:cNvSpPr>
            <a:spLocks noChangeArrowheads="1"/>
          </p:cNvSpPr>
          <p:nvPr/>
        </p:nvSpPr>
        <p:spPr bwMode="gray">
          <a:xfrm>
            <a:off x="3419475" y="3441700"/>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endParaRPr lang="en-US" altLang="zh-CN" sz="1200" b="1" dirty="0">
              <a:effectLst>
                <a:outerShdw blurRad="38100" dist="38100" dir="2700000" algn="tl">
                  <a:srgbClr val="C0C0C0"/>
                </a:outerShdw>
              </a:effectLst>
              <a:latin typeface="+mj-lt"/>
            </a:endParaRPr>
          </a:p>
        </p:txBody>
      </p:sp>
      <p:sp>
        <p:nvSpPr>
          <p:cNvPr id="12" name="AutoShape 19"/>
          <p:cNvSpPr>
            <a:spLocks noChangeArrowheads="1"/>
          </p:cNvSpPr>
          <p:nvPr/>
        </p:nvSpPr>
        <p:spPr bwMode="gray">
          <a:xfrm>
            <a:off x="6227763" y="3451225"/>
            <a:ext cx="2808287"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Workshop for league of Arab states</a:t>
            </a:r>
          </a:p>
        </p:txBody>
      </p:sp>
      <p:sp>
        <p:nvSpPr>
          <p:cNvPr id="13" name="AutoShape 19"/>
          <p:cNvSpPr>
            <a:spLocks noChangeArrowheads="1"/>
          </p:cNvSpPr>
          <p:nvPr/>
        </p:nvSpPr>
        <p:spPr bwMode="gray">
          <a:xfrm>
            <a:off x="3570288" y="3414713"/>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The basic theory training </a:t>
            </a:r>
          </a:p>
        </p:txBody>
      </p:sp>
      <p:sp>
        <p:nvSpPr>
          <p:cNvPr id="14" name="AutoShape 19"/>
          <p:cNvSpPr>
            <a:spLocks noChangeArrowheads="1"/>
          </p:cNvSpPr>
          <p:nvPr/>
        </p:nvSpPr>
        <p:spPr bwMode="gray">
          <a:xfrm>
            <a:off x="144463" y="5580063"/>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Visit China Experimental Fast reactor</a:t>
            </a:r>
          </a:p>
        </p:txBody>
      </p:sp>
      <p:sp>
        <p:nvSpPr>
          <p:cNvPr id="15" name="AutoShape 19"/>
          <p:cNvSpPr>
            <a:spLocks noChangeArrowheads="1"/>
          </p:cNvSpPr>
          <p:nvPr/>
        </p:nvSpPr>
        <p:spPr bwMode="gray">
          <a:xfrm>
            <a:off x="3656013" y="5599113"/>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Visit to Qin </a:t>
            </a:r>
            <a:r>
              <a:rPr lang="en-US" altLang="zh-CN" sz="1200" b="1" dirty="0" err="1">
                <a:effectLst>
                  <a:outerShdw blurRad="38100" dist="38100" dir="2700000" algn="tl">
                    <a:srgbClr val="C0C0C0"/>
                  </a:outerShdw>
                </a:effectLst>
                <a:latin typeface="+mj-lt"/>
              </a:rPr>
              <a:t>shan</a:t>
            </a:r>
            <a:r>
              <a:rPr lang="en-US" altLang="zh-CN" sz="1200" b="1" dirty="0">
                <a:effectLst>
                  <a:outerShdw blurRad="38100" dist="38100" dir="2700000" algn="tl">
                    <a:srgbClr val="C0C0C0"/>
                  </a:outerShdw>
                </a:effectLst>
                <a:latin typeface="+mj-lt"/>
              </a:rPr>
              <a:t> NPP</a:t>
            </a:r>
          </a:p>
        </p:txBody>
      </p:sp>
      <p:sp>
        <p:nvSpPr>
          <p:cNvPr id="16" name="AutoShape 19"/>
          <p:cNvSpPr>
            <a:spLocks noChangeArrowheads="1"/>
          </p:cNvSpPr>
          <p:nvPr/>
        </p:nvSpPr>
        <p:spPr bwMode="gray">
          <a:xfrm>
            <a:off x="6042025" y="5580063"/>
            <a:ext cx="3457575" cy="428625"/>
          </a:xfrm>
          <a:prstGeom prst="roundRect">
            <a:avLst>
              <a:gd name="adj" fmla="val 8014"/>
            </a:avLst>
          </a:prstGeom>
          <a:noFill/>
          <a:ln w="9525">
            <a:noFill/>
            <a:round/>
          </a:ln>
          <a:effectLst/>
        </p:spPr>
        <p:txBody>
          <a:bodyPr wrap="none" anchor="ctr"/>
          <a:ls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hangingPunct="1">
              <a:defRPr/>
            </a:pPr>
            <a:r>
              <a:rPr lang="en-US" altLang="zh-CN" sz="1200" b="1" dirty="0">
                <a:effectLst>
                  <a:outerShdw blurRad="38100" dist="38100" dir="2700000" algn="tl">
                    <a:srgbClr val="C0C0C0"/>
                  </a:outerShdw>
                </a:effectLst>
                <a:latin typeface="+mj-lt"/>
              </a:rPr>
              <a:t>On the job training for uranium mining</a:t>
            </a:r>
          </a:p>
        </p:txBody>
      </p:sp>
      <p:sp>
        <p:nvSpPr>
          <p:cNvPr id="54288" name="矩形 3"/>
          <p:cNvSpPr>
            <a:spLocks noChangeArrowheads="1"/>
          </p:cNvSpPr>
          <p:nvPr/>
        </p:nvSpPr>
        <p:spPr bwMode="auto">
          <a:xfrm>
            <a:off x="5627688" y="260350"/>
            <a:ext cx="3208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stretch>
            <a:fillRect/>
          </a:stretch>
        </p:blipFill>
        <p:spPr bwMode="auto">
          <a:xfrm>
            <a:off x="6804025" y="4149725"/>
            <a:ext cx="2232025" cy="15795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25" name="矩形 24"/>
          <p:cNvSpPr/>
          <p:nvPr/>
        </p:nvSpPr>
        <p:spPr>
          <a:xfrm>
            <a:off x="563563" y="2057400"/>
            <a:ext cx="7537450" cy="2530475"/>
          </a:xfrm>
          <a:prstGeom prst="rect">
            <a:avLst/>
          </a:prstGeom>
        </p:spPr>
        <p:txBody>
          <a:bodyPr>
            <a:spAutoFit/>
          </a:bodyPr>
          <a:lstStyle/>
          <a:p>
            <a:pPr>
              <a:lnSpc>
                <a:spcPct val="220000"/>
              </a:lnSpc>
              <a:buClr>
                <a:srgbClr val="0066FF"/>
              </a:buClr>
              <a:defRPr/>
            </a:pPr>
            <a:r>
              <a:rPr kumimoji="1" lang="en-US" altLang="zh-CN" sz="2400" b="1" kern="0" dirty="0">
                <a:latin typeface="+mj-lt"/>
                <a:ea typeface="微软雅黑" pitchFamily="34" charset="-122"/>
                <a:cs typeface="+mj-cs"/>
              </a:rPr>
              <a:t>1. Nuclear Energy in China </a:t>
            </a:r>
          </a:p>
          <a:p>
            <a:pPr>
              <a:lnSpc>
                <a:spcPct val="220000"/>
              </a:lnSpc>
              <a:buClr>
                <a:srgbClr val="0066FF"/>
              </a:buClr>
              <a:defRPr/>
            </a:pPr>
            <a:r>
              <a:rPr kumimoji="1" lang="en-US" altLang="zh-CN" sz="2400" b="1" kern="0" dirty="0">
                <a:latin typeface="+mj-lt"/>
                <a:ea typeface="微软雅黑" pitchFamily="34" charset="-122"/>
                <a:cs typeface="+mj-cs"/>
                <a:sym typeface="Arial" pitchFamily="34" charset="0"/>
              </a:rPr>
              <a:t>2. CNNC Introduction </a:t>
            </a:r>
          </a:p>
          <a:p>
            <a:pPr>
              <a:lnSpc>
                <a:spcPct val="220000"/>
              </a:lnSpc>
              <a:buClr>
                <a:srgbClr val="0066FF"/>
              </a:buClr>
              <a:defRPr/>
            </a:pPr>
            <a:r>
              <a:rPr kumimoji="1" lang="en-US" altLang="zh-CN" sz="2400" b="1" kern="0" dirty="0">
                <a:solidFill>
                  <a:srgbClr val="C00000"/>
                </a:solidFill>
                <a:latin typeface="+mj-lt"/>
                <a:ea typeface="微软雅黑" pitchFamily="34" charset="-122"/>
                <a:cs typeface="+mj-cs"/>
                <a:sym typeface="Arial" pitchFamily="34" charset="0"/>
              </a:rPr>
              <a:t>3. Integrated Solutions</a:t>
            </a:r>
          </a:p>
        </p:txBody>
      </p:sp>
      <p:sp>
        <p:nvSpPr>
          <p:cNvPr id="28" name="标题 1"/>
          <p:cNvSpPr txBox="1"/>
          <p:nvPr/>
        </p:nvSpPr>
        <p:spPr>
          <a:xfrm>
            <a:off x="5219700" y="1127125"/>
            <a:ext cx="3924300" cy="933450"/>
          </a:xfrm>
          <a:prstGeom prst="rect">
            <a:avLst/>
          </a:prstGeom>
        </p:spPr>
        <p:txBody>
          <a:bodyPr>
            <a:normAutofit fontScale="45000" lnSpcReduction="20000"/>
          </a:bodyPr>
          <a:lstStyle/>
          <a:p>
            <a:pPr algn="r">
              <a:defRPr/>
            </a:pPr>
            <a:br>
              <a:rPr kumimoji="1" lang="en-CA" altLang="zh-CN" sz="4000" b="1" kern="0" dirty="0">
                <a:solidFill>
                  <a:srgbClr val="0033CC"/>
                </a:solidFill>
                <a:latin typeface="+mj-lt"/>
                <a:ea typeface="微软雅黑" pitchFamily="34" charset="-122"/>
                <a:cs typeface="+mj-cs"/>
              </a:rPr>
            </a:br>
            <a:endParaRPr kumimoji="1" lang="en-US" altLang="zh-CN" sz="4000" kern="0" dirty="0">
              <a:solidFill>
                <a:srgbClr val="0033CC"/>
              </a:solidFill>
              <a:latin typeface="+mj-lt"/>
              <a:ea typeface="微软雅黑" pitchFamily="34" charset="-122"/>
              <a:cs typeface="+mj-cs"/>
            </a:endParaRPr>
          </a:p>
          <a:p>
            <a:pPr>
              <a:defRPr/>
            </a:pPr>
            <a:r>
              <a:rPr kumimoji="1" lang="en-US" altLang="zh-CN" sz="7100" b="1" kern="0" dirty="0">
                <a:latin typeface="+mj-lt"/>
                <a:ea typeface="微软雅黑" pitchFamily="34" charset="-122"/>
                <a:cs typeface="+mj-cs"/>
              </a:rPr>
              <a:t>CONTENTS</a:t>
            </a:r>
          </a:p>
          <a:p>
            <a:pPr algn="r">
              <a:defRPr/>
            </a:pPr>
            <a:endParaRPr kumimoji="1" lang="zh-CN" altLang="en-US" sz="4000" b="1" kern="0" dirty="0">
              <a:solidFill>
                <a:srgbClr val="0033CC"/>
              </a:solidFill>
              <a:latin typeface="+mj-lt"/>
              <a:ea typeface="微软雅黑" pitchFamily="34" charset="-122"/>
              <a:cs typeface="+mj-cs"/>
            </a:endParaRPr>
          </a:p>
        </p:txBody>
      </p:sp>
    </p:spTree>
    <p:extLst>
      <p:ext uri="{BB962C8B-B14F-4D97-AF65-F5344CB8AC3E}">
        <p14:creationId xmlns:p14="http://schemas.microsoft.com/office/powerpoint/2010/main" val="2304816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bwMode="auto">
          <a:xfrm>
            <a:off x="357188" y="3068638"/>
            <a:ext cx="2774950" cy="936625"/>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Infrastructure Establishment</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Site selection</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Project Management</a:t>
            </a:r>
            <a:endParaRPr lang="en-US" altLang="zh-CN" sz="1300" dirty="0">
              <a:solidFill>
                <a:srgbClr val="000000"/>
              </a:solidFill>
              <a:latin typeface="+mj-lt"/>
              <a:ea typeface="微软雅黑" pitchFamily="34" charset="-122"/>
              <a:cs typeface="Arial" charset="0"/>
            </a:endParaRPr>
          </a:p>
        </p:txBody>
      </p:sp>
      <p:sp>
        <p:nvSpPr>
          <p:cNvPr id="40" name="剪去对角的矩形 39"/>
          <p:cNvSpPr/>
          <p:nvPr/>
        </p:nvSpPr>
        <p:spPr bwMode="auto">
          <a:xfrm>
            <a:off x="357188" y="2595563"/>
            <a:ext cx="2774950" cy="546100"/>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defRPr/>
            </a:pPr>
            <a:r>
              <a:rPr lang="en-US" altLang="zh-CN" sz="1600" b="1" kern="0" dirty="0">
                <a:solidFill>
                  <a:srgbClr val="000000"/>
                </a:solidFill>
                <a:latin typeface="+mj-lt"/>
                <a:ea typeface="微软雅黑" pitchFamily="34" charset="-122"/>
                <a:cs typeface="Arial" pitchFamily="34" charset="0"/>
              </a:rPr>
              <a:t>Nuclear Management</a:t>
            </a:r>
          </a:p>
        </p:txBody>
      </p:sp>
      <p:sp>
        <p:nvSpPr>
          <p:cNvPr id="43" name="圆角矩形 42"/>
          <p:cNvSpPr/>
          <p:nvPr/>
        </p:nvSpPr>
        <p:spPr bwMode="auto">
          <a:xfrm>
            <a:off x="323850" y="4783138"/>
            <a:ext cx="2735263" cy="590550"/>
          </a:xfrm>
          <a:prstGeom prst="roundRect">
            <a:avLst/>
          </a:prstGeom>
          <a:solidFill>
            <a:srgbClr val="FFFAF3"/>
          </a:solidFill>
          <a:ln w="9525" cap="flat" cmpd="sng" algn="ctr">
            <a:solidFill>
              <a:srgbClr val="FFFAF3"/>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fontAlgn="auto">
              <a:lnSpc>
                <a:spcPts val="2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Nuclear power</a:t>
            </a:r>
          </a:p>
          <a:p>
            <a:pPr marL="176530" indent="-176530" fontAlgn="auto">
              <a:lnSpc>
                <a:spcPts val="2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Nuclear fuel</a:t>
            </a:r>
          </a:p>
        </p:txBody>
      </p:sp>
      <p:sp>
        <p:nvSpPr>
          <p:cNvPr id="42" name="剪去对角的矩形 41"/>
          <p:cNvSpPr/>
          <p:nvPr/>
        </p:nvSpPr>
        <p:spPr bwMode="auto">
          <a:xfrm>
            <a:off x="358775" y="4149725"/>
            <a:ext cx="2686050" cy="608013"/>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buFont typeface="Arial" charset="0"/>
              <a:buNone/>
              <a:defRPr/>
            </a:pPr>
            <a:r>
              <a:rPr lang="en-US" altLang="zh-CN" sz="1600" b="1" kern="0" dirty="0">
                <a:solidFill>
                  <a:srgbClr val="000000"/>
                </a:solidFill>
                <a:latin typeface="+mj-lt"/>
                <a:ea typeface="微软雅黑" pitchFamily="34" charset="-122"/>
                <a:cs typeface="Arial" pitchFamily="34" charset="0"/>
              </a:rPr>
              <a:t>Nuclear Technology Transfer</a:t>
            </a:r>
            <a:endParaRPr lang="zh-CN" altLang="en-US" sz="1400" kern="0" dirty="0">
              <a:solidFill>
                <a:srgbClr val="000000"/>
              </a:solidFill>
              <a:latin typeface="+mj-lt"/>
              <a:ea typeface="微软雅黑" pitchFamily="34" charset="-122"/>
              <a:cs typeface="Arial" pitchFamily="34" charset="0"/>
            </a:endParaRPr>
          </a:p>
        </p:txBody>
      </p:sp>
      <p:sp>
        <p:nvSpPr>
          <p:cNvPr id="45" name="圆角矩形 44"/>
          <p:cNvSpPr/>
          <p:nvPr/>
        </p:nvSpPr>
        <p:spPr bwMode="auto">
          <a:xfrm>
            <a:off x="4859338" y="1670050"/>
            <a:ext cx="4249737" cy="2087563"/>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Advanced NPP design</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NPP construction and life cycle management  support</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Life extension &amp; Consulting</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Operation &amp; Maintenance support</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Various Contract Models (EPC, EPCM, BOT, BOO, PPP etc.)</a:t>
            </a:r>
            <a:endParaRPr lang="zh-CN" altLang="en-US" sz="1300" dirty="0">
              <a:solidFill>
                <a:srgbClr val="000000"/>
              </a:solidFill>
              <a:latin typeface="+mj-lt"/>
              <a:ea typeface="微软雅黑" pitchFamily="34" charset="-122"/>
              <a:cs typeface="Arial" charset="0"/>
            </a:endParaRPr>
          </a:p>
        </p:txBody>
      </p:sp>
      <p:sp>
        <p:nvSpPr>
          <p:cNvPr id="46" name="圆角矩形 45"/>
          <p:cNvSpPr/>
          <p:nvPr/>
        </p:nvSpPr>
        <p:spPr bwMode="auto">
          <a:xfrm>
            <a:off x="5113338" y="4308475"/>
            <a:ext cx="3892550" cy="560388"/>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fontAlgn="auto">
              <a:lnSpc>
                <a:spcPts val="2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rPr>
              <a:t>Government support</a:t>
            </a:r>
            <a:endParaRPr kumimoji="1" lang="en-US" altLang="zh-CN" sz="1400" dirty="0">
              <a:solidFill>
                <a:prstClr val="black"/>
              </a:solidFill>
              <a:latin typeface="+mj-lt"/>
              <a:ea typeface="微软雅黑" pitchFamily="34" charset="-122"/>
              <a:cs typeface="Arial" pitchFamily="34" charset="0"/>
              <a:sym typeface="Arial" pitchFamily="34" charset="0"/>
            </a:endParaRPr>
          </a:p>
          <a:p>
            <a:pPr marL="176530" indent="-176530" fontAlgn="auto">
              <a:lnSpc>
                <a:spcPts val="2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Flexible Financing Options</a:t>
            </a:r>
          </a:p>
        </p:txBody>
      </p:sp>
      <p:sp>
        <p:nvSpPr>
          <p:cNvPr id="47" name="剪去对角的矩形 46"/>
          <p:cNvSpPr/>
          <p:nvPr/>
        </p:nvSpPr>
        <p:spPr bwMode="auto">
          <a:xfrm>
            <a:off x="5551488" y="4000500"/>
            <a:ext cx="2624137" cy="333375"/>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buFont typeface="Arial" charset="0"/>
              <a:buNone/>
              <a:defRPr/>
            </a:pPr>
            <a:r>
              <a:rPr lang="en-US" altLang="zh-CN" sz="1600" b="1" kern="0" dirty="0">
                <a:solidFill>
                  <a:srgbClr val="000000"/>
                </a:solidFill>
                <a:latin typeface="+mj-lt"/>
                <a:ea typeface="微软雅黑" pitchFamily="34" charset="-122"/>
                <a:cs typeface="Arial" pitchFamily="34" charset="0"/>
              </a:rPr>
              <a:t>Financial Solution</a:t>
            </a:r>
            <a:endParaRPr lang="zh-CN" altLang="en-US" sz="1400" kern="0" dirty="0">
              <a:solidFill>
                <a:srgbClr val="000000"/>
              </a:solidFill>
              <a:latin typeface="+mj-lt"/>
              <a:ea typeface="微软雅黑" pitchFamily="34" charset="-122"/>
              <a:cs typeface="Arial" pitchFamily="34" charset="0"/>
            </a:endParaRPr>
          </a:p>
        </p:txBody>
      </p:sp>
      <p:sp>
        <p:nvSpPr>
          <p:cNvPr id="49" name="圆角矩形 48"/>
          <p:cNvSpPr/>
          <p:nvPr/>
        </p:nvSpPr>
        <p:spPr bwMode="auto">
          <a:xfrm>
            <a:off x="357188" y="1563688"/>
            <a:ext cx="2774950" cy="857250"/>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fontAlgn="auto">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Equipment Supply</a:t>
            </a:r>
          </a:p>
          <a:p>
            <a:pPr marL="176530" indent="-176530" fontAlgn="auto">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Nuclear fuel Supply</a:t>
            </a:r>
          </a:p>
          <a:p>
            <a:pPr marL="176530" indent="-176530" fontAlgn="auto">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Localization </a:t>
            </a:r>
          </a:p>
        </p:txBody>
      </p:sp>
      <p:grpSp>
        <p:nvGrpSpPr>
          <p:cNvPr id="56330" name="Group 14"/>
          <p:cNvGrpSpPr>
            <a:grpSpLocks/>
          </p:cNvGrpSpPr>
          <p:nvPr/>
        </p:nvGrpSpPr>
        <p:grpSpPr bwMode="auto">
          <a:xfrm>
            <a:off x="3357563" y="3240088"/>
            <a:ext cx="1643062" cy="1697037"/>
            <a:chOff x="358" y="1306"/>
            <a:chExt cx="2118" cy="2118"/>
          </a:xfrm>
        </p:grpSpPr>
        <p:sp>
          <p:nvSpPr>
            <p:cNvPr id="51" name="AutoShape 15"/>
            <p:cNvSpPr>
              <a:spLocks noChangeArrowheads="1"/>
            </p:cNvSpPr>
            <p:nvPr/>
          </p:nvSpPr>
          <p:spPr bwMode="gray">
            <a:xfrm rot="279351">
              <a:off x="358" y="1306"/>
              <a:ext cx="2118" cy="2118"/>
            </a:xfrm>
            <a:custGeom>
              <a:avLst/>
              <a:gdLst>
                <a:gd name="T0" fmla="*/ 1924 w 21600"/>
                <a:gd name="T1" fmla="*/ 448 h 21600"/>
                <a:gd name="T2" fmla="*/ 1420 w 21600"/>
                <a:gd name="T3" fmla="*/ 247 h 21600"/>
                <a:gd name="T4" fmla="*/ 1645 w 21600"/>
                <a:gd name="T5" fmla="*/ 645 h 21600"/>
                <a:gd name="T6" fmla="*/ 2379 w 21600"/>
                <a:gd name="T7" fmla="*/ 955 h 21600"/>
                <a:gd name="T8" fmla="*/ 1979 w 21600"/>
                <a:gd name="T9" fmla="*/ 1424 h 21600"/>
                <a:gd name="T10" fmla="*/ 1510 w 21600"/>
                <a:gd name="T11" fmla="*/ 1024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094" y="10228"/>
                  </a:moveTo>
                  <a:cubicBezTo>
                    <a:pt x="17884" y="7551"/>
                    <a:pt x="16225" y="5204"/>
                    <a:pt x="13771" y="4113"/>
                  </a:cubicBezTo>
                  <a:lnTo>
                    <a:pt x="15186" y="930"/>
                  </a:lnTo>
                  <a:cubicBezTo>
                    <a:pt x="18808" y="2540"/>
                    <a:pt x="21257" y="6004"/>
                    <a:pt x="21566" y="9955"/>
                  </a:cubicBezTo>
                  <a:lnTo>
                    <a:pt x="24258" y="9744"/>
                  </a:lnTo>
                  <a:lnTo>
                    <a:pt x="20179" y="14520"/>
                  </a:lnTo>
                  <a:lnTo>
                    <a:pt x="15402" y="10439"/>
                  </a:lnTo>
                  <a:lnTo>
                    <a:pt x="18094" y="10228"/>
                  </a:lnTo>
                  <a:close/>
                </a:path>
              </a:pathLst>
            </a:custGeom>
            <a:solidFill>
              <a:srgbClr val="6FB9D7"/>
            </a:solidFill>
            <a:ln w="9525">
              <a:miter lim="800000"/>
            </a:ln>
            <a:scene3d>
              <a:camera prst="legacyPerspectiveBottom">
                <a:rot lat="20699998" lon="19499998" rev="0"/>
              </a:camera>
              <a:lightRig rig="legacyHarsh1" dir="t"/>
            </a:scene3d>
            <a:sp3d extrusionH="227000" prstMaterial="legacyPlastic">
              <a:bevelT w="13500" h="13500" prst="angle"/>
              <a:bevelB w="13500" h="13500" prst="angle"/>
              <a:extrusionClr>
                <a:srgbClr val="6FB9D7"/>
              </a:extrusionClr>
            </a:sp3d>
          </p:spPr>
          <p:txBody>
            <a:bodyPr wrap="none" anchor="ctr">
              <a:flatTx/>
            </a:bodyPr>
            <a:lstStyle/>
            <a:p>
              <a:pPr fontAlgn="auto">
                <a:spcBef>
                  <a:spcPts val="0"/>
                </a:spcBef>
                <a:spcAft>
                  <a:spcPts val="0"/>
                </a:spcAft>
                <a:defRPr/>
              </a:pPr>
              <a:endParaRPr lang="en-US" altLang="zh-CN" kern="0">
                <a:solidFill>
                  <a:sysClr val="windowText" lastClr="000000"/>
                </a:solidFill>
                <a:latin typeface="+mj-lt"/>
                <a:ea typeface="微软雅黑" pitchFamily="34" charset="-122"/>
                <a:cs typeface="Arial" pitchFamily="34" charset="0"/>
              </a:endParaRPr>
            </a:p>
          </p:txBody>
        </p:sp>
        <p:sp>
          <p:nvSpPr>
            <p:cNvPr id="52" name="AutoShape 16"/>
            <p:cNvSpPr>
              <a:spLocks noChangeArrowheads="1"/>
            </p:cNvSpPr>
            <p:nvPr/>
          </p:nvSpPr>
          <p:spPr bwMode="gray">
            <a:xfrm rot="-5626853">
              <a:off x="358" y="1306"/>
              <a:ext cx="2118" cy="2118"/>
            </a:xfrm>
            <a:custGeom>
              <a:avLst/>
              <a:gdLst>
                <a:gd name="T0" fmla="*/ 2057 w 21600"/>
                <a:gd name="T1" fmla="*/ 703 h 21600"/>
                <a:gd name="T2" fmla="*/ 1646 w 21600"/>
                <a:gd name="T3" fmla="*/ 399 h 21600"/>
                <a:gd name="T4" fmla="*/ 1726 w 21600"/>
                <a:gd name="T5" fmla="*/ 821 h 21600"/>
                <a:gd name="T6" fmla="*/ 2366 w 21600"/>
                <a:gd name="T7" fmla="*/ 1269 h 21600"/>
                <a:gd name="T8" fmla="*/ 1861 w 21600"/>
                <a:gd name="T9" fmla="*/ 1634 h 21600"/>
                <a:gd name="T10" fmla="*/ 1497 w 21600"/>
                <a:gd name="T11" fmla="*/ 1129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28" y="11944"/>
                  </a:moveTo>
                  <a:cubicBezTo>
                    <a:pt x="17989" y="11566"/>
                    <a:pt x="18020" y="11183"/>
                    <a:pt x="18020" y="10800"/>
                  </a:cubicBezTo>
                  <a:cubicBezTo>
                    <a:pt x="18020" y="8737"/>
                    <a:pt x="17138" y="6774"/>
                    <a:pt x="15597" y="5404"/>
                  </a:cubicBezTo>
                  <a:lnTo>
                    <a:pt x="17975" y="2728"/>
                  </a:lnTo>
                  <a:cubicBezTo>
                    <a:pt x="20281" y="4778"/>
                    <a:pt x="21600" y="7715"/>
                    <a:pt x="21600" y="10800"/>
                  </a:cubicBezTo>
                  <a:cubicBezTo>
                    <a:pt x="21600" y="11373"/>
                    <a:pt x="21554" y="11946"/>
                    <a:pt x="21463" y="12512"/>
                  </a:cubicBezTo>
                  <a:lnTo>
                    <a:pt x="24129" y="12940"/>
                  </a:lnTo>
                  <a:lnTo>
                    <a:pt x="18983" y="16661"/>
                  </a:lnTo>
                  <a:lnTo>
                    <a:pt x="15262" y="11516"/>
                  </a:lnTo>
                  <a:lnTo>
                    <a:pt x="17928" y="11944"/>
                  </a:lnTo>
                  <a:close/>
                </a:path>
              </a:pathLst>
            </a:custGeom>
            <a:solidFill>
              <a:srgbClr val="B3DC27"/>
            </a:solidFill>
            <a:ln w="9525">
              <a:miter lim="800000"/>
            </a:ln>
            <a:scene3d>
              <a:camera prst="legacyPerspectiveBottom">
                <a:rot lat="20699998" lon="19499998" rev="0"/>
              </a:camera>
              <a:lightRig rig="legacyHarsh1" dir="t"/>
            </a:scene3d>
            <a:sp3d extrusionH="227000" prstMaterial="legacyPlastic">
              <a:bevelT w="13500" h="13500" prst="angle"/>
              <a:bevelB w="13500" h="13500" prst="angle"/>
              <a:extrusionClr>
                <a:srgbClr val="B3DC27"/>
              </a:extrusionClr>
            </a:sp3d>
          </p:spPr>
          <p:txBody>
            <a:bodyPr wrap="none" anchor="ctr">
              <a:flatTx/>
            </a:bodyPr>
            <a:lstStyle/>
            <a:p>
              <a:pPr fontAlgn="auto">
                <a:spcBef>
                  <a:spcPts val="0"/>
                </a:spcBef>
                <a:spcAft>
                  <a:spcPts val="0"/>
                </a:spcAft>
                <a:defRPr/>
              </a:pPr>
              <a:endParaRPr lang="en-US" altLang="zh-CN" kern="0">
                <a:solidFill>
                  <a:sysClr val="windowText" lastClr="000000"/>
                </a:solidFill>
                <a:latin typeface="+mj-lt"/>
                <a:ea typeface="微软雅黑" pitchFamily="34" charset="-122"/>
                <a:cs typeface="Arial" pitchFamily="34" charset="0"/>
              </a:endParaRPr>
            </a:p>
          </p:txBody>
        </p:sp>
        <p:sp>
          <p:nvSpPr>
            <p:cNvPr id="53" name="AutoShape 17"/>
            <p:cNvSpPr>
              <a:spLocks noChangeArrowheads="1"/>
            </p:cNvSpPr>
            <p:nvPr/>
          </p:nvSpPr>
          <p:spPr bwMode="gray">
            <a:xfrm rot="10800000">
              <a:off x="358" y="1306"/>
              <a:ext cx="2118" cy="2118"/>
            </a:xfrm>
            <a:custGeom>
              <a:avLst/>
              <a:gdLst>
                <a:gd name="T0" fmla="*/ 1997 w 21600"/>
                <a:gd name="T1" fmla="*/ 568 h 21600"/>
                <a:gd name="T2" fmla="*/ 1526 w 21600"/>
                <a:gd name="T3" fmla="*/ 313 h 21600"/>
                <a:gd name="T4" fmla="*/ 1680 w 21600"/>
                <a:gd name="T5" fmla="*/ 734 h 21600"/>
                <a:gd name="T6" fmla="*/ 2381 w 21600"/>
                <a:gd name="T7" fmla="*/ 1122 h 21600"/>
                <a:gd name="T8" fmla="*/ 1916 w 21600"/>
                <a:gd name="T9" fmla="*/ 1545 h 21600"/>
                <a:gd name="T10" fmla="*/ 1494 w 21600"/>
                <a:gd name="T11" fmla="*/ 108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37" y="11142"/>
                  </a:moveTo>
                  <a:cubicBezTo>
                    <a:pt x="17943" y="11028"/>
                    <a:pt x="17946" y="10914"/>
                    <a:pt x="17946" y="10800"/>
                  </a:cubicBezTo>
                  <a:cubicBezTo>
                    <a:pt x="17946" y="8337"/>
                    <a:pt x="16678" y="6048"/>
                    <a:pt x="14591" y="4742"/>
                  </a:cubicBezTo>
                  <a:lnTo>
                    <a:pt x="16529" y="1645"/>
                  </a:lnTo>
                  <a:cubicBezTo>
                    <a:pt x="19684" y="3619"/>
                    <a:pt x="21600" y="7078"/>
                    <a:pt x="21600" y="10800"/>
                  </a:cubicBezTo>
                  <a:cubicBezTo>
                    <a:pt x="21600" y="10972"/>
                    <a:pt x="21595" y="11145"/>
                    <a:pt x="21587" y="11318"/>
                  </a:cubicBezTo>
                  <a:lnTo>
                    <a:pt x="24284" y="11447"/>
                  </a:lnTo>
                  <a:lnTo>
                    <a:pt x="19545" y="15752"/>
                  </a:lnTo>
                  <a:lnTo>
                    <a:pt x="15240" y="11013"/>
                  </a:lnTo>
                  <a:lnTo>
                    <a:pt x="17937" y="11142"/>
                  </a:lnTo>
                  <a:close/>
                </a:path>
              </a:pathLst>
            </a:custGeom>
            <a:solidFill>
              <a:srgbClr val="FF7F00"/>
            </a:solidFill>
            <a:ln w="9525">
              <a:miter lim="800000"/>
            </a:ln>
            <a:scene3d>
              <a:camera prst="legacyPerspectiveBottom">
                <a:rot lat="20699998" lon="19499998" rev="0"/>
              </a:camera>
              <a:lightRig rig="legacyHarsh1" dir="t"/>
            </a:scene3d>
            <a:sp3d extrusionH="227000" prstMaterial="legacyPlastic">
              <a:bevelT w="13500" h="13500" prst="angle"/>
              <a:bevelB w="13500" h="13500" prst="angle"/>
              <a:extrusionClr>
                <a:srgbClr val="FF7F00"/>
              </a:extrusionClr>
            </a:sp3d>
          </p:spPr>
          <p:txBody>
            <a:bodyPr wrap="none" anchor="ctr">
              <a:flatTx/>
            </a:bodyPr>
            <a:lstStyle/>
            <a:p>
              <a:pPr fontAlgn="auto">
                <a:spcBef>
                  <a:spcPts val="0"/>
                </a:spcBef>
                <a:spcAft>
                  <a:spcPts val="0"/>
                </a:spcAft>
                <a:defRPr/>
              </a:pPr>
              <a:endParaRPr lang="en-US" altLang="zh-CN" kern="0">
                <a:solidFill>
                  <a:sysClr val="windowText" lastClr="000000"/>
                </a:solidFill>
                <a:latin typeface="+mj-lt"/>
                <a:ea typeface="微软雅黑" pitchFamily="34" charset="-122"/>
                <a:cs typeface="Arial" pitchFamily="34" charset="0"/>
              </a:endParaRPr>
            </a:p>
          </p:txBody>
        </p:sp>
        <p:sp>
          <p:nvSpPr>
            <p:cNvPr id="54" name="AutoShape 18"/>
            <p:cNvSpPr>
              <a:spLocks noChangeArrowheads="1"/>
            </p:cNvSpPr>
            <p:nvPr/>
          </p:nvSpPr>
          <p:spPr bwMode="gray">
            <a:xfrm rot="5400000">
              <a:off x="358" y="1306"/>
              <a:ext cx="2118" cy="2118"/>
            </a:xfrm>
            <a:custGeom>
              <a:avLst/>
              <a:gdLst>
                <a:gd name="T0" fmla="*/ 1948 w 21600"/>
                <a:gd name="T1" fmla="*/ 483 h 21600"/>
                <a:gd name="T2" fmla="*/ 1436 w 21600"/>
                <a:gd name="T3" fmla="*/ 266 h 21600"/>
                <a:gd name="T4" fmla="*/ 1644 w 21600"/>
                <a:gd name="T5" fmla="*/ 680 h 21600"/>
                <a:gd name="T6" fmla="*/ 2382 w 21600"/>
                <a:gd name="T7" fmla="*/ 1030 h 21600"/>
                <a:gd name="T8" fmla="*/ 1947 w 21600"/>
                <a:gd name="T9" fmla="*/ 1485 h 21600"/>
                <a:gd name="T10" fmla="*/ 1492 w 21600"/>
                <a:gd name="T11" fmla="*/ 1050 h 21600"/>
                <a:gd name="T12" fmla="*/ 0 60000 65536"/>
                <a:gd name="T13" fmla="*/ 0 60000 65536"/>
                <a:gd name="T14" fmla="*/ 0 60000 65536"/>
                <a:gd name="T15" fmla="*/ 0 60000 65536"/>
                <a:gd name="T16" fmla="*/ 0 60000 65536"/>
                <a:gd name="T17" fmla="*/ 0 60000 65536"/>
                <a:gd name="T18" fmla="*/ 3161 w 21600"/>
                <a:gd name="T19" fmla="*/ 3161 h 21600"/>
                <a:gd name="T20" fmla="*/ 18439 w 21600"/>
                <a:gd name="T21" fmla="*/ 1843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912" y="10646"/>
                  </a:moveTo>
                  <a:cubicBezTo>
                    <a:pt x="17854" y="7955"/>
                    <a:pt x="16282" y="5527"/>
                    <a:pt x="13851" y="4373"/>
                  </a:cubicBezTo>
                  <a:lnTo>
                    <a:pt x="15432" y="1043"/>
                  </a:lnTo>
                  <a:cubicBezTo>
                    <a:pt x="19123" y="2796"/>
                    <a:pt x="21509" y="6481"/>
                    <a:pt x="21597" y="10566"/>
                  </a:cubicBezTo>
                  <a:lnTo>
                    <a:pt x="24296" y="10507"/>
                  </a:lnTo>
                  <a:lnTo>
                    <a:pt x="19852" y="15148"/>
                  </a:lnTo>
                  <a:lnTo>
                    <a:pt x="15212" y="10704"/>
                  </a:lnTo>
                  <a:lnTo>
                    <a:pt x="17912" y="10646"/>
                  </a:lnTo>
                  <a:close/>
                </a:path>
              </a:pathLst>
            </a:custGeom>
            <a:solidFill>
              <a:srgbClr val="F93D17"/>
            </a:solidFill>
            <a:ln w="9525">
              <a:miter lim="800000"/>
            </a:ln>
            <a:scene3d>
              <a:camera prst="legacyPerspectiveBottom">
                <a:rot lat="20699998" lon="19499998" rev="0"/>
              </a:camera>
              <a:lightRig rig="legacyHarsh1" dir="t"/>
            </a:scene3d>
            <a:sp3d extrusionH="227000" prstMaterial="legacyPlastic">
              <a:bevelT w="13500" h="13500" prst="angle"/>
              <a:bevelB w="13500" h="13500" prst="angle"/>
              <a:extrusionClr>
                <a:srgbClr val="F93D17"/>
              </a:extrusionClr>
            </a:sp3d>
          </p:spPr>
          <p:txBody>
            <a:bodyPr wrap="none" anchor="ctr">
              <a:flatTx/>
            </a:bodyPr>
            <a:lstStyle/>
            <a:p>
              <a:pPr fontAlgn="auto">
                <a:spcBef>
                  <a:spcPts val="0"/>
                </a:spcBef>
                <a:spcAft>
                  <a:spcPts val="0"/>
                </a:spcAft>
                <a:defRPr/>
              </a:pPr>
              <a:endParaRPr lang="en-US" altLang="zh-CN" kern="0">
                <a:solidFill>
                  <a:sysClr val="windowText" lastClr="000000"/>
                </a:solidFill>
                <a:latin typeface="+mj-lt"/>
                <a:ea typeface="微软雅黑" pitchFamily="34" charset="-122"/>
                <a:cs typeface="Arial" pitchFamily="34" charset="0"/>
              </a:endParaRPr>
            </a:p>
          </p:txBody>
        </p:sp>
      </p:grpSp>
      <p:pic>
        <p:nvPicPr>
          <p:cNvPr id="56331" name="Picture 2" descr="E:\程序文件\GXT\DATA\547\1327\temp\201502061409085004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3789363"/>
            <a:ext cx="66198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圆角矩形 55"/>
          <p:cNvSpPr/>
          <p:nvPr/>
        </p:nvSpPr>
        <p:spPr bwMode="auto">
          <a:xfrm>
            <a:off x="5106988" y="5381625"/>
            <a:ext cx="3929062" cy="711200"/>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fontAlgn="auto">
              <a:lnSpc>
                <a:spcPct val="150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HRD Services</a:t>
            </a:r>
          </a:p>
          <a:p>
            <a:pPr marL="176530" indent="-176530" fontAlgn="auto">
              <a:lnSpc>
                <a:spcPct val="150000"/>
              </a:lnSpc>
              <a:spcBef>
                <a:spcPts val="0"/>
              </a:spcBef>
              <a:spcAft>
                <a:spcPts val="0"/>
              </a:spcAft>
              <a:buFont typeface="Arial" pitchFamily="34" charset="0"/>
              <a:buChar char="•"/>
              <a:defRPr/>
            </a:pPr>
            <a:r>
              <a:rPr kumimoji="1" lang="en-US" altLang="zh-CN" sz="1400" dirty="0">
                <a:solidFill>
                  <a:prstClr val="black"/>
                </a:solidFill>
                <a:latin typeface="+mj-lt"/>
                <a:ea typeface="微软雅黑" pitchFamily="34" charset="-122"/>
                <a:cs typeface="Arial" pitchFamily="34" charset="0"/>
                <a:sym typeface="Arial" pitchFamily="34" charset="0"/>
              </a:rPr>
              <a:t>Joint educational program</a:t>
            </a:r>
            <a:endParaRPr lang="zh-CN" altLang="en-US" sz="1300" kern="0" dirty="0">
              <a:solidFill>
                <a:srgbClr val="000000"/>
              </a:solidFill>
              <a:latin typeface="+mj-lt"/>
              <a:ea typeface="微软雅黑" pitchFamily="34" charset="-122"/>
              <a:cs typeface="Arial" pitchFamily="34" charset="0"/>
            </a:endParaRPr>
          </a:p>
        </p:txBody>
      </p:sp>
      <p:sp>
        <p:nvSpPr>
          <p:cNvPr id="57" name="剪去对角的矩形 56"/>
          <p:cNvSpPr/>
          <p:nvPr/>
        </p:nvSpPr>
        <p:spPr bwMode="auto">
          <a:xfrm>
            <a:off x="5545138" y="5045075"/>
            <a:ext cx="2624137" cy="398463"/>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buFont typeface="Arial" charset="0"/>
              <a:buNone/>
              <a:defRPr/>
            </a:pPr>
            <a:r>
              <a:rPr lang="en-US" altLang="zh-CN" sz="1600" b="1" kern="0" dirty="0">
                <a:solidFill>
                  <a:srgbClr val="000000"/>
                </a:solidFill>
                <a:latin typeface="+mj-lt"/>
                <a:ea typeface="微软雅黑" pitchFamily="34" charset="-122"/>
                <a:cs typeface="Arial" pitchFamily="34" charset="0"/>
              </a:rPr>
              <a:t>HRD</a:t>
            </a:r>
            <a:endParaRPr lang="zh-CN" altLang="en-US" sz="1400" kern="0" dirty="0">
              <a:solidFill>
                <a:srgbClr val="000000"/>
              </a:solidFill>
              <a:latin typeface="+mj-lt"/>
              <a:ea typeface="微软雅黑" pitchFamily="34" charset="-122"/>
              <a:cs typeface="Arial" pitchFamily="34" charset="0"/>
            </a:endParaRPr>
          </a:p>
        </p:txBody>
      </p:sp>
      <p:sp>
        <p:nvSpPr>
          <p:cNvPr id="59" name="圆角矩形 58"/>
          <p:cNvSpPr/>
          <p:nvPr/>
        </p:nvSpPr>
        <p:spPr bwMode="auto">
          <a:xfrm>
            <a:off x="107950" y="5810250"/>
            <a:ext cx="3959225" cy="571500"/>
          </a:xfrm>
          <a:prstGeom prst="roundRect">
            <a:avLst/>
          </a:prstGeom>
          <a:solidFill>
            <a:srgbClr val="FFFAF3"/>
          </a:solidFill>
          <a:ln w="9525" cap="flat" cmpd="sng" algn="ctr">
            <a:solidFill>
              <a:srgbClr val="FFFFFF">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a:lstStyle/>
          <a:p>
            <a:pPr marL="176530" indent="-176530">
              <a:lnSpc>
                <a:spcPts val="2000"/>
              </a:lnSpc>
              <a:buFont typeface="Arial" charset="0"/>
              <a:buChar char="•"/>
              <a:defRPr/>
            </a:pPr>
            <a:r>
              <a:rPr kumimoji="1" lang="en-US" altLang="zh-CN" sz="1400" dirty="0">
                <a:latin typeface="+mj-lt"/>
                <a:ea typeface="微软雅黑" pitchFamily="34" charset="-122"/>
                <a:cs typeface="Arial" charset="0"/>
                <a:sym typeface="Arial" charset="0"/>
              </a:rPr>
              <a:t>Cooperation in Research and Design</a:t>
            </a:r>
          </a:p>
          <a:p>
            <a:pPr marL="176530" indent="-176530">
              <a:lnSpc>
                <a:spcPts val="2000"/>
              </a:lnSpc>
              <a:buFont typeface="Arial" charset="0"/>
              <a:buChar char="•"/>
              <a:defRPr/>
            </a:pPr>
            <a:r>
              <a:rPr kumimoji="1" lang="en-US" altLang="zh-CN" sz="1400" dirty="0">
                <a:solidFill>
                  <a:srgbClr val="000000"/>
                </a:solidFill>
                <a:latin typeface="+mj-lt"/>
                <a:ea typeface="微软雅黑" pitchFamily="34" charset="-122"/>
                <a:cs typeface="Arial" charset="0"/>
                <a:sym typeface="Arial" charset="0"/>
              </a:rPr>
              <a:t>Research and Test Facilities</a:t>
            </a:r>
            <a:endParaRPr lang="en-US" altLang="zh-CN" sz="1300" dirty="0">
              <a:solidFill>
                <a:srgbClr val="000000"/>
              </a:solidFill>
              <a:latin typeface="+mj-lt"/>
              <a:ea typeface="微软雅黑" pitchFamily="34" charset="-122"/>
              <a:cs typeface="Arial" charset="0"/>
            </a:endParaRPr>
          </a:p>
        </p:txBody>
      </p:sp>
      <p:sp>
        <p:nvSpPr>
          <p:cNvPr id="58" name="剪去对角的矩形 57"/>
          <p:cNvSpPr/>
          <p:nvPr/>
        </p:nvSpPr>
        <p:spPr bwMode="auto">
          <a:xfrm>
            <a:off x="395288" y="5519738"/>
            <a:ext cx="2693987" cy="357187"/>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buFont typeface="Arial" charset="0"/>
              <a:buNone/>
              <a:defRPr/>
            </a:pPr>
            <a:r>
              <a:rPr lang="en-US" altLang="zh-CN" sz="1600" b="1" kern="0" dirty="0">
                <a:solidFill>
                  <a:srgbClr val="000000"/>
                </a:solidFill>
                <a:latin typeface="+mj-lt"/>
                <a:ea typeface="微软雅黑" pitchFamily="34" charset="-122"/>
                <a:cs typeface="Arial" pitchFamily="34" charset="0"/>
              </a:rPr>
              <a:t>R&amp;D</a:t>
            </a:r>
            <a:endParaRPr lang="zh-CN" altLang="en-US" sz="1400" kern="0" dirty="0">
              <a:solidFill>
                <a:srgbClr val="000000"/>
              </a:solidFill>
              <a:latin typeface="+mj-lt"/>
              <a:ea typeface="微软雅黑" pitchFamily="34" charset="-122"/>
              <a:cs typeface="Arial" pitchFamily="34" charset="0"/>
            </a:endParaRPr>
          </a:p>
        </p:txBody>
      </p:sp>
      <p:sp>
        <p:nvSpPr>
          <p:cNvPr id="44" name="剪去对角的矩形 43"/>
          <p:cNvSpPr/>
          <p:nvPr/>
        </p:nvSpPr>
        <p:spPr bwMode="auto">
          <a:xfrm>
            <a:off x="5572125" y="1344613"/>
            <a:ext cx="2667000" cy="381000"/>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buFont typeface="Arial" charset="0"/>
              <a:buNone/>
              <a:defRPr/>
            </a:pPr>
            <a:r>
              <a:rPr lang="en-US" altLang="zh-CN" sz="1600" b="1" kern="0" dirty="0">
                <a:solidFill>
                  <a:srgbClr val="000000"/>
                </a:solidFill>
                <a:latin typeface="+mj-lt"/>
                <a:ea typeface="微软雅黑" pitchFamily="34" charset="-122"/>
                <a:cs typeface="Arial" pitchFamily="34" charset="0"/>
              </a:rPr>
              <a:t>NPP Project</a:t>
            </a:r>
            <a:endParaRPr lang="zh-CN" altLang="en-US" sz="1400" kern="0" dirty="0">
              <a:solidFill>
                <a:srgbClr val="000000"/>
              </a:solidFill>
              <a:latin typeface="+mj-lt"/>
              <a:ea typeface="微软雅黑" pitchFamily="34" charset="-122"/>
              <a:cs typeface="Arial" pitchFamily="34" charset="0"/>
            </a:endParaRPr>
          </a:p>
        </p:txBody>
      </p:sp>
      <p:sp>
        <p:nvSpPr>
          <p:cNvPr id="48" name="剪去对角的矩形 47"/>
          <p:cNvSpPr/>
          <p:nvPr/>
        </p:nvSpPr>
        <p:spPr bwMode="auto">
          <a:xfrm>
            <a:off x="357188" y="1150938"/>
            <a:ext cx="2774950" cy="406400"/>
          </a:xfrm>
          <a:prstGeom prst="snip2DiagRect">
            <a:avLst/>
          </a:prstGeom>
          <a:solidFill>
            <a:srgbClr val="DCF0F4"/>
          </a:soli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lstStyle/>
          <a:p>
            <a:pPr algn="ctr" fontAlgn="auto">
              <a:spcBef>
                <a:spcPts val="0"/>
              </a:spcBef>
              <a:spcAft>
                <a:spcPts val="0"/>
              </a:spcAft>
              <a:defRPr/>
            </a:pPr>
            <a:r>
              <a:rPr lang="en-US" altLang="zh-CN" sz="1600" b="1" kern="0" dirty="0">
                <a:solidFill>
                  <a:srgbClr val="000000"/>
                </a:solidFill>
                <a:latin typeface="+mj-lt"/>
                <a:ea typeface="微软雅黑" pitchFamily="34" charset="-122"/>
                <a:cs typeface="Arial" pitchFamily="34" charset="0"/>
              </a:rPr>
              <a:t>Industrial Solution</a:t>
            </a:r>
            <a:endParaRPr lang="zh-CN" altLang="en-US" sz="1400" kern="0" dirty="0">
              <a:solidFill>
                <a:srgbClr val="000000"/>
              </a:solidFill>
              <a:latin typeface="+mj-lt"/>
              <a:ea typeface="微软雅黑" pitchFamily="34" charset="-122"/>
              <a:cs typeface="Arial" pitchFamily="34" charset="0"/>
            </a:endParaRPr>
          </a:p>
          <a:p>
            <a:pPr algn="ctr" fontAlgn="auto">
              <a:spcBef>
                <a:spcPts val="0"/>
              </a:spcBef>
              <a:spcAft>
                <a:spcPts val="0"/>
              </a:spcAft>
              <a:defRPr/>
            </a:pPr>
            <a:endParaRPr lang="zh-CN" altLang="en-US" sz="1600" kern="0" dirty="0">
              <a:solidFill>
                <a:srgbClr val="000000"/>
              </a:solidFill>
              <a:latin typeface="+mj-lt"/>
              <a:ea typeface="微软雅黑" pitchFamily="34" charset="-122"/>
              <a:cs typeface="Arial" pitchFamily="34" charset="0"/>
            </a:endParaRPr>
          </a:p>
        </p:txBody>
      </p:sp>
      <p:sp>
        <p:nvSpPr>
          <p:cNvPr id="56338" name="矩形 11"/>
          <p:cNvSpPr>
            <a:spLocks noChangeArrowheads="1"/>
          </p:cNvSpPr>
          <p:nvPr/>
        </p:nvSpPr>
        <p:spPr bwMode="auto">
          <a:xfrm>
            <a:off x="1690688" y="692150"/>
            <a:ext cx="5545137"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spcBef>
                <a:spcPct val="50000"/>
              </a:spcBef>
              <a:buClr>
                <a:srgbClr val="C00000"/>
              </a:buClr>
            </a:pPr>
            <a:r>
              <a:rPr lang="en-US" altLang="zh-CN" sz="2000" b="1">
                <a:solidFill>
                  <a:srgbClr val="C00000"/>
                </a:solidFill>
              </a:rPr>
              <a:t>Ability to Provide Integrated Solution</a:t>
            </a:r>
          </a:p>
        </p:txBody>
      </p:sp>
      <p:sp>
        <p:nvSpPr>
          <p:cNvPr id="56339" name="矩形 47"/>
          <p:cNvSpPr>
            <a:spLocks noChangeArrowheads="1"/>
          </p:cNvSpPr>
          <p:nvPr/>
        </p:nvSpPr>
        <p:spPr bwMode="auto">
          <a:xfrm>
            <a:off x="5575300" y="263525"/>
            <a:ext cx="320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矩形 3"/>
          <p:cNvSpPr>
            <a:spLocks noChangeArrowheads="1"/>
          </p:cNvSpPr>
          <p:nvPr/>
        </p:nvSpPr>
        <p:spPr bwMode="auto">
          <a:xfrm>
            <a:off x="5592763" y="263525"/>
            <a:ext cx="320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
        <p:nvSpPr>
          <p:cNvPr id="58371" name="TextBox 2"/>
          <p:cNvSpPr>
            <a:spLocks noChangeArrowheads="1"/>
          </p:cNvSpPr>
          <p:nvPr/>
        </p:nvSpPr>
        <p:spPr bwMode="auto">
          <a:xfrm>
            <a:off x="395288" y="844550"/>
            <a:ext cx="32035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Ø"/>
            </a:pPr>
            <a:r>
              <a:rPr lang="en-US" altLang="zh-CN" sz="2400" b="1">
                <a:solidFill>
                  <a:srgbClr val="C00000"/>
                </a:solidFill>
                <a:sym typeface="Arial" panose="020B0604020202020204" pitchFamily="34" charset="0"/>
              </a:rPr>
              <a:t>Project  Solution</a:t>
            </a:r>
            <a:endParaRPr lang="zh-CN" altLang="en-US" sz="2400" b="1">
              <a:solidFill>
                <a:srgbClr val="C00000"/>
              </a:solidFill>
              <a:sym typeface="Arial" panose="020B0604020202020204" pitchFamily="34" charset="0"/>
            </a:endParaRPr>
          </a:p>
        </p:txBody>
      </p:sp>
      <p:sp>
        <p:nvSpPr>
          <p:cNvPr id="58372" name="TextBox 1"/>
          <p:cNvSpPr>
            <a:spLocks noChangeArrowheads="1"/>
          </p:cNvSpPr>
          <p:nvPr/>
        </p:nvSpPr>
        <p:spPr bwMode="auto">
          <a:xfrm>
            <a:off x="566738" y="1841500"/>
            <a:ext cx="820737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ts val="1200"/>
              </a:spcBef>
              <a:spcAft>
                <a:spcPts val="1200"/>
              </a:spcAft>
              <a:buFont typeface="Wingdings" panose="05000000000000000000" pitchFamily="2" charset="2"/>
              <a:buChar char="n"/>
            </a:pPr>
            <a:r>
              <a:rPr lang="en-US" altLang="zh-CN" sz="2200" b="1">
                <a:ea typeface="仿宋_GB2312" panose="02010609030101010101" pitchFamily="49" charset="-122"/>
                <a:cs typeface="Times New Roman" panose="02020603050405020304" pitchFamily="18" charset="0"/>
                <a:sym typeface="Arial" panose="020B0604020202020204" pitchFamily="34" charset="0"/>
              </a:rPr>
              <a:t>Self-Reliance Generation III nuclear technology Series  (HPR1000, ACP600, ACP100)</a:t>
            </a:r>
            <a:r>
              <a:rPr lang="zh-CN" altLang="en-US" sz="2200" b="1">
                <a:ea typeface="仿宋_GB2312" panose="02010609030101010101" pitchFamily="49" charset="-122"/>
                <a:cs typeface="Times New Roman" panose="02020603050405020304" pitchFamily="18" charset="0"/>
                <a:sym typeface="Arial" panose="020B0604020202020204" pitchFamily="34" charset="0"/>
              </a:rPr>
              <a:t> </a:t>
            </a:r>
            <a:endParaRPr lang="en-US" altLang="zh-CN" sz="2200" b="1">
              <a:ea typeface="仿宋_GB2312" panose="02010609030101010101" pitchFamily="49" charset="-122"/>
              <a:cs typeface="Times New Roman" panose="02020603050405020304" pitchFamily="18" charset="0"/>
              <a:sym typeface="Arial" panose="020B0604020202020204" pitchFamily="34" charset="0"/>
            </a:endParaRPr>
          </a:p>
          <a:p>
            <a:pPr algn="just">
              <a:spcBef>
                <a:spcPts val="1200"/>
              </a:spcBef>
              <a:spcAft>
                <a:spcPts val="1200"/>
              </a:spcAft>
              <a:buFont typeface="Wingdings" panose="05000000000000000000" pitchFamily="2" charset="2"/>
              <a:buChar char="n"/>
            </a:pPr>
            <a:r>
              <a:rPr lang="en-US" altLang="zh-CN" sz="2200" b="1">
                <a:ea typeface="仿宋_GB2312" panose="02010609030101010101" pitchFamily="49" charset="-122"/>
                <a:cs typeface="Times New Roman" panose="02020603050405020304" pitchFamily="18" charset="0"/>
                <a:sym typeface="Arial" panose="020B0604020202020204" pitchFamily="34" charset="0"/>
              </a:rPr>
              <a:t> Various Contract Models (EPC, EPCM, BOT, BOO, etc.)</a:t>
            </a:r>
            <a:endParaRPr lang="zh-CN" altLang="en-US" sz="2200" b="1">
              <a:ea typeface="仿宋_GB2312" panose="02010609030101010101" pitchFamily="49" charset="-122"/>
              <a:cs typeface="Times New Roman" panose="02020603050405020304" pitchFamily="18" charset="0"/>
              <a:sym typeface="Arial" panose="020B0604020202020204" pitchFamily="34" charset="0"/>
            </a:endParaRPr>
          </a:p>
          <a:p>
            <a:pPr algn="just">
              <a:spcBef>
                <a:spcPts val="1200"/>
              </a:spcBef>
              <a:spcAft>
                <a:spcPts val="1200"/>
              </a:spcAft>
              <a:buFont typeface="Wingdings" panose="05000000000000000000" pitchFamily="2" charset="2"/>
              <a:buChar char="n"/>
            </a:pPr>
            <a:r>
              <a:rPr lang="en-US" altLang="zh-CN" sz="2200" b="1">
                <a:ea typeface="仿宋_GB2312" panose="02010609030101010101" pitchFamily="49" charset="-122"/>
                <a:cs typeface="Times New Roman" panose="02020603050405020304" pitchFamily="18" charset="0"/>
                <a:sym typeface="Arial" panose="020B0604020202020204" pitchFamily="34" charset="0"/>
              </a:rPr>
              <a:t>Technical Services covering the entire fuel cycle (Feasibility Study, Technical Consulting, Life Extension, System Upgrading, NPP operation, HRD etc.)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矩形 3"/>
          <p:cNvSpPr>
            <a:spLocks noChangeArrowheads="1"/>
          </p:cNvSpPr>
          <p:nvPr/>
        </p:nvSpPr>
        <p:spPr bwMode="auto">
          <a:xfrm>
            <a:off x="5541963" y="273050"/>
            <a:ext cx="3206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Integrated Solution</a:t>
            </a:r>
            <a:endParaRPr lang="zh-CN" altLang="en-US" sz="2400" b="1">
              <a:latin typeface="微软雅黑" panose="020B0503020204020204" pitchFamily="34" charset="-122"/>
              <a:ea typeface="微软雅黑" panose="020B0503020204020204" pitchFamily="34" charset="-122"/>
            </a:endParaRPr>
          </a:p>
        </p:txBody>
      </p:sp>
      <p:sp>
        <p:nvSpPr>
          <p:cNvPr id="60419" name="TextBox 2"/>
          <p:cNvSpPr>
            <a:spLocks noChangeArrowheads="1"/>
          </p:cNvSpPr>
          <p:nvPr/>
        </p:nvSpPr>
        <p:spPr bwMode="auto">
          <a:xfrm>
            <a:off x="395288" y="765175"/>
            <a:ext cx="320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buFont typeface="Wingdings" panose="05000000000000000000" pitchFamily="2" charset="2"/>
              <a:buChar char="Ø"/>
            </a:pPr>
            <a:r>
              <a:rPr lang="en-US" altLang="zh-CN" sz="2400" b="1">
                <a:solidFill>
                  <a:srgbClr val="C00000"/>
                </a:solidFill>
                <a:sym typeface="Arial" panose="020B0604020202020204" pitchFamily="34" charset="0"/>
              </a:rPr>
              <a:t>Financial Solution</a:t>
            </a:r>
            <a:endParaRPr lang="zh-CN" altLang="en-US" sz="2400" b="1">
              <a:solidFill>
                <a:srgbClr val="C00000"/>
              </a:solidFill>
              <a:sym typeface="Arial" panose="020B0604020202020204" pitchFamily="34" charset="0"/>
            </a:endParaRPr>
          </a:p>
        </p:txBody>
      </p:sp>
      <p:sp>
        <p:nvSpPr>
          <p:cNvPr id="6" name="Rechteck 9"/>
          <p:cNvSpPr>
            <a:spLocks noChangeArrowheads="1"/>
          </p:cNvSpPr>
          <p:nvPr/>
        </p:nvSpPr>
        <p:spPr bwMode="auto">
          <a:xfrm>
            <a:off x="539750" y="2852738"/>
            <a:ext cx="2160588" cy="863600"/>
          </a:xfrm>
          <a:prstGeom prst="rect">
            <a:avLst/>
          </a:prstGeom>
          <a:solidFill>
            <a:srgbClr val="0077C0"/>
          </a:solidFill>
          <a:ln w="9525" cap="flat" cmpd="sng">
            <a:solidFill>
              <a:schemeClr val="tx1"/>
            </a:solidFill>
            <a:bevel/>
          </a:ln>
          <a:effectLst/>
        </p:spPr>
        <p:txBody>
          <a:bodyPr lIns="0" tIns="72000" rIns="0" bIns="0" anchor="ctr"/>
          <a:lstStyle/>
          <a:p>
            <a:pPr algn="ctr">
              <a:buFont typeface="Arial" pitchFamily="34" charset="0"/>
              <a:buChar char=" "/>
              <a:defRPr/>
            </a:pPr>
            <a:r>
              <a:rPr lang="en-US" dirty="0">
                <a:solidFill>
                  <a:schemeClr val="bg1"/>
                </a:solidFill>
                <a:latin typeface="+mj-lt"/>
                <a:ea typeface="宋体" charset="-122"/>
              </a:rPr>
              <a:t>Government support</a:t>
            </a:r>
          </a:p>
        </p:txBody>
      </p:sp>
      <p:sp>
        <p:nvSpPr>
          <p:cNvPr id="7" name="Ellipse 10"/>
          <p:cNvSpPr>
            <a:spLocks noChangeAspect="1" noChangeArrowheads="1"/>
          </p:cNvSpPr>
          <p:nvPr/>
        </p:nvSpPr>
        <p:spPr bwMode="auto">
          <a:xfrm>
            <a:off x="1363663" y="2674938"/>
            <a:ext cx="328612" cy="328612"/>
          </a:xfrm>
          <a:prstGeom prst="ellipse">
            <a:avLst/>
          </a:prstGeom>
          <a:solidFill>
            <a:srgbClr val="92D050"/>
          </a:solidFill>
          <a:ln w="9525" cap="flat" cmpd="sng">
            <a:solidFill>
              <a:schemeClr val="bg1"/>
            </a:solidFill>
            <a:miter lim="800000"/>
          </a:ln>
          <a:effectLst/>
        </p:spPr>
        <p:txBody>
          <a:bodyPr wrap="none" lIns="0" tIns="0" rIns="0" bIns="0" anchor="ctr"/>
          <a:lstStyle/>
          <a:p>
            <a:pPr algn="ctr">
              <a:buFont typeface="Arial" pitchFamily="34" charset="0"/>
              <a:buNone/>
              <a:defRPr/>
            </a:pPr>
            <a:r>
              <a:rPr lang="en-US" sz="1400" dirty="0">
                <a:solidFill>
                  <a:schemeClr val="bg1"/>
                </a:solidFill>
                <a:latin typeface="+mj-lt"/>
                <a:ea typeface="宋体" charset="-122"/>
                <a:sym typeface="Calibri" pitchFamily="34" charset="0"/>
              </a:rPr>
              <a:t>I</a:t>
            </a:r>
            <a:endParaRPr lang="zh-CN" altLang="en-US" dirty="0">
              <a:latin typeface="+mj-lt"/>
              <a:ea typeface="宋体" charset="-122"/>
            </a:endParaRPr>
          </a:p>
        </p:txBody>
      </p:sp>
      <p:sp>
        <p:nvSpPr>
          <p:cNvPr id="8" name="Rechteck 11"/>
          <p:cNvSpPr>
            <a:spLocks noChangeArrowheads="1"/>
          </p:cNvSpPr>
          <p:nvPr/>
        </p:nvSpPr>
        <p:spPr bwMode="auto">
          <a:xfrm>
            <a:off x="539750" y="3789363"/>
            <a:ext cx="2151063" cy="2305050"/>
          </a:xfrm>
          <a:prstGeom prst="rect">
            <a:avLst/>
          </a:prstGeom>
          <a:solidFill>
            <a:schemeClr val="bg1"/>
          </a:solidFill>
          <a:ln w="9525" cap="flat" cmpd="sng">
            <a:solidFill>
              <a:schemeClr val="tx1"/>
            </a:solidFill>
            <a:miter lim="800000"/>
          </a:ln>
          <a:effectLst/>
        </p:spPr>
        <p:txBody>
          <a:bodyPr lIns="72000" tIns="72000" rIns="72000" bIns="72000"/>
          <a:lstStyle/>
          <a:p>
            <a:pPr>
              <a:defRPr/>
            </a:pPr>
            <a:r>
              <a:rPr lang="en-US" altLang="zh-CN" sz="1600" b="1" dirty="0">
                <a:latin typeface="+mj-lt"/>
                <a:ea typeface="宋体" charset="-122"/>
                <a:sym typeface="Arial" pitchFamily="34" charset="0"/>
              </a:rPr>
              <a:t>-Preferential policy</a:t>
            </a:r>
          </a:p>
          <a:p>
            <a:pPr>
              <a:defRPr/>
            </a:pPr>
            <a:r>
              <a:rPr lang="en-US" altLang="zh-CN" sz="1600" b="1" dirty="0">
                <a:latin typeface="+mj-lt"/>
                <a:ea typeface="宋体" charset="-122"/>
                <a:sym typeface="Arial" pitchFamily="34" charset="0"/>
              </a:rPr>
              <a:t>-State guarantee</a:t>
            </a:r>
          </a:p>
          <a:p>
            <a:pPr>
              <a:defRPr/>
            </a:pPr>
            <a:r>
              <a:rPr lang="en-US" altLang="zh-CN" sz="1600" b="1" dirty="0">
                <a:latin typeface="+mj-lt"/>
                <a:ea typeface="宋体" charset="-122"/>
                <a:sym typeface="Arial" pitchFamily="34" charset="0"/>
              </a:rPr>
              <a:t>-Foreign strategy</a:t>
            </a:r>
          </a:p>
        </p:txBody>
      </p:sp>
      <p:sp>
        <p:nvSpPr>
          <p:cNvPr id="9" name="Rechteck 9"/>
          <p:cNvSpPr>
            <a:spLocks noChangeArrowheads="1"/>
          </p:cNvSpPr>
          <p:nvPr/>
        </p:nvSpPr>
        <p:spPr bwMode="auto">
          <a:xfrm>
            <a:off x="2762250" y="2851150"/>
            <a:ext cx="1450975" cy="863600"/>
          </a:xfrm>
          <a:prstGeom prst="rect">
            <a:avLst/>
          </a:prstGeom>
          <a:solidFill>
            <a:srgbClr val="0077C0"/>
          </a:solidFill>
          <a:ln w="9525" cap="flat" cmpd="sng">
            <a:solidFill>
              <a:schemeClr val="tx1"/>
            </a:solidFill>
            <a:miter lim="800000"/>
          </a:ln>
          <a:effectLst/>
        </p:spPr>
        <p:txBody>
          <a:bodyPr lIns="0" tIns="72000" rIns="0" bIns="0" anchor="ctr"/>
          <a:lstStyle/>
          <a:p>
            <a:pPr algn="ctr">
              <a:buFont typeface="Arial" pitchFamily="34" charset="0"/>
              <a:buNone/>
              <a:defRPr/>
            </a:pPr>
            <a:r>
              <a:rPr lang="en-US" dirty="0">
                <a:solidFill>
                  <a:schemeClr val="bg1"/>
                </a:solidFill>
                <a:latin typeface="+mj-lt"/>
                <a:ea typeface="宋体" charset="-122"/>
                <a:sym typeface="Arial" pitchFamily="34" charset="0"/>
              </a:rPr>
              <a:t>Financing Source</a:t>
            </a:r>
          </a:p>
        </p:txBody>
      </p:sp>
      <p:sp>
        <p:nvSpPr>
          <p:cNvPr id="10" name="Ellipse 10"/>
          <p:cNvSpPr>
            <a:spLocks noChangeAspect="1" noChangeArrowheads="1"/>
          </p:cNvSpPr>
          <p:nvPr/>
        </p:nvSpPr>
        <p:spPr bwMode="auto">
          <a:xfrm>
            <a:off x="3338513" y="2636838"/>
            <a:ext cx="328612" cy="328612"/>
          </a:xfrm>
          <a:prstGeom prst="ellipse">
            <a:avLst/>
          </a:prstGeom>
          <a:solidFill>
            <a:srgbClr val="92D050"/>
          </a:solidFill>
          <a:ln w="9525" cap="flat" cmpd="sng">
            <a:solidFill>
              <a:schemeClr val="bg1"/>
            </a:solidFill>
            <a:round/>
          </a:ln>
          <a:effectLst/>
        </p:spPr>
        <p:txBody>
          <a:bodyPr wrap="none" lIns="0" tIns="0" rIns="0" bIns="0" anchor="ctr"/>
          <a:lstStyle/>
          <a:p>
            <a:pPr algn="ctr">
              <a:buFont typeface="Arial" pitchFamily="34" charset="0"/>
              <a:buNone/>
              <a:defRPr/>
            </a:pPr>
            <a:r>
              <a:rPr lang="en-US" sz="1400" dirty="0">
                <a:solidFill>
                  <a:schemeClr val="bg1"/>
                </a:solidFill>
                <a:latin typeface="+mj-lt"/>
                <a:ea typeface="宋体" charset="-122"/>
                <a:sym typeface="Calibri" pitchFamily="34" charset="0"/>
              </a:rPr>
              <a:t>II</a:t>
            </a:r>
          </a:p>
        </p:txBody>
      </p:sp>
      <p:sp>
        <p:nvSpPr>
          <p:cNvPr id="11" name="Rechteck 11"/>
          <p:cNvSpPr>
            <a:spLocks noChangeArrowheads="1"/>
          </p:cNvSpPr>
          <p:nvPr/>
        </p:nvSpPr>
        <p:spPr bwMode="auto">
          <a:xfrm>
            <a:off x="2762250" y="3810000"/>
            <a:ext cx="1450975" cy="2282825"/>
          </a:xfrm>
          <a:prstGeom prst="rect">
            <a:avLst/>
          </a:prstGeom>
          <a:solidFill>
            <a:schemeClr val="bg1"/>
          </a:solidFill>
          <a:ln w="9525" cap="flat" cmpd="sng">
            <a:solidFill>
              <a:schemeClr val="tx1"/>
            </a:solidFill>
            <a:miter lim="800000"/>
          </a:ln>
          <a:effectLst/>
        </p:spPr>
        <p:txBody>
          <a:bodyPr lIns="72000" tIns="72000" rIns="72000" bIns="72000"/>
          <a:lstStyle/>
          <a:p>
            <a:pPr>
              <a:spcAft>
                <a:spcPts val="600"/>
              </a:spcAft>
              <a:buFont typeface="Arial" pitchFamily="34" charset="0"/>
              <a:buNone/>
              <a:defRPr/>
            </a:pPr>
            <a:r>
              <a:rPr lang="en-US" altLang="zh-CN" sz="1600" b="1" dirty="0">
                <a:latin typeface="+mj-lt"/>
                <a:ea typeface="宋体" charset="-122"/>
                <a:sym typeface="Arial" pitchFamily="34" charset="0"/>
              </a:rPr>
              <a:t>·Large scale </a:t>
            </a:r>
            <a:endParaRPr lang="en-US" sz="1600" b="1" dirty="0">
              <a:latin typeface="+mj-lt"/>
              <a:ea typeface="宋体" charset="-122"/>
              <a:sym typeface="Arial" pitchFamily="34" charset="0"/>
            </a:endParaRPr>
          </a:p>
          <a:p>
            <a:pPr>
              <a:spcAft>
                <a:spcPts val="600"/>
              </a:spcAft>
              <a:buFont typeface="Arial" pitchFamily="34" charset="0"/>
              <a:buNone/>
              <a:defRPr/>
            </a:pPr>
            <a:r>
              <a:rPr lang="en-US" altLang="zh-CN" sz="1600" b="1" dirty="0">
                <a:latin typeface="+mj-lt"/>
                <a:ea typeface="宋体" charset="-122"/>
                <a:sym typeface="Arial" pitchFamily="34" charset="0"/>
              </a:rPr>
              <a:t>·Reliable</a:t>
            </a:r>
          </a:p>
          <a:p>
            <a:pPr>
              <a:spcAft>
                <a:spcPts val="600"/>
              </a:spcAft>
              <a:buFont typeface="Arial" pitchFamily="34" charset="0"/>
              <a:buNone/>
              <a:defRPr/>
            </a:pPr>
            <a:r>
              <a:rPr lang="en-US" altLang="zh-CN" sz="1600" b="1" dirty="0">
                <a:latin typeface="+mj-lt"/>
                <a:ea typeface="宋体" charset="-122"/>
                <a:sym typeface="Arial" pitchFamily="34" charset="0"/>
              </a:rPr>
              <a:t>·Multiple Channels</a:t>
            </a:r>
          </a:p>
          <a:p>
            <a:pPr>
              <a:spcAft>
                <a:spcPts val="600"/>
              </a:spcAft>
              <a:buFont typeface="Arial" pitchFamily="34" charset="0"/>
              <a:buNone/>
              <a:defRPr/>
            </a:pPr>
            <a:r>
              <a:rPr lang="en-US" sz="1600" b="1" dirty="0">
                <a:latin typeface="+mj-lt"/>
                <a:ea typeface="宋体" charset="-122"/>
                <a:sym typeface="Arial" pitchFamily="34" charset="0"/>
              </a:rPr>
              <a:t>(</a:t>
            </a:r>
            <a:r>
              <a:rPr lang="en-US" sz="1600" b="1" dirty="0" err="1">
                <a:latin typeface="+mj-lt"/>
                <a:ea typeface="宋体" charset="-122"/>
                <a:sym typeface="Arial" pitchFamily="34" charset="0"/>
              </a:rPr>
              <a:t>Eximbank</a:t>
            </a:r>
            <a:r>
              <a:rPr lang="en-US" sz="1600" b="1" dirty="0">
                <a:latin typeface="+mj-lt"/>
                <a:ea typeface="宋体" charset="-122"/>
                <a:sym typeface="Arial" pitchFamily="34" charset="0"/>
              </a:rPr>
              <a:t>, CDB, Commercial banks, etc.)</a:t>
            </a:r>
          </a:p>
          <a:p>
            <a:pPr>
              <a:spcAft>
                <a:spcPts val="600"/>
              </a:spcAft>
              <a:buFont typeface="Arial" pitchFamily="34" charset="0"/>
              <a:buNone/>
              <a:defRPr/>
            </a:pPr>
            <a:endParaRPr lang="en-US" sz="1600" b="1" dirty="0">
              <a:latin typeface="+mj-lt"/>
              <a:ea typeface="宋体" charset="-122"/>
              <a:sym typeface="Arial" pitchFamily="34" charset="0"/>
            </a:endParaRPr>
          </a:p>
        </p:txBody>
      </p:sp>
      <p:sp>
        <p:nvSpPr>
          <p:cNvPr id="12" name="Rechteck 9"/>
          <p:cNvSpPr>
            <a:spLocks noChangeArrowheads="1"/>
          </p:cNvSpPr>
          <p:nvPr/>
        </p:nvSpPr>
        <p:spPr bwMode="auto">
          <a:xfrm>
            <a:off x="4275138" y="2851150"/>
            <a:ext cx="1449387" cy="863600"/>
          </a:xfrm>
          <a:prstGeom prst="rect">
            <a:avLst/>
          </a:prstGeom>
          <a:solidFill>
            <a:srgbClr val="0077C0"/>
          </a:solidFill>
          <a:ln w="9525" cap="flat" cmpd="sng">
            <a:solidFill>
              <a:schemeClr val="tx1"/>
            </a:solidFill>
            <a:miter lim="800000"/>
          </a:ln>
          <a:effectLst/>
        </p:spPr>
        <p:txBody>
          <a:bodyPr lIns="0" tIns="72000" rIns="0" bIns="0" anchor="ctr"/>
          <a:lstStyle/>
          <a:p>
            <a:pPr algn="ctr">
              <a:buFont typeface="Arial" pitchFamily="34" charset="0"/>
              <a:buNone/>
              <a:defRPr/>
            </a:pPr>
            <a:r>
              <a:rPr lang="en-US" dirty="0">
                <a:solidFill>
                  <a:schemeClr val="bg1"/>
                </a:solidFill>
                <a:latin typeface="+mj-lt"/>
                <a:ea typeface="宋体" charset="-122"/>
                <a:sym typeface="Arial" pitchFamily="34" charset="0"/>
              </a:rPr>
              <a:t>Flexible Models</a:t>
            </a:r>
          </a:p>
        </p:txBody>
      </p:sp>
      <p:sp>
        <p:nvSpPr>
          <p:cNvPr id="13" name="Ellipse 10"/>
          <p:cNvSpPr>
            <a:spLocks noChangeAspect="1" noChangeArrowheads="1"/>
          </p:cNvSpPr>
          <p:nvPr/>
        </p:nvSpPr>
        <p:spPr bwMode="auto">
          <a:xfrm>
            <a:off x="4851400" y="2636838"/>
            <a:ext cx="328613" cy="328612"/>
          </a:xfrm>
          <a:prstGeom prst="ellipse">
            <a:avLst/>
          </a:prstGeom>
          <a:solidFill>
            <a:srgbClr val="92D050"/>
          </a:solidFill>
          <a:ln w="9525" cap="flat" cmpd="sng">
            <a:solidFill>
              <a:schemeClr val="bg1"/>
            </a:solidFill>
            <a:round/>
          </a:ln>
          <a:effectLst/>
        </p:spPr>
        <p:txBody>
          <a:bodyPr wrap="none" lIns="0" tIns="0" rIns="0" bIns="0" anchor="ctr"/>
          <a:lstStyle/>
          <a:p>
            <a:pPr algn="ctr">
              <a:buFont typeface="Arial" pitchFamily="34" charset="0"/>
              <a:buNone/>
              <a:defRPr/>
            </a:pPr>
            <a:r>
              <a:rPr lang="zh-CN" altLang="en-US" sz="1400" dirty="0">
                <a:solidFill>
                  <a:schemeClr val="bg1"/>
                </a:solidFill>
                <a:latin typeface="+mj-lt"/>
                <a:ea typeface="宋体" charset="-122"/>
                <a:sym typeface="宋体" pitchFamily="2" charset="-122"/>
              </a:rPr>
              <a:t>Ⅲ</a:t>
            </a:r>
          </a:p>
        </p:txBody>
      </p:sp>
      <p:sp>
        <p:nvSpPr>
          <p:cNvPr id="14" name="Rechteck 11"/>
          <p:cNvSpPr>
            <a:spLocks noChangeArrowheads="1"/>
          </p:cNvSpPr>
          <p:nvPr/>
        </p:nvSpPr>
        <p:spPr bwMode="auto">
          <a:xfrm>
            <a:off x="4275138" y="3810000"/>
            <a:ext cx="1449387" cy="2282825"/>
          </a:xfrm>
          <a:prstGeom prst="rect">
            <a:avLst/>
          </a:prstGeom>
          <a:solidFill>
            <a:schemeClr val="bg1"/>
          </a:solidFill>
          <a:ln w="9525" cap="flat" cmpd="sng">
            <a:solidFill>
              <a:schemeClr val="tx1"/>
            </a:solidFill>
            <a:miter lim="800000"/>
          </a:ln>
          <a:effectLst/>
        </p:spPr>
        <p:txBody>
          <a:bodyPr lIns="72000" tIns="72000" rIns="72000" bIns="72000"/>
          <a:lstStyle/>
          <a:p>
            <a:pPr>
              <a:spcAft>
                <a:spcPts val="600"/>
              </a:spcAft>
              <a:buFont typeface="Arial" pitchFamily="34" charset="0"/>
              <a:buNone/>
              <a:defRPr/>
            </a:pPr>
            <a:r>
              <a:rPr lang="en-US" altLang="zh-CN" sz="1600" b="1" dirty="0">
                <a:latin typeface="+mj-lt"/>
                <a:ea typeface="宋体" charset="-122"/>
                <a:sym typeface="Arial" pitchFamily="34" charset="0"/>
              </a:rPr>
              <a:t>·Export &amp; Import Credit</a:t>
            </a:r>
          </a:p>
          <a:p>
            <a:pPr>
              <a:spcAft>
                <a:spcPts val="600"/>
              </a:spcAft>
              <a:buFont typeface="Arial" pitchFamily="34" charset="0"/>
              <a:buNone/>
              <a:defRPr/>
            </a:pPr>
            <a:r>
              <a:rPr lang="en-US" altLang="zh-CN" sz="1600" b="1" dirty="0">
                <a:latin typeface="+mj-lt"/>
                <a:ea typeface="宋体" charset="-122"/>
                <a:sym typeface="Arial" pitchFamily="34" charset="0"/>
              </a:rPr>
              <a:t>·Eq</a:t>
            </a:r>
            <a:r>
              <a:rPr lang="en-US" sz="1600" b="1" dirty="0">
                <a:latin typeface="+mj-lt"/>
                <a:ea typeface="宋体" charset="-122"/>
                <a:sym typeface="Arial" pitchFamily="34" charset="0"/>
              </a:rPr>
              <a:t>uity investment</a:t>
            </a:r>
          </a:p>
          <a:p>
            <a:pPr>
              <a:spcAft>
                <a:spcPts val="600"/>
              </a:spcAft>
              <a:buFont typeface="Arial" pitchFamily="34" charset="0"/>
              <a:buNone/>
              <a:defRPr/>
            </a:pPr>
            <a:r>
              <a:rPr lang="en-US" altLang="zh-CN" sz="1600" b="1" dirty="0">
                <a:latin typeface="+mj-lt"/>
                <a:ea typeface="宋体" charset="-122"/>
                <a:sym typeface="Arial" pitchFamily="34" charset="0"/>
              </a:rPr>
              <a:t>·Strategic </a:t>
            </a:r>
            <a:r>
              <a:rPr lang="en-US" sz="1600" b="1" dirty="0">
                <a:latin typeface="+mj-lt"/>
                <a:ea typeface="宋体" charset="-122"/>
                <a:sym typeface="Arial" pitchFamily="34" charset="0"/>
              </a:rPr>
              <a:t>investors attraction</a:t>
            </a:r>
          </a:p>
        </p:txBody>
      </p:sp>
      <p:sp>
        <p:nvSpPr>
          <p:cNvPr id="15" name="Rechteck 9"/>
          <p:cNvSpPr>
            <a:spLocks noChangeArrowheads="1"/>
          </p:cNvSpPr>
          <p:nvPr/>
        </p:nvSpPr>
        <p:spPr bwMode="auto">
          <a:xfrm>
            <a:off x="5786438" y="2851150"/>
            <a:ext cx="1450975" cy="863600"/>
          </a:xfrm>
          <a:prstGeom prst="rect">
            <a:avLst/>
          </a:prstGeom>
          <a:solidFill>
            <a:srgbClr val="0077C0"/>
          </a:solidFill>
          <a:ln w="9525" cap="flat" cmpd="sng">
            <a:solidFill>
              <a:schemeClr val="tx1"/>
            </a:solidFill>
            <a:miter lim="800000"/>
          </a:ln>
          <a:effectLst/>
        </p:spPr>
        <p:txBody>
          <a:bodyPr lIns="0" tIns="72000" rIns="0" bIns="0" anchor="ctr"/>
          <a:lstStyle/>
          <a:p>
            <a:pPr algn="ctr">
              <a:buFont typeface="Arial" pitchFamily="34" charset="0"/>
              <a:buNone/>
              <a:defRPr/>
            </a:pPr>
            <a:r>
              <a:rPr lang="en-US" dirty="0">
                <a:solidFill>
                  <a:schemeClr val="bg1"/>
                </a:solidFill>
                <a:latin typeface="+mj-lt"/>
                <a:ea typeface="宋体" charset="-122"/>
                <a:sym typeface="Arial" pitchFamily="34" charset="0"/>
              </a:rPr>
              <a:t>Financing Terms</a:t>
            </a:r>
          </a:p>
        </p:txBody>
      </p:sp>
      <p:sp>
        <p:nvSpPr>
          <p:cNvPr id="16" name="Ellipse 10"/>
          <p:cNvSpPr>
            <a:spLocks noChangeAspect="1" noChangeArrowheads="1"/>
          </p:cNvSpPr>
          <p:nvPr/>
        </p:nvSpPr>
        <p:spPr bwMode="auto">
          <a:xfrm>
            <a:off x="6362700" y="2636838"/>
            <a:ext cx="328613" cy="328612"/>
          </a:xfrm>
          <a:prstGeom prst="ellipse">
            <a:avLst/>
          </a:prstGeom>
          <a:solidFill>
            <a:srgbClr val="92D050"/>
          </a:solidFill>
          <a:ln w="9525" cap="flat" cmpd="sng">
            <a:solidFill>
              <a:schemeClr val="bg1"/>
            </a:solidFill>
            <a:round/>
          </a:ln>
          <a:effectLst/>
        </p:spPr>
        <p:txBody>
          <a:bodyPr wrap="none" lIns="0" tIns="0" rIns="0" bIns="0" anchor="ctr"/>
          <a:lstStyle/>
          <a:p>
            <a:pPr algn="r">
              <a:buFont typeface="Arial" pitchFamily="34" charset="0"/>
              <a:buNone/>
              <a:defRPr/>
            </a:pPr>
            <a:r>
              <a:rPr lang="zh-CN" altLang="en-US" sz="1400" dirty="0">
                <a:solidFill>
                  <a:schemeClr val="bg1"/>
                </a:solidFill>
                <a:latin typeface="+mj-lt"/>
                <a:ea typeface="宋体" charset="-122"/>
                <a:sym typeface="宋体" pitchFamily="2" charset="-122"/>
              </a:rPr>
              <a:t>Ⅳ</a:t>
            </a:r>
          </a:p>
        </p:txBody>
      </p:sp>
      <p:sp>
        <p:nvSpPr>
          <p:cNvPr id="17" name="Rechteck 11"/>
          <p:cNvSpPr>
            <a:spLocks noChangeArrowheads="1"/>
          </p:cNvSpPr>
          <p:nvPr/>
        </p:nvSpPr>
        <p:spPr bwMode="auto">
          <a:xfrm>
            <a:off x="5786438" y="3810000"/>
            <a:ext cx="1450975" cy="2282825"/>
          </a:xfrm>
          <a:prstGeom prst="rect">
            <a:avLst/>
          </a:prstGeom>
          <a:solidFill>
            <a:schemeClr val="bg1"/>
          </a:solidFill>
          <a:ln w="9525" cap="flat" cmpd="sng">
            <a:solidFill>
              <a:schemeClr val="tx1"/>
            </a:solidFill>
            <a:miter lim="800000"/>
          </a:ln>
          <a:effectLst/>
        </p:spPr>
        <p:txBody>
          <a:bodyPr lIns="72000" tIns="72000" rIns="72000" bIns="72000"/>
          <a:lstStyle/>
          <a:p>
            <a:pPr>
              <a:spcAft>
                <a:spcPts val="600"/>
              </a:spcAft>
              <a:buFont typeface="Arial" pitchFamily="34" charset="0"/>
              <a:buNone/>
              <a:defRPr/>
            </a:pPr>
            <a:r>
              <a:rPr lang="en-US" altLang="zh-CN" sz="1600" b="1" dirty="0">
                <a:latin typeface="+mj-lt"/>
                <a:ea typeface="宋体" charset="-122"/>
                <a:sym typeface="Arial" pitchFamily="34" charset="0"/>
              </a:rPr>
              <a:t>·Competitive  interest rate</a:t>
            </a:r>
          </a:p>
          <a:p>
            <a:pPr>
              <a:spcAft>
                <a:spcPts val="600"/>
              </a:spcAft>
              <a:buFont typeface="Arial" pitchFamily="34" charset="0"/>
              <a:buNone/>
              <a:defRPr/>
            </a:pPr>
            <a:r>
              <a:rPr lang="en-US" altLang="zh-CN" sz="1600" b="1" dirty="0">
                <a:latin typeface="+mj-lt"/>
                <a:ea typeface="宋体" charset="-122"/>
                <a:sym typeface="Arial" pitchFamily="34" charset="0"/>
              </a:rPr>
              <a:t>·</a:t>
            </a:r>
            <a:r>
              <a:rPr lang="en-US" sz="1600" b="1" dirty="0">
                <a:latin typeface="+mj-lt"/>
                <a:ea typeface="宋体" charset="-122"/>
                <a:sym typeface="Arial" pitchFamily="34" charset="0"/>
              </a:rPr>
              <a:t>Medium and long term</a:t>
            </a:r>
          </a:p>
          <a:p>
            <a:pPr>
              <a:spcAft>
                <a:spcPts val="600"/>
              </a:spcAft>
              <a:buFont typeface="Arial" pitchFamily="34" charset="0"/>
              <a:buNone/>
              <a:defRPr/>
            </a:pPr>
            <a:r>
              <a:rPr lang="en-US" altLang="zh-CN" sz="1600" b="1" dirty="0">
                <a:latin typeface="+mj-lt"/>
                <a:ea typeface="宋体" charset="-122"/>
                <a:sym typeface="Arial" pitchFamily="34" charset="0"/>
              </a:rPr>
              <a:t>·Multiple Guarantee conditions </a:t>
            </a:r>
            <a:endParaRPr lang="en-US" sz="1600" b="1" dirty="0">
              <a:latin typeface="+mj-lt"/>
              <a:ea typeface="宋体" charset="-122"/>
              <a:sym typeface="Arial" pitchFamily="34" charset="0"/>
            </a:endParaRPr>
          </a:p>
        </p:txBody>
      </p:sp>
      <p:sp>
        <p:nvSpPr>
          <p:cNvPr id="18" name="Rechteck 9"/>
          <p:cNvSpPr>
            <a:spLocks noChangeArrowheads="1"/>
          </p:cNvSpPr>
          <p:nvPr/>
        </p:nvSpPr>
        <p:spPr bwMode="auto">
          <a:xfrm>
            <a:off x="7299325" y="2851150"/>
            <a:ext cx="1449388" cy="863600"/>
          </a:xfrm>
          <a:prstGeom prst="rect">
            <a:avLst/>
          </a:prstGeom>
          <a:solidFill>
            <a:srgbClr val="0077C0"/>
          </a:solidFill>
          <a:ln w="9525" cap="flat" cmpd="sng">
            <a:solidFill>
              <a:schemeClr val="tx1"/>
            </a:solidFill>
            <a:bevel/>
          </a:ln>
          <a:effectLst/>
        </p:spPr>
        <p:txBody>
          <a:bodyPr lIns="0" tIns="72000" rIns="0" bIns="0" anchor="ctr"/>
          <a:lstStyle/>
          <a:p>
            <a:pPr algn="ctr">
              <a:buFont typeface="Arial" pitchFamily="34" charset="0"/>
              <a:buNone/>
              <a:defRPr/>
            </a:pPr>
            <a:r>
              <a:rPr lang="en-US" dirty="0">
                <a:solidFill>
                  <a:schemeClr val="bg1"/>
                </a:solidFill>
                <a:latin typeface="+mj-lt"/>
                <a:ea typeface="宋体" charset="-122"/>
                <a:sym typeface="Arial" pitchFamily="34" charset="0"/>
              </a:rPr>
              <a:t>Others</a:t>
            </a:r>
          </a:p>
        </p:txBody>
      </p:sp>
      <p:sp>
        <p:nvSpPr>
          <p:cNvPr id="19" name="Rechteck 11"/>
          <p:cNvSpPr>
            <a:spLocks noChangeArrowheads="1"/>
          </p:cNvSpPr>
          <p:nvPr/>
        </p:nvSpPr>
        <p:spPr bwMode="auto">
          <a:xfrm>
            <a:off x="7299325" y="3787775"/>
            <a:ext cx="1449388" cy="2305050"/>
          </a:xfrm>
          <a:prstGeom prst="rect">
            <a:avLst/>
          </a:prstGeom>
          <a:solidFill>
            <a:schemeClr val="bg1"/>
          </a:solidFill>
          <a:ln w="9525" cap="flat" cmpd="sng">
            <a:solidFill>
              <a:schemeClr val="tx1"/>
            </a:solidFill>
            <a:bevel/>
          </a:ln>
          <a:effectLst/>
        </p:spPr>
        <p:txBody>
          <a:bodyPr lIns="72000" tIns="72000" rIns="72000" bIns="72000"/>
          <a:lstStyle/>
          <a:p>
            <a:pPr>
              <a:spcAft>
                <a:spcPts val="600"/>
              </a:spcAft>
              <a:buFont typeface="Arial" pitchFamily="34" charset="0"/>
              <a:buNone/>
              <a:defRPr/>
            </a:pPr>
            <a:r>
              <a:rPr lang="en-US" altLang="zh-CN" sz="1600" b="1" dirty="0">
                <a:latin typeface="+mj-lt"/>
                <a:ea typeface="宋体" charset="-122"/>
                <a:sym typeface="Arial" pitchFamily="34" charset="0"/>
              </a:rPr>
              <a:t>·Risk sharing mechanism</a:t>
            </a:r>
          </a:p>
        </p:txBody>
      </p:sp>
      <p:sp>
        <p:nvSpPr>
          <p:cNvPr id="20" name="Ellipse 10"/>
          <p:cNvSpPr>
            <a:spLocks noChangeAspect="1" noChangeArrowheads="1"/>
          </p:cNvSpPr>
          <p:nvPr/>
        </p:nvSpPr>
        <p:spPr bwMode="auto">
          <a:xfrm>
            <a:off x="7875588" y="2636838"/>
            <a:ext cx="328612" cy="328612"/>
          </a:xfrm>
          <a:prstGeom prst="ellipse">
            <a:avLst/>
          </a:prstGeom>
          <a:solidFill>
            <a:srgbClr val="92D050"/>
          </a:solidFill>
          <a:ln w="9525" cap="flat" cmpd="sng">
            <a:solidFill>
              <a:schemeClr val="bg1"/>
            </a:solidFill>
            <a:round/>
          </a:ln>
          <a:effectLst/>
        </p:spPr>
        <p:txBody>
          <a:bodyPr wrap="none" lIns="0" tIns="0" rIns="0" bIns="0" anchor="ctr"/>
          <a:lstStyle/>
          <a:p>
            <a:pPr algn="ctr">
              <a:buFont typeface="Arial" pitchFamily="34" charset="0"/>
              <a:buNone/>
              <a:defRPr/>
            </a:pPr>
            <a:r>
              <a:rPr lang="zh-CN" altLang="en-US" sz="1400" dirty="0">
                <a:solidFill>
                  <a:schemeClr val="bg1"/>
                </a:solidFill>
                <a:latin typeface="+mj-lt"/>
                <a:ea typeface="宋体" charset="-122"/>
                <a:sym typeface="宋体" pitchFamily="2" charset="-122"/>
              </a:rPr>
              <a:t>Ⅴ</a:t>
            </a:r>
          </a:p>
        </p:txBody>
      </p:sp>
      <p:sp>
        <p:nvSpPr>
          <p:cNvPr id="21" name="Text Box 22"/>
          <p:cNvSpPr txBox="1">
            <a:spLocks noChangeArrowheads="1"/>
          </p:cNvSpPr>
          <p:nvPr/>
        </p:nvSpPr>
        <p:spPr bwMode="auto">
          <a:xfrm>
            <a:off x="539750" y="1403350"/>
            <a:ext cx="568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marL="271780" indent="-271780" eaLnBrk="1" hangingPunct="1">
              <a:buFont typeface="Wingdings" pitchFamily="2" charset="2"/>
              <a:buChar char="n"/>
              <a:defRPr/>
            </a:pPr>
            <a:r>
              <a:rPr lang="en-US" altLang="zh-CN" sz="1800" dirty="0">
                <a:solidFill>
                  <a:schemeClr val="tx1"/>
                </a:solidFill>
                <a:latin typeface="+mj-lt"/>
                <a:sym typeface="Arial" charset="0"/>
              </a:rPr>
              <a:t>Flexible Financing Options</a:t>
            </a:r>
            <a:endParaRPr lang="zh-CN" altLang="en-US" sz="1800" dirty="0">
              <a:solidFill>
                <a:schemeClr val="tx1"/>
              </a:solidFill>
              <a:latin typeface="+mj-lt"/>
              <a:sym typeface="Arial" charset="0"/>
            </a:endParaRPr>
          </a:p>
        </p:txBody>
      </p:sp>
      <p:sp>
        <p:nvSpPr>
          <p:cNvPr id="22" name="Text Box 23"/>
          <p:cNvSpPr txBox="1">
            <a:spLocks noChangeArrowheads="1"/>
          </p:cNvSpPr>
          <p:nvPr/>
        </p:nvSpPr>
        <p:spPr bwMode="auto">
          <a:xfrm>
            <a:off x="539750" y="1851025"/>
            <a:ext cx="8424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525" indent="-9525"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marL="271780" indent="-271780" algn="just">
              <a:buFont typeface="Wingdings" pitchFamily="2" charset="2"/>
              <a:buChar char="n"/>
              <a:defRPr/>
            </a:pPr>
            <a:r>
              <a:rPr lang="en-US" altLang="zh-CN" sz="1800" dirty="0">
                <a:solidFill>
                  <a:schemeClr val="tx1"/>
                </a:solidFill>
                <a:latin typeface="+mj-lt"/>
                <a:sym typeface="Arial" charset="0"/>
              </a:rPr>
              <a:t>With the great support of Chinese Government and financial institutions, CNNC could provide wide range of competitive financial packages for the NPPs.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68313" y="3054350"/>
            <a:ext cx="8280400" cy="523875"/>
          </a:xfrm>
          <a:prstGeom prst="rect">
            <a:avLst/>
          </a:prstGeom>
          <a:noFill/>
          <a:ln w="9525">
            <a:noFill/>
            <a:miter lim="800000"/>
          </a:ln>
          <a:effectLst/>
        </p:spPr>
        <p:txBody>
          <a:bodyPr anchor="ctr">
            <a:spAutoFit/>
          </a:bodyPr>
          <a:lstStyle/>
          <a:p>
            <a:pPr algn="just" eaLnBrk="1" hangingPunct="1">
              <a:defRPr/>
            </a:pPr>
            <a:endParaRPr lang="az-Cyrl-AZ" altLang="zh-CN" sz="2800" dirty="0">
              <a:solidFill>
                <a:schemeClr val="tx2">
                  <a:lumMod val="50000"/>
                  <a:lumOff val="50000"/>
                </a:schemeClr>
              </a:solidFill>
              <a:latin typeface="+mj-lt"/>
              <a:cs typeface="宋体" pitchFamily="2" charset="-122"/>
            </a:endParaRPr>
          </a:p>
        </p:txBody>
      </p:sp>
      <p:sp>
        <p:nvSpPr>
          <p:cNvPr id="13" name="圆角矩形 12"/>
          <p:cNvSpPr>
            <a:spLocks noChangeArrowheads="1"/>
          </p:cNvSpPr>
          <p:nvPr/>
        </p:nvSpPr>
        <p:spPr bwMode="auto">
          <a:xfrm>
            <a:off x="1" y="2225675"/>
            <a:ext cx="9324528" cy="165735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800" b="1" i="1" dirty="0">
                <a:solidFill>
                  <a:srgbClr val="FF0000"/>
                </a:solidFill>
                <a:latin typeface="微软雅黑" panose="020B0503020204020204" pitchFamily="34" charset="-122"/>
                <a:ea typeface="微软雅黑" panose="020B0503020204020204" pitchFamily="34" charset="-122"/>
              </a:rPr>
              <a:t>Thanks for Your Attention</a:t>
            </a:r>
            <a:r>
              <a:rPr lang="zh-CN" altLang="en-US" sz="4800" b="1" i="1" dirty="0">
                <a:solidFill>
                  <a:srgbClr val="FF0000"/>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067300" y="2759075"/>
            <a:ext cx="3825875" cy="1800225"/>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285750">
              <a:spcAft>
                <a:spcPts val="600"/>
              </a:spcAft>
              <a:buFont typeface="Wingdings" panose="05000000000000000000" pitchFamily="2" charset="2"/>
              <a:buChar char="Ø"/>
              <a:defRPr/>
            </a:pPr>
            <a:r>
              <a:rPr lang="en-US" altLang="zh-CN" sz="1600" b="1" dirty="0">
                <a:solidFill>
                  <a:srgbClr val="C00000"/>
                </a:solidFill>
                <a:latin typeface="Arial" panose="020B0604020202020204" pitchFamily="34" charset="0"/>
                <a:ea typeface="微软雅黑" pitchFamily="34" charset="-122"/>
                <a:cs typeface="Arial" panose="020B0604020202020204" pitchFamily="34" charset="0"/>
              </a:rPr>
              <a:t>Current Nuclear Power in China (as of Oct. 2018) </a:t>
            </a:r>
          </a:p>
          <a:p>
            <a:pPr>
              <a:spcAft>
                <a:spcPts val="300"/>
              </a:spcAft>
              <a:buFont typeface="Arial" pitchFamily="34" charset="0"/>
              <a:buChar char="•"/>
              <a:defRPr/>
            </a:pP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 </a:t>
            </a:r>
            <a:r>
              <a:rPr lang="en-US" altLang="zh-CN" sz="1600" b="1" dirty="0">
                <a:solidFill>
                  <a:srgbClr val="FF0000"/>
                </a:solidFill>
                <a:latin typeface="Arial" panose="020B0604020202020204" pitchFamily="34" charset="0"/>
                <a:ea typeface="微软雅黑" pitchFamily="34" charset="-122"/>
                <a:cs typeface="Arial" panose="020B0604020202020204" pitchFamily="34" charset="0"/>
              </a:rPr>
              <a:t>46 </a:t>
            </a:r>
            <a:r>
              <a:rPr lang="en-US" altLang="zh-CN" sz="1600" dirty="0">
                <a:solidFill>
                  <a:srgbClr val="FF0000"/>
                </a:solidFill>
                <a:latin typeface="Arial" panose="020B0604020202020204" pitchFamily="34" charset="0"/>
                <a:ea typeface="微软雅黑" pitchFamily="34" charset="-122"/>
                <a:cs typeface="Arial" panose="020B0604020202020204" pitchFamily="34" charset="0"/>
              </a:rPr>
              <a:t>units </a:t>
            </a: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in operation, with installed capacity of </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42.8 </a:t>
            </a:r>
            <a:r>
              <a:rPr lang="en-US" altLang="zh-CN" sz="1600" b="1" dirty="0" err="1">
                <a:solidFill>
                  <a:schemeClr val="tx1"/>
                </a:solidFill>
                <a:latin typeface="Arial" panose="020B0604020202020204" pitchFamily="34" charset="0"/>
                <a:ea typeface="微软雅黑" pitchFamily="34" charset="-122"/>
                <a:cs typeface="Arial" panose="020B0604020202020204" pitchFamily="34" charset="0"/>
              </a:rPr>
              <a:t>GWe</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 </a:t>
            </a:r>
          </a:p>
          <a:p>
            <a:pPr>
              <a:spcAft>
                <a:spcPts val="300"/>
              </a:spcAft>
              <a:buFont typeface="Arial" pitchFamily="34" charset="0"/>
              <a:buChar char="•"/>
              <a:defRPr/>
            </a:pPr>
            <a:r>
              <a:rPr lang="en-US" altLang="zh-CN" sz="1600" dirty="0">
                <a:solidFill>
                  <a:srgbClr val="FF0000"/>
                </a:solidFill>
                <a:latin typeface="Arial" panose="020B0604020202020204" pitchFamily="34" charset="0"/>
                <a:ea typeface="微软雅黑" pitchFamily="34" charset="-122"/>
                <a:cs typeface="Arial" panose="020B0604020202020204" pitchFamily="34" charset="0"/>
              </a:rPr>
              <a:t> </a:t>
            </a:r>
            <a:r>
              <a:rPr lang="en-US" altLang="zh-CN" sz="1600" b="1" dirty="0">
                <a:solidFill>
                  <a:srgbClr val="FF0000"/>
                </a:solidFill>
                <a:latin typeface="Arial" panose="020B0604020202020204" pitchFamily="34" charset="0"/>
                <a:ea typeface="微软雅黑" pitchFamily="34" charset="-122"/>
                <a:cs typeface="Arial" panose="020B0604020202020204" pitchFamily="34" charset="0"/>
              </a:rPr>
              <a:t>12 </a:t>
            </a:r>
            <a:r>
              <a:rPr lang="en-US" altLang="zh-CN" sz="1600" dirty="0">
                <a:solidFill>
                  <a:srgbClr val="FF0000"/>
                </a:solidFill>
                <a:latin typeface="Arial" panose="020B0604020202020204" pitchFamily="34" charset="0"/>
                <a:ea typeface="微软雅黑" pitchFamily="34" charset="-122"/>
                <a:cs typeface="Arial" panose="020B0604020202020204" pitchFamily="34" charset="0"/>
              </a:rPr>
              <a:t>units </a:t>
            </a: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under construction, with installed capacity of </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11.6GWe </a:t>
            </a:r>
          </a:p>
        </p:txBody>
      </p:sp>
      <p:sp>
        <p:nvSpPr>
          <p:cNvPr id="8" name="矩形 7"/>
          <p:cNvSpPr/>
          <p:nvPr/>
        </p:nvSpPr>
        <p:spPr>
          <a:xfrm>
            <a:off x="5067300" y="1193800"/>
            <a:ext cx="3825875" cy="144145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285750">
              <a:spcAft>
                <a:spcPts val="600"/>
              </a:spcAft>
              <a:buFont typeface="Wingdings" panose="05000000000000000000" pitchFamily="2" charset="2"/>
              <a:buChar char="Ø"/>
              <a:defRPr/>
            </a:pPr>
            <a:r>
              <a:rPr lang="en-US" altLang="zh-CN" sz="1600" b="1" dirty="0">
                <a:solidFill>
                  <a:srgbClr val="C00000"/>
                </a:solidFill>
                <a:latin typeface="Arial" panose="020B0604020202020204" pitchFamily="34" charset="0"/>
                <a:ea typeface="微软雅黑" pitchFamily="34" charset="-122"/>
                <a:cs typeface="Arial" panose="020B0604020202020204" pitchFamily="34" charset="0"/>
              </a:rPr>
              <a:t>Electricity Mix in China (Dec.2017) </a:t>
            </a:r>
          </a:p>
          <a:p>
            <a:pPr>
              <a:spcAft>
                <a:spcPts val="300"/>
              </a:spcAft>
              <a:buFont typeface="Arial" pitchFamily="34" charset="0"/>
              <a:buChar char="•"/>
              <a:defRPr/>
            </a:pP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National electricity generation of </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6495.1 billion </a:t>
            </a:r>
            <a:r>
              <a:rPr lang="en-US" altLang="zh-CN" sz="1600" b="1" dirty="0" err="1">
                <a:solidFill>
                  <a:schemeClr val="tx1"/>
                </a:solidFill>
                <a:latin typeface="Arial" panose="020B0604020202020204" pitchFamily="34" charset="0"/>
                <a:ea typeface="微软雅黑" pitchFamily="34" charset="-122"/>
                <a:cs typeface="Arial" panose="020B0604020202020204" pitchFamily="34" charset="0"/>
              </a:rPr>
              <a:t>KW.h</a:t>
            </a:r>
            <a:endParaRPr lang="en-US" altLang="zh-CN" sz="1600" b="1" dirty="0">
              <a:solidFill>
                <a:schemeClr val="tx1"/>
              </a:solidFill>
              <a:latin typeface="Arial" panose="020B0604020202020204" pitchFamily="34" charset="0"/>
              <a:ea typeface="微软雅黑" pitchFamily="34" charset="-122"/>
              <a:cs typeface="Arial" panose="020B0604020202020204" pitchFamily="34" charset="0"/>
            </a:endParaRPr>
          </a:p>
          <a:p>
            <a:pPr>
              <a:spcAft>
                <a:spcPts val="300"/>
              </a:spcAft>
              <a:buFont typeface="Arial" pitchFamily="34" charset="0"/>
              <a:buChar char="•"/>
              <a:defRPr/>
            </a:pP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Nuclear electricity production of </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248 billion </a:t>
            </a:r>
            <a:r>
              <a:rPr lang="en-US" altLang="zh-CN" sz="1600" b="1" dirty="0" err="1">
                <a:solidFill>
                  <a:schemeClr val="tx1"/>
                </a:solidFill>
                <a:latin typeface="Arial" panose="020B0604020202020204" pitchFamily="34" charset="0"/>
                <a:ea typeface="微软雅黑" pitchFamily="34" charset="-122"/>
                <a:cs typeface="Arial" panose="020B0604020202020204" pitchFamily="34" charset="0"/>
              </a:rPr>
              <a:t>KW.h</a:t>
            </a: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 </a:t>
            </a: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(3.82%)</a:t>
            </a:r>
          </a:p>
        </p:txBody>
      </p:sp>
      <p:sp>
        <p:nvSpPr>
          <p:cNvPr id="9220" name="矩形 17"/>
          <p:cNvSpPr>
            <a:spLocks noChangeArrowheads="1"/>
          </p:cNvSpPr>
          <p:nvPr/>
        </p:nvSpPr>
        <p:spPr bwMode="auto">
          <a:xfrm>
            <a:off x="5286375" y="296863"/>
            <a:ext cx="38846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Nuclear Energy in China</a:t>
            </a:r>
          </a:p>
        </p:txBody>
      </p:sp>
      <p:sp>
        <p:nvSpPr>
          <p:cNvPr id="6" name="矩形 5"/>
          <p:cNvSpPr/>
          <p:nvPr/>
        </p:nvSpPr>
        <p:spPr>
          <a:xfrm>
            <a:off x="5067300" y="4675188"/>
            <a:ext cx="3825875" cy="1441450"/>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marL="285750" indent="-285750">
              <a:spcAft>
                <a:spcPts val="600"/>
              </a:spcAft>
              <a:buFont typeface="Wingdings" panose="05000000000000000000" pitchFamily="2" charset="2"/>
              <a:buChar char="Ø"/>
              <a:defRPr/>
            </a:pPr>
            <a:r>
              <a:rPr lang="en-US" altLang="zh-CN" sz="1600" b="1" dirty="0">
                <a:solidFill>
                  <a:srgbClr val="C00000"/>
                </a:solidFill>
                <a:latin typeface="Arial" panose="020B0604020202020204" pitchFamily="34" charset="0"/>
                <a:ea typeface="微软雅黑" pitchFamily="34" charset="-122"/>
                <a:cs typeface="Arial" panose="020B0604020202020204" pitchFamily="34" charset="0"/>
              </a:rPr>
              <a:t>Operation in China (as of Jun. 2018) </a:t>
            </a:r>
          </a:p>
          <a:p>
            <a:pPr>
              <a:spcAft>
                <a:spcPts val="300"/>
              </a:spcAft>
              <a:buFont typeface="Arial" pitchFamily="34" charset="0"/>
              <a:buChar char="•"/>
              <a:defRPr/>
            </a:pP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Commercial operation-</a:t>
            </a:r>
          </a:p>
          <a:p>
            <a:pPr>
              <a:spcAft>
                <a:spcPts val="300"/>
              </a:spcAft>
              <a:defRPr/>
            </a:pPr>
            <a:r>
              <a:rPr lang="en-US" altLang="zh-CN" sz="1600" b="1" dirty="0">
                <a:solidFill>
                  <a:schemeClr val="tx1"/>
                </a:solidFill>
                <a:latin typeface="Arial" panose="020B0604020202020204" pitchFamily="34" charset="0"/>
                <a:ea typeface="微软雅黑" pitchFamily="34" charset="-122"/>
                <a:cs typeface="Arial" panose="020B0604020202020204" pitchFamily="34" charset="0"/>
              </a:rPr>
              <a:t>                                   279.13</a:t>
            </a:r>
            <a:r>
              <a:rPr lang="en-US" altLang="zh-CN" sz="1600" dirty="0">
                <a:solidFill>
                  <a:schemeClr val="tx1"/>
                </a:solidFill>
                <a:latin typeface="Arial" panose="020B0604020202020204" pitchFamily="34" charset="0"/>
                <a:ea typeface="微软雅黑" pitchFamily="34" charset="-122"/>
                <a:cs typeface="Arial" panose="020B0604020202020204" pitchFamily="34" charset="0"/>
              </a:rPr>
              <a:t> </a:t>
            </a:r>
            <a:r>
              <a:rPr lang="en-US" altLang="zh-CN" sz="1600" dirty="0" err="1">
                <a:solidFill>
                  <a:schemeClr val="tx1"/>
                </a:solidFill>
                <a:latin typeface="Arial" panose="020B0604020202020204" pitchFamily="34" charset="0"/>
                <a:ea typeface="微软雅黑" pitchFamily="34" charset="-122"/>
                <a:cs typeface="Arial" panose="020B0604020202020204" pitchFamily="34" charset="0"/>
              </a:rPr>
              <a:t>unit·year</a:t>
            </a:r>
            <a:endParaRPr lang="en-US" altLang="zh-CN" sz="1600" b="1" dirty="0">
              <a:solidFill>
                <a:schemeClr val="tx1"/>
              </a:solidFill>
              <a:latin typeface="Arial" panose="020B0604020202020204" pitchFamily="34" charset="0"/>
              <a:ea typeface="微软雅黑" pitchFamily="34" charset="-122"/>
              <a:cs typeface="Arial" panose="020B0604020202020204" pitchFamily="34" charset="0"/>
            </a:endParaRPr>
          </a:p>
        </p:txBody>
      </p:sp>
      <p:sp>
        <p:nvSpPr>
          <p:cNvPr id="9222" name="文本框 1"/>
          <p:cNvSpPr txBox="1">
            <a:spLocks noChangeArrowheads="1"/>
          </p:cNvSpPr>
          <p:nvPr/>
        </p:nvSpPr>
        <p:spPr bwMode="auto">
          <a:xfrm>
            <a:off x="1187450" y="1454150"/>
            <a:ext cx="307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t>Under Construction</a:t>
            </a:r>
            <a:endParaRPr lang="zh-CN" altLang="en-US" sz="2400" b="1"/>
          </a:p>
        </p:txBody>
      </p:sp>
      <p:pic>
        <p:nvPicPr>
          <p:cNvPr id="922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 y="2193925"/>
            <a:ext cx="470535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4" descr="4秦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950" y="857250"/>
            <a:ext cx="8175625"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矩形 6"/>
          <p:cNvSpPr>
            <a:spLocks noChangeArrowheads="1"/>
          </p:cNvSpPr>
          <p:nvPr/>
        </p:nvSpPr>
        <p:spPr bwMode="auto">
          <a:xfrm>
            <a:off x="4935538" y="296863"/>
            <a:ext cx="388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Nuclear Energy in China</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5" descr="5大亚湾.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513" y="846138"/>
            <a:ext cx="4021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3315" name="图片 6" descr="6田湾.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088" y="838200"/>
            <a:ext cx="4021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3316" name="图片 9" descr="7三门.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3" y="3481388"/>
            <a:ext cx="40211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pic>
        <p:nvPicPr>
          <p:cNvPr id="13317" name="图片 10" descr="8台山.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2025" y="3476625"/>
            <a:ext cx="401955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pic>
      <p:sp>
        <p:nvSpPr>
          <p:cNvPr id="13318" name="矩形 6"/>
          <p:cNvSpPr>
            <a:spLocks noChangeArrowheads="1"/>
          </p:cNvSpPr>
          <p:nvPr/>
        </p:nvSpPr>
        <p:spPr bwMode="auto">
          <a:xfrm>
            <a:off x="4935538" y="296863"/>
            <a:ext cx="388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Nuclear Energy in China</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3"/>
          <a:stretch>
            <a:fillRect/>
          </a:stretch>
        </p:blipFill>
        <p:spPr bwMode="auto">
          <a:xfrm>
            <a:off x="6804025" y="4149725"/>
            <a:ext cx="2232025" cy="15795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pic>
      <p:sp>
        <p:nvSpPr>
          <p:cNvPr id="25" name="矩形 24"/>
          <p:cNvSpPr/>
          <p:nvPr/>
        </p:nvSpPr>
        <p:spPr>
          <a:xfrm>
            <a:off x="563563" y="2057400"/>
            <a:ext cx="7537450" cy="2530475"/>
          </a:xfrm>
          <a:prstGeom prst="rect">
            <a:avLst/>
          </a:prstGeom>
        </p:spPr>
        <p:txBody>
          <a:bodyPr>
            <a:spAutoFit/>
          </a:bodyPr>
          <a:lstStyle/>
          <a:p>
            <a:pPr>
              <a:lnSpc>
                <a:spcPct val="220000"/>
              </a:lnSpc>
              <a:buClr>
                <a:srgbClr val="0066FF"/>
              </a:buClr>
              <a:defRPr/>
            </a:pPr>
            <a:r>
              <a:rPr kumimoji="1" lang="en-US" altLang="zh-CN" sz="2400" b="1" kern="0" dirty="0">
                <a:latin typeface="+mj-lt"/>
                <a:ea typeface="微软雅黑" pitchFamily="34" charset="-122"/>
                <a:cs typeface="+mj-cs"/>
              </a:rPr>
              <a:t>1. Nuclear Energy in China </a:t>
            </a:r>
          </a:p>
          <a:p>
            <a:pPr>
              <a:lnSpc>
                <a:spcPct val="220000"/>
              </a:lnSpc>
              <a:buClr>
                <a:srgbClr val="0066FF"/>
              </a:buClr>
              <a:defRPr/>
            </a:pPr>
            <a:r>
              <a:rPr kumimoji="1" lang="en-US" altLang="zh-CN" sz="2400" b="1" kern="0" dirty="0">
                <a:solidFill>
                  <a:srgbClr val="C00000"/>
                </a:solidFill>
                <a:latin typeface="+mj-lt"/>
                <a:ea typeface="微软雅黑" pitchFamily="34" charset="-122"/>
                <a:cs typeface="+mj-cs"/>
                <a:sym typeface="Arial" pitchFamily="34" charset="0"/>
              </a:rPr>
              <a:t>2. CNNC Introduction </a:t>
            </a:r>
          </a:p>
          <a:p>
            <a:pPr>
              <a:lnSpc>
                <a:spcPct val="220000"/>
              </a:lnSpc>
              <a:buClr>
                <a:srgbClr val="0066FF"/>
              </a:buClr>
              <a:defRPr/>
            </a:pPr>
            <a:r>
              <a:rPr kumimoji="1" lang="en-US" altLang="zh-CN" sz="2400" b="1" kern="0" dirty="0">
                <a:latin typeface="+mj-lt"/>
                <a:ea typeface="微软雅黑" pitchFamily="34" charset="-122"/>
                <a:cs typeface="+mj-cs"/>
                <a:sym typeface="Arial" pitchFamily="34" charset="0"/>
              </a:rPr>
              <a:t>3. Integrated Solutions</a:t>
            </a:r>
            <a:endParaRPr kumimoji="1" lang="en-US" altLang="zh-CN" sz="2800" b="1" kern="0" dirty="0">
              <a:solidFill>
                <a:srgbClr val="0033CC"/>
              </a:solidFill>
              <a:latin typeface="Arial" charset="0"/>
              <a:ea typeface="微软雅黑" pitchFamily="34" charset="-122"/>
              <a:cs typeface="+mj-cs"/>
            </a:endParaRPr>
          </a:p>
        </p:txBody>
      </p:sp>
      <p:sp>
        <p:nvSpPr>
          <p:cNvPr id="28" name="标题 1"/>
          <p:cNvSpPr txBox="1"/>
          <p:nvPr/>
        </p:nvSpPr>
        <p:spPr>
          <a:xfrm>
            <a:off x="5219700" y="1127125"/>
            <a:ext cx="3924300" cy="933450"/>
          </a:xfrm>
          <a:prstGeom prst="rect">
            <a:avLst/>
          </a:prstGeom>
        </p:spPr>
        <p:txBody>
          <a:bodyPr>
            <a:normAutofit fontScale="45000" lnSpcReduction="20000"/>
          </a:bodyPr>
          <a:lstStyle/>
          <a:p>
            <a:pPr algn="r">
              <a:defRPr/>
            </a:pPr>
            <a:br>
              <a:rPr kumimoji="1" lang="en-CA" altLang="zh-CN" sz="4000" b="1" kern="0" dirty="0">
                <a:solidFill>
                  <a:srgbClr val="0033CC"/>
                </a:solidFill>
                <a:latin typeface="+mj-lt"/>
                <a:ea typeface="微软雅黑" pitchFamily="34" charset="-122"/>
                <a:cs typeface="+mj-cs"/>
              </a:rPr>
            </a:br>
            <a:endParaRPr kumimoji="1" lang="en-US" altLang="zh-CN" sz="4000" kern="0" dirty="0">
              <a:solidFill>
                <a:srgbClr val="0033CC"/>
              </a:solidFill>
              <a:latin typeface="+mj-lt"/>
              <a:ea typeface="微软雅黑" pitchFamily="34" charset="-122"/>
              <a:cs typeface="+mj-cs"/>
            </a:endParaRPr>
          </a:p>
          <a:p>
            <a:pPr>
              <a:defRPr/>
            </a:pPr>
            <a:r>
              <a:rPr kumimoji="1" lang="en-US" altLang="zh-CN" sz="7100" b="1" kern="0" dirty="0">
                <a:latin typeface="+mj-lt"/>
                <a:ea typeface="微软雅黑" pitchFamily="34" charset="-122"/>
                <a:cs typeface="+mj-cs"/>
              </a:rPr>
              <a:t>CONTENTS</a:t>
            </a:r>
          </a:p>
          <a:p>
            <a:pPr algn="r">
              <a:defRPr/>
            </a:pPr>
            <a:endParaRPr kumimoji="1" lang="zh-CN" altLang="en-US" sz="4000" b="1" kern="0" dirty="0">
              <a:solidFill>
                <a:srgbClr val="0033CC"/>
              </a:solidFill>
              <a:latin typeface="+mj-lt"/>
              <a:ea typeface="微软雅黑" pitchFamily="34" charset="-122"/>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9" descr="cnnc headquater"/>
          <p:cNvPicPr>
            <a:picLocks noChangeAspect="1" noChangeArrowheads="1"/>
          </p:cNvPicPr>
          <p:nvPr/>
        </p:nvPicPr>
        <p:blipFill>
          <a:blip r:embed="rId3" cstate="print"/>
          <a:srcRect/>
          <a:stretch>
            <a:fillRect/>
          </a:stretch>
        </p:blipFill>
        <p:spPr>
          <a:xfrm>
            <a:off x="5436096" y="822343"/>
            <a:ext cx="3026616" cy="18116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1" name="Text Box 9"/>
          <p:cNvSpPr txBox="1">
            <a:spLocks noChangeArrowheads="1"/>
          </p:cNvSpPr>
          <p:nvPr/>
        </p:nvSpPr>
        <p:spPr bwMode="gray">
          <a:xfrm>
            <a:off x="627063" y="2608263"/>
            <a:ext cx="814705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71463" indent="-271463">
              <a:spcBef>
                <a:spcPct val="20000"/>
              </a:spcBef>
              <a:buBlip>
                <a:blip r:embed="rId4"/>
              </a:buBlip>
              <a:defRPr kumimoji="1" sz="3200">
                <a:solidFill>
                  <a:schemeClr val="tx1"/>
                </a:solidFill>
                <a:latin typeface="Times New Roman" panose="02020603050405020304" pitchFamily="18" charset="0"/>
                <a:ea typeface="华文中宋" panose="02010600040101010101" pitchFamily="2" charset="-122"/>
              </a:defRPr>
            </a:lvl1pPr>
            <a:lvl2pPr marL="742950" indent="-285750">
              <a:spcBef>
                <a:spcPct val="20000"/>
              </a:spcBef>
              <a:buBlip>
                <a:blip r:embed="rId5"/>
              </a:buBlip>
              <a:defRPr sz="2800" b="1">
                <a:solidFill>
                  <a:schemeClr val="tx1"/>
                </a:solidFill>
                <a:latin typeface="Arial" panose="020B0604020202020204" pitchFamily="34" charset="0"/>
                <a:ea typeface="宋体" panose="02010600030101010101" pitchFamily="2" charset="-122"/>
              </a:defRPr>
            </a:lvl2pPr>
            <a:lvl3pPr marL="1143000" indent="-228600">
              <a:spcBef>
                <a:spcPct val="20000"/>
              </a:spcBef>
              <a:buBlip>
                <a:blip r:embed="rId6"/>
              </a:buBlip>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Blip>
                <a:blip r:embed="rId7"/>
              </a:buBlip>
              <a:defRPr sz="2000" b="1">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buClr>
                <a:srgbClr val="0000FF"/>
              </a:buClr>
              <a:buFont typeface="Wingdings" panose="05000000000000000000" pitchFamily="2" charset="2"/>
              <a:buChar char="n"/>
            </a:pPr>
            <a:r>
              <a:rPr lang="en-US" altLang="zh-CN" sz="1600" b="1">
                <a:solidFill>
                  <a:srgbClr val="000000"/>
                </a:solidFill>
                <a:latin typeface="Arial" panose="020B0604020202020204" pitchFamily="34" charset="0"/>
                <a:cs typeface="Arial" panose="020B0604020202020204" pitchFamily="34" charset="0"/>
              </a:rPr>
              <a:t>Founded in </a:t>
            </a:r>
            <a:r>
              <a:rPr lang="en-US" altLang="zh-CN" sz="1600" b="1">
                <a:solidFill>
                  <a:srgbClr val="FF0000"/>
                </a:solidFill>
                <a:latin typeface="Arial" panose="020B0604020202020204" pitchFamily="34" charset="0"/>
                <a:cs typeface="Arial" panose="020B0604020202020204" pitchFamily="34" charset="0"/>
              </a:rPr>
              <a:t>1955</a:t>
            </a:r>
            <a:r>
              <a:rPr lang="en-US" altLang="zh-CN" sz="1600" b="1">
                <a:solidFill>
                  <a:srgbClr val="000000"/>
                </a:solidFill>
                <a:latin typeface="Arial" panose="020B0604020202020204" pitchFamily="34" charset="0"/>
                <a:cs typeface="Arial" panose="020B0604020202020204" pitchFamily="34" charset="0"/>
              </a:rPr>
              <a:t>, former Chinese Ministry of Nuclear Industry</a:t>
            </a:r>
            <a:r>
              <a:rPr lang="zh-CN" altLang="en-US" sz="1600" b="1">
                <a:solidFill>
                  <a:srgbClr val="000000"/>
                </a:solidFill>
                <a:latin typeface="Arial" panose="020B0604020202020204" pitchFamily="34" charset="0"/>
                <a:cs typeface="Arial" panose="020B0604020202020204" pitchFamily="34" charset="0"/>
              </a:rPr>
              <a:t>；</a:t>
            </a:r>
            <a:endParaRPr lang="en-US" altLang="zh-CN" sz="1600" b="1">
              <a:solidFill>
                <a:srgbClr val="000000"/>
              </a:solidFill>
              <a:latin typeface="Arial" panose="020B0604020202020204" pitchFamily="34" charset="0"/>
              <a:cs typeface="Arial" panose="020B0604020202020204" pitchFamily="34" charset="0"/>
            </a:endParaRPr>
          </a:p>
          <a:p>
            <a:pPr algn="just" eaLnBrk="1" hangingPunct="1">
              <a:lnSpc>
                <a:spcPct val="150000"/>
              </a:lnSpc>
              <a:buClr>
                <a:srgbClr val="0000FF"/>
              </a:buClr>
              <a:buFont typeface="Wingdings" panose="05000000000000000000" pitchFamily="2" charset="2"/>
              <a:buChar char="n"/>
            </a:pPr>
            <a:r>
              <a:rPr lang="en-US" altLang="zh-CN" sz="1600" b="1">
                <a:solidFill>
                  <a:srgbClr val="000000"/>
                </a:solidFill>
                <a:latin typeface="Arial" panose="020B0604020202020204" pitchFamily="34" charset="0"/>
                <a:cs typeface="Arial" panose="020B0604020202020204" pitchFamily="34" charset="0"/>
              </a:rPr>
              <a:t>Over 100 subsidiaries, including</a:t>
            </a:r>
            <a:r>
              <a:rPr lang="en-US" altLang="zh-CN" sz="1600" b="1">
                <a:solidFill>
                  <a:srgbClr val="FF0000"/>
                </a:solidFill>
                <a:latin typeface="Arial" panose="020B0604020202020204" pitchFamily="34" charset="0"/>
                <a:cs typeface="Arial" panose="020B0604020202020204" pitchFamily="34" charset="0"/>
              </a:rPr>
              <a:t> 24</a:t>
            </a:r>
            <a:r>
              <a:rPr lang="en-US" altLang="zh-CN" sz="1600" b="1">
                <a:latin typeface="Arial" panose="020B0604020202020204" pitchFamily="34" charset="0"/>
                <a:cs typeface="Arial" panose="020B0604020202020204" pitchFamily="34" charset="0"/>
              </a:rPr>
              <a:t> national level design institutes;</a:t>
            </a:r>
          </a:p>
          <a:p>
            <a:pPr algn="just" eaLnBrk="1" hangingPunct="1">
              <a:lnSpc>
                <a:spcPct val="150000"/>
              </a:lnSpc>
              <a:buClr>
                <a:srgbClr val="0000FF"/>
              </a:buClr>
              <a:buFont typeface="Wingdings" panose="05000000000000000000" pitchFamily="2" charset="2"/>
              <a:buChar char="n"/>
            </a:pPr>
            <a:r>
              <a:rPr lang="en-US" altLang="zh-CN" sz="1600" b="1">
                <a:latin typeface="Arial" panose="020B0604020202020204" pitchFamily="34" charset="0"/>
                <a:cs typeface="Arial" panose="020B0604020202020204" pitchFamily="34" charset="0"/>
              </a:rPr>
              <a:t>Engaged in R &amp; D, construction, and operation in nuclear electricity production, nuclear fuel cycle and nuclear technology application</a:t>
            </a:r>
            <a:r>
              <a:rPr lang="zh-CN" altLang="en-US" sz="1600" b="1">
                <a:latin typeface="Arial" panose="020B0604020202020204" pitchFamily="34" charset="0"/>
                <a:cs typeface="Arial" panose="020B0604020202020204" pitchFamily="34" charset="0"/>
              </a:rPr>
              <a:t>；</a:t>
            </a:r>
            <a:endParaRPr lang="en-US" altLang="zh-CN" sz="1600" b="1">
              <a:latin typeface="Arial" panose="020B0604020202020204" pitchFamily="34" charset="0"/>
              <a:cs typeface="Arial" panose="020B0604020202020204" pitchFamily="34" charset="0"/>
            </a:endParaRPr>
          </a:p>
          <a:p>
            <a:pPr algn="just" eaLnBrk="1" hangingPunct="1">
              <a:lnSpc>
                <a:spcPct val="150000"/>
              </a:lnSpc>
              <a:buClr>
                <a:srgbClr val="0000FF"/>
              </a:buClr>
              <a:buFont typeface="Wingdings" panose="05000000000000000000" pitchFamily="2" charset="2"/>
              <a:buChar char="n"/>
            </a:pPr>
            <a:r>
              <a:rPr lang="en-US" altLang="zh-CN" sz="1600" b="1">
                <a:latin typeface="Arial" panose="020B0604020202020204" pitchFamily="34" charset="0"/>
                <a:cs typeface="Arial" panose="020B0604020202020204" pitchFamily="34" charset="0"/>
              </a:rPr>
              <a:t>About 100,000 employees, </a:t>
            </a:r>
            <a:r>
              <a:rPr lang="en-US" altLang="zh-CN" sz="1600" b="1">
                <a:solidFill>
                  <a:srgbClr val="FF0000"/>
                </a:solidFill>
                <a:latin typeface="Arial" panose="020B0604020202020204" pitchFamily="34" charset="0"/>
                <a:cs typeface="Arial" panose="020B0604020202020204" pitchFamily="34" charset="0"/>
              </a:rPr>
              <a:t>50%</a:t>
            </a:r>
            <a:r>
              <a:rPr lang="en-US" altLang="zh-CN" sz="1600" b="1">
                <a:latin typeface="Arial" panose="020B0604020202020204" pitchFamily="34" charset="0"/>
                <a:cs typeface="Arial" panose="020B0604020202020204" pitchFamily="34" charset="0"/>
              </a:rPr>
              <a:t> </a:t>
            </a:r>
            <a:r>
              <a:rPr lang="en-US" altLang="zh-CN" sz="1600" b="1">
                <a:solidFill>
                  <a:srgbClr val="000000"/>
                </a:solidFill>
                <a:latin typeface="Arial" panose="020B0604020202020204" pitchFamily="34" charset="0"/>
                <a:cs typeface="Arial" panose="020B0604020202020204" pitchFamily="34" charset="0"/>
              </a:rPr>
              <a:t>professionals &amp; engineers</a:t>
            </a:r>
            <a:r>
              <a:rPr lang="zh-CN" altLang="en-US" sz="1600" b="1">
                <a:solidFill>
                  <a:srgbClr val="000000"/>
                </a:solidFill>
                <a:latin typeface="Arial" panose="020B0604020202020204" pitchFamily="34" charset="0"/>
                <a:cs typeface="Arial" panose="020B0604020202020204" pitchFamily="34" charset="0"/>
              </a:rPr>
              <a:t>；</a:t>
            </a:r>
            <a:endParaRPr lang="en-US" altLang="zh-CN" sz="1600" b="1">
              <a:solidFill>
                <a:srgbClr val="000000"/>
              </a:solidFill>
              <a:latin typeface="Arial" panose="020B0604020202020204" pitchFamily="34" charset="0"/>
              <a:cs typeface="Arial" panose="020B0604020202020204" pitchFamily="34" charset="0"/>
            </a:endParaRPr>
          </a:p>
          <a:p>
            <a:pPr algn="just" eaLnBrk="1" hangingPunct="1">
              <a:lnSpc>
                <a:spcPct val="150000"/>
              </a:lnSpc>
              <a:buClr>
                <a:srgbClr val="0000FF"/>
              </a:buClr>
              <a:buFont typeface="Wingdings" panose="05000000000000000000" pitchFamily="2" charset="2"/>
              <a:buChar char="n"/>
            </a:pPr>
            <a:r>
              <a:rPr lang="en-US" altLang="zh-CN" sz="1600" b="1">
                <a:solidFill>
                  <a:srgbClr val="000000"/>
                </a:solidFill>
                <a:latin typeface="Arial" panose="020B0604020202020204" pitchFamily="34" charset="0"/>
                <a:cs typeface="Arial" panose="020B0604020202020204" pitchFamily="34" charset="0"/>
              </a:rPr>
              <a:t>The main investor and the biggest owner of the nuclear power plants in China</a:t>
            </a:r>
            <a:r>
              <a:rPr lang="zh-CN" altLang="en-US" sz="1600" b="1">
                <a:solidFill>
                  <a:srgbClr val="000000"/>
                </a:solidFill>
                <a:latin typeface="Arial" panose="020B0604020202020204" pitchFamily="34" charset="0"/>
                <a:cs typeface="Arial" panose="020B0604020202020204" pitchFamily="34" charset="0"/>
              </a:rPr>
              <a:t>；</a:t>
            </a:r>
            <a:endParaRPr lang="en-US" altLang="zh-CN" sz="1600" b="1">
              <a:solidFill>
                <a:srgbClr val="000000"/>
              </a:solidFill>
              <a:latin typeface="Arial" panose="020B0604020202020204" pitchFamily="34" charset="0"/>
              <a:cs typeface="Arial" panose="020B0604020202020204" pitchFamily="34" charset="0"/>
            </a:endParaRPr>
          </a:p>
          <a:p>
            <a:pPr algn="just" eaLnBrk="1" hangingPunct="1">
              <a:lnSpc>
                <a:spcPct val="150000"/>
              </a:lnSpc>
              <a:buClr>
                <a:srgbClr val="0000FF"/>
              </a:buClr>
              <a:buFont typeface="Wingdings" panose="05000000000000000000" pitchFamily="2" charset="2"/>
              <a:buChar char="n"/>
            </a:pPr>
            <a:r>
              <a:rPr lang="en-US" altLang="zh-CN" sz="1600" b="1">
                <a:solidFill>
                  <a:srgbClr val="000000"/>
                </a:solidFill>
                <a:latin typeface="Arial" panose="020B0604020202020204" pitchFamily="34" charset="0"/>
                <a:cs typeface="Arial" panose="020B0604020202020204" pitchFamily="34" charset="0"/>
              </a:rPr>
              <a:t>The supplier of nuclear power plant designs, nuclear equipment and instruments, non-standard components;</a:t>
            </a:r>
          </a:p>
          <a:p>
            <a:pPr algn="just" eaLnBrk="1" hangingPunct="1">
              <a:lnSpc>
                <a:spcPct val="150000"/>
              </a:lnSpc>
              <a:buClr>
                <a:srgbClr val="0000FF"/>
              </a:buClr>
              <a:buFont typeface="Wingdings" panose="05000000000000000000" pitchFamily="2" charset="2"/>
              <a:buChar char="n"/>
            </a:pPr>
            <a:r>
              <a:rPr lang="en-US" altLang="zh-CN" sz="1600" b="1">
                <a:solidFill>
                  <a:srgbClr val="000000"/>
                </a:solidFill>
                <a:latin typeface="Arial" panose="020B0604020202020204" pitchFamily="34" charset="0"/>
                <a:cs typeface="Arial" panose="020B0604020202020204" pitchFamily="34" charset="0"/>
              </a:rPr>
              <a:t>The sole supplier of nuclear fuel in China.</a:t>
            </a:r>
          </a:p>
        </p:txBody>
      </p:sp>
      <p:sp>
        <p:nvSpPr>
          <p:cNvPr id="8" name="Text Box 9"/>
          <p:cNvSpPr txBox="1">
            <a:spLocks noChangeArrowheads="1"/>
          </p:cNvSpPr>
          <p:nvPr/>
        </p:nvSpPr>
        <p:spPr bwMode="gray">
          <a:xfrm>
            <a:off x="636588" y="1943100"/>
            <a:ext cx="4149725"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sz="2400" b="1">
                <a:solidFill>
                  <a:srgbClr val="001D58"/>
                </a:solidFill>
                <a:latin typeface="Times New Roman" pitchFamily="18" charset="0"/>
                <a:ea typeface="华文中宋" pitchFamily="2" charset="-122"/>
              </a:defRPr>
            </a:lvl1pPr>
            <a:lvl2pPr marL="742950" indent="-285750" eaLnBrk="0" hangingPunct="0">
              <a:defRPr kumimoji="1" sz="2400" b="1">
                <a:solidFill>
                  <a:srgbClr val="001D58"/>
                </a:solidFill>
                <a:latin typeface="Times New Roman" pitchFamily="18" charset="0"/>
                <a:ea typeface="华文中宋" pitchFamily="2" charset="-122"/>
              </a:defRPr>
            </a:lvl2pPr>
            <a:lvl3pPr marL="1143000" indent="-228600" eaLnBrk="0" hangingPunct="0">
              <a:defRPr kumimoji="1" sz="2400" b="1">
                <a:solidFill>
                  <a:srgbClr val="001D58"/>
                </a:solidFill>
                <a:latin typeface="Times New Roman" pitchFamily="18" charset="0"/>
                <a:ea typeface="华文中宋" pitchFamily="2" charset="-122"/>
              </a:defRPr>
            </a:lvl3pPr>
            <a:lvl4pPr marL="1600200" indent="-228600" eaLnBrk="0" hangingPunct="0">
              <a:defRPr kumimoji="1" sz="2400" b="1">
                <a:solidFill>
                  <a:srgbClr val="001D58"/>
                </a:solidFill>
                <a:latin typeface="Times New Roman" pitchFamily="18" charset="0"/>
                <a:ea typeface="华文中宋" pitchFamily="2" charset="-122"/>
              </a:defRPr>
            </a:lvl4pPr>
            <a:lvl5pPr marL="2057400" indent="-228600" eaLnBrk="0" hangingPunct="0">
              <a:defRPr kumimoji="1" sz="2400" b="1">
                <a:solidFill>
                  <a:srgbClr val="001D58"/>
                </a:solidFill>
                <a:latin typeface="Times New Roman" pitchFamily="18" charset="0"/>
                <a:ea typeface="华文中宋" pitchFamily="2" charset="-122"/>
              </a:defRPr>
            </a:lvl5pPr>
            <a:lvl6pPr marL="25146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6pPr>
            <a:lvl7pPr marL="29718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7pPr>
            <a:lvl8pPr marL="34290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8pPr>
            <a:lvl9pPr marL="3886200" indent="-228600" eaLnBrk="0" fontAlgn="base" hangingPunct="0">
              <a:spcBef>
                <a:spcPct val="0"/>
              </a:spcBef>
              <a:spcAft>
                <a:spcPct val="0"/>
              </a:spcAft>
              <a:defRPr kumimoji="1" sz="2400" b="1">
                <a:solidFill>
                  <a:srgbClr val="001D58"/>
                </a:solidFill>
                <a:latin typeface="Times New Roman" pitchFamily="18" charset="0"/>
                <a:ea typeface="华文中宋" pitchFamily="2" charset="-122"/>
              </a:defRPr>
            </a:lvl9pPr>
          </a:lstStyle>
          <a:p>
            <a:pPr eaLnBrk="1" hangingPunct="1">
              <a:lnSpc>
                <a:spcPts val="2500"/>
              </a:lnSpc>
              <a:spcBef>
                <a:spcPct val="20000"/>
              </a:spcBef>
              <a:buClr>
                <a:srgbClr val="FF6600"/>
              </a:buClr>
              <a:defRPr/>
            </a:pPr>
            <a:r>
              <a:rPr lang="en-US" altLang="zh-CN" i="1" dirty="0">
                <a:solidFill>
                  <a:srgbClr val="C00000"/>
                </a:solidFill>
                <a:latin typeface="+mj-lt"/>
                <a:cs typeface="Times New Roman" pitchFamily="18" charset="0"/>
              </a:rPr>
              <a:t>CNNC is—</a:t>
            </a:r>
            <a:endParaRPr lang="en-US" altLang="zh-CN" sz="2000" i="1" dirty="0">
              <a:solidFill>
                <a:srgbClr val="C00000"/>
              </a:solidFill>
              <a:latin typeface="+mj-lt"/>
              <a:cs typeface="Times New Roman" pitchFamily="18" charset="0"/>
            </a:endParaRPr>
          </a:p>
        </p:txBody>
      </p:sp>
      <p:sp>
        <p:nvSpPr>
          <p:cNvPr id="17413" name="矩形 1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
        <p:nvSpPr>
          <p:cNvPr id="9" name="Rectangle 31" descr="蒸气发生器"/>
          <p:cNvSpPr>
            <a:spLocks noChangeArrowheads="1"/>
          </p:cNvSpPr>
          <p:nvPr/>
        </p:nvSpPr>
        <p:spPr bwMode="auto">
          <a:xfrm>
            <a:off x="3286125" y="1428750"/>
            <a:ext cx="2039938" cy="339725"/>
          </a:xfrm>
          <a:prstGeom prst="rect">
            <a:avLst/>
          </a:prstGeom>
          <a:noFill/>
          <a:ln w="9525" algn="ctr">
            <a:noFill/>
            <a:miter lim="800000"/>
          </a:ln>
        </p:spPr>
        <p:txBody>
          <a:bodyPr wrap="none">
            <a:spAutoFit/>
          </a:bodyPr>
          <a:lstStyle/>
          <a:p>
            <a:pPr>
              <a:defRPr/>
            </a:pPr>
            <a:r>
              <a:rPr lang="en-US" altLang="zh-CN" sz="1600" b="1" dirty="0">
                <a:solidFill>
                  <a:srgbClr val="0070C0"/>
                </a:solidFill>
                <a:latin typeface="+mj-lt"/>
                <a:ea typeface="宋体" charset="-122"/>
                <a:cs typeface="Times New Roman" pitchFamily="18" charset="0"/>
              </a:rPr>
              <a:t>CNNC Headquarter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3">
            <a:extLst>
              <a:ext uri="{28A0092B-C50C-407E-A947-70E740481C1C}">
                <a14:useLocalDpi xmlns:a14="http://schemas.microsoft.com/office/drawing/2010/main" val="0"/>
              </a:ext>
            </a:extLst>
          </a:blip>
          <a:srcRect t="8946" b="5994"/>
          <a:stretch>
            <a:fillRect/>
          </a:stretch>
        </p:blipFill>
        <p:spPr bwMode="auto">
          <a:xfrm>
            <a:off x="522288" y="1520825"/>
            <a:ext cx="815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459" name="文本占位符 3"/>
          <p:cNvSpPr txBox="1">
            <a:spLocks/>
          </p:cNvSpPr>
          <p:nvPr/>
        </p:nvSpPr>
        <p:spPr bwMode="auto">
          <a:xfrm>
            <a:off x="434975" y="908050"/>
            <a:ext cx="76660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Wingdings" panose="05000000000000000000" pitchFamily="2" charset="2"/>
              <a:buChar char="Ø"/>
            </a:pPr>
            <a:r>
              <a:rPr lang="en-US" altLang="zh-CN" sz="2000" b="1">
                <a:solidFill>
                  <a:srgbClr val="C00000"/>
                </a:solidFill>
                <a:cs typeface="Arial" panose="020B0604020202020204" pitchFamily="34" charset="0"/>
              </a:rPr>
              <a:t>Nuclear Industrial System</a:t>
            </a:r>
          </a:p>
        </p:txBody>
      </p:sp>
      <p:sp>
        <p:nvSpPr>
          <p:cNvPr id="6" name="对角圆角矩形 5"/>
          <p:cNvSpPr/>
          <p:nvPr/>
        </p:nvSpPr>
        <p:spPr>
          <a:xfrm>
            <a:off x="928688" y="2071688"/>
            <a:ext cx="1643062" cy="571500"/>
          </a:xfrm>
          <a:prstGeom prst="round2DiagRect">
            <a:avLst/>
          </a:prstGeom>
          <a:solidFill>
            <a:schemeClr val="accent5">
              <a:lumMod val="5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100" b="1" dirty="0">
                <a:latin typeface="微软雅黑" pitchFamily="34" charset="-122"/>
                <a:ea typeface="微软雅黑" pitchFamily="34" charset="-122"/>
              </a:rPr>
              <a:t>SPENT FUEL REPROCESSING </a:t>
            </a:r>
            <a:endParaRPr lang="zh-CN" altLang="en-US" sz="1100" b="1" dirty="0">
              <a:latin typeface="微软雅黑" pitchFamily="34" charset="-122"/>
              <a:ea typeface="微软雅黑" pitchFamily="34" charset="-122"/>
            </a:endParaRPr>
          </a:p>
        </p:txBody>
      </p:sp>
      <p:sp>
        <p:nvSpPr>
          <p:cNvPr id="19461" name="矩形 1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539750" y="952500"/>
            <a:ext cx="7127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Char char="Ø"/>
            </a:pPr>
            <a:r>
              <a:rPr kumimoji="1" lang="en-US" altLang="zh-CN" sz="2000" b="1">
                <a:solidFill>
                  <a:srgbClr val="C00000"/>
                </a:solidFill>
                <a:cs typeface="Arial" panose="020B0604020202020204" pitchFamily="34" charset="0"/>
              </a:rPr>
              <a:t>NPPs in Operation of CNNC (21 units, 19.03GWe)</a:t>
            </a:r>
            <a:endParaRPr kumimoji="1" lang="zh-CN" altLang="en-US" sz="2000" b="1">
              <a:solidFill>
                <a:srgbClr val="C00000"/>
              </a:solidFill>
              <a:cs typeface="Arial" panose="020B0604020202020204" pitchFamily="34" charset="0"/>
            </a:endParaRPr>
          </a:p>
        </p:txBody>
      </p:sp>
      <p:graphicFrame>
        <p:nvGraphicFramePr>
          <p:cNvPr id="4" name="表格 3"/>
          <p:cNvGraphicFramePr>
            <a:graphicFrameLocks noGrp="1"/>
          </p:cNvGraphicFramePr>
          <p:nvPr/>
        </p:nvGraphicFramePr>
        <p:xfrm>
          <a:off x="395288" y="1412875"/>
          <a:ext cx="8353428" cy="5067390"/>
        </p:xfrm>
        <a:graphic>
          <a:graphicData uri="http://schemas.openxmlformats.org/drawingml/2006/table">
            <a:tbl>
              <a:tblPr firstRow="1" bandRow="1">
                <a:tableStyleId>{5C22544A-7EE6-4342-B048-85BDC9FD1C3A}</a:tableStyleId>
              </a:tblPr>
              <a:tblGrid>
                <a:gridCol w="1392238">
                  <a:extLst>
                    <a:ext uri="{9D8B030D-6E8A-4147-A177-3AD203B41FA5}">
                      <a16:colId xmlns:a16="http://schemas.microsoft.com/office/drawing/2014/main" val="20000"/>
                    </a:ext>
                  </a:extLst>
                </a:gridCol>
                <a:gridCol w="1392238">
                  <a:extLst>
                    <a:ext uri="{9D8B030D-6E8A-4147-A177-3AD203B41FA5}">
                      <a16:colId xmlns:a16="http://schemas.microsoft.com/office/drawing/2014/main" val="20001"/>
                    </a:ext>
                  </a:extLst>
                </a:gridCol>
                <a:gridCol w="1392238">
                  <a:extLst>
                    <a:ext uri="{9D8B030D-6E8A-4147-A177-3AD203B41FA5}">
                      <a16:colId xmlns:a16="http://schemas.microsoft.com/office/drawing/2014/main" val="20002"/>
                    </a:ext>
                  </a:extLst>
                </a:gridCol>
                <a:gridCol w="1392238">
                  <a:extLst>
                    <a:ext uri="{9D8B030D-6E8A-4147-A177-3AD203B41FA5}">
                      <a16:colId xmlns:a16="http://schemas.microsoft.com/office/drawing/2014/main" val="20003"/>
                    </a:ext>
                  </a:extLst>
                </a:gridCol>
                <a:gridCol w="1392238">
                  <a:extLst>
                    <a:ext uri="{9D8B030D-6E8A-4147-A177-3AD203B41FA5}">
                      <a16:colId xmlns:a16="http://schemas.microsoft.com/office/drawing/2014/main" val="20004"/>
                    </a:ext>
                  </a:extLst>
                </a:gridCol>
                <a:gridCol w="1392238">
                  <a:extLst>
                    <a:ext uri="{9D8B030D-6E8A-4147-A177-3AD203B41FA5}">
                      <a16:colId xmlns:a16="http://schemas.microsoft.com/office/drawing/2014/main" val="20005"/>
                    </a:ext>
                  </a:extLst>
                </a:gridCol>
              </a:tblGrid>
              <a:tr h="518105">
                <a:tc gridSpan="2">
                  <a:txBody>
                    <a:bodyPr/>
                    <a:lstStyle/>
                    <a:p>
                      <a:pPr algn="ctr"/>
                      <a:r>
                        <a:rPr lang="en-US" altLang="zh-CN" sz="1400" b="1" kern="1200" baseline="0" dirty="0">
                          <a:solidFill>
                            <a:schemeClr val="tx1"/>
                          </a:solidFill>
                          <a:latin typeface="Arial" pitchFamily="34" charset="0"/>
                          <a:ea typeface="宋体" pitchFamily="2" charset="-122"/>
                          <a:cs typeface="Arial" pitchFamily="34" charset="0"/>
                        </a:rPr>
                        <a:t>Nuclear Power Plant in Operation</a:t>
                      </a:r>
                      <a:endParaRPr lang="zh-CN" altLang="en-US" sz="1400" b="1" kern="1200" dirty="0">
                        <a:solidFill>
                          <a:schemeClr val="tx1"/>
                        </a:solidFill>
                        <a:latin typeface="Arial" pitchFamily="34" charset="0"/>
                        <a:ea typeface="宋体" pitchFamily="2" charset="-122"/>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hMerge="1">
                  <a:txBody>
                    <a:bodyPr/>
                    <a:lstStyle/>
                    <a:p>
                      <a:endParaRPr lang="zh-CN"/>
                    </a:p>
                  </a:txBody>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Type</a:t>
                      </a:r>
                      <a:endParaRPr lang="zh-CN" altLang="en-US" sz="1400" b="1" kern="1200" dirty="0">
                        <a:solidFill>
                          <a:schemeClr val="tx1"/>
                        </a:solidFill>
                        <a:latin typeface="Arial" pitchFamily="34" charset="0"/>
                        <a:ea typeface="宋体" pitchFamily="2" charset="-122"/>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Rated Power</a:t>
                      </a:r>
                    </a:p>
                    <a:p>
                      <a:pPr algn="ctr"/>
                      <a:r>
                        <a:rPr lang="en-US" altLang="zh-CN" sz="1400" b="1" kern="1200" dirty="0">
                          <a:solidFill>
                            <a:schemeClr val="tx1"/>
                          </a:solidFill>
                          <a:latin typeface="Arial" pitchFamily="34" charset="0"/>
                          <a:ea typeface="宋体" pitchFamily="2" charset="-122"/>
                          <a:cs typeface="Arial" pitchFamily="34" charset="0"/>
                        </a:rPr>
                        <a:t>(</a:t>
                      </a:r>
                      <a:r>
                        <a:rPr lang="en-US" altLang="zh-CN" sz="1400" b="1" kern="1200" dirty="0" err="1">
                          <a:solidFill>
                            <a:schemeClr val="tx1"/>
                          </a:solidFill>
                          <a:latin typeface="Arial" pitchFamily="34" charset="0"/>
                          <a:ea typeface="宋体" pitchFamily="2" charset="-122"/>
                          <a:cs typeface="Arial" pitchFamily="34" charset="0"/>
                        </a:rPr>
                        <a:t>MWe</a:t>
                      </a:r>
                      <a:r>
                        <a:rPr lang="en-US" altLang="zh-CN" sz="1400" b="1" kern="1200" dirty="0">
                          <a:solidFill>
                            <a:schemeClr val="tx1"/>
                          </a:solidFill>
                          <a:latin typeface="Arial" pitchFamily="34" charset="0"/>
                          <a:ea typeface="宋体" pitchFamily="2" charset="-122"/>
                          <a:cs typeface="Arial" pitchFamily="34" charset="0"/>
                        </a:rPr>
                        <a:t>)</a:t>
                      </a:r>
                      <a:endParaRPr lang="zh-CN" altLang="en-US" sz="1400" b="1" kern="1200" dirty="0">
                        <a:solidFill>
                          <a:schemeClr val="tx1"/>
                        </a:solidFill>
                        <a:latin typeface="Arial" pitchFamily="34" charset="0"/>
                        <a:ea typeface="宋体" pitchFamily="2" charset="-122"/>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Construction</a:t>
                      </a:r>
                    </a:p>
                    <a:p>
                      <a:pPr algn="ctr"/>
                      <a:r>
                        <a:rPr lang="zh-CN" altLang="en-US" sz="1400" b="1" kern="1200" dirty="0">
                          <a:solidFill>
                            <a:schemeClr val="tx1"/>
                          </a:solidFill>
                          <a:latin typeface="Arial" pitchFamily="34" charset="0"/>
                          <a:ea typeface="宋体" pitchFamily="2" charset="-122"/>
                          <a:cs typeface="Arial" pitchFamily="34" charset="0"/>
                        </a:rPr>
                        <a:t>（</a:t>
                      </a:r>
                      <a:r>
                        <a:rPr lang="en-US" altLang="zh-CN" sz="1400" b="1" kern="1200" dirty="0">
                          <a:solidFill>
                            <a:schemeClr val="tx1"/>
                          </a:solidFill>
                          <a:latin typeface="Arial" pitchFamily="34" charset="0"/>
                          <a:ea typeface="宋体" pitchFamily="2" charset="-122"/>
                          <a:cs typeface="Arial" pitchFamily="34" charset="0"/>
                        </a:rPr>
                        <a:t>FCD</a:t>
                      </a:r>
                      <a:r>
                        <a:rPr lang="zh-CN" altLang="en-US" sz="1400" b="1" kern="1200" dirty="0">
                          <a:solidFill>
                            <a:schemeClr val="tx1"/>
                          </a:solidFill>
                          <a:latin typeface="Arial" pitchFamily="34" charset="0"/>
                          <a:ea typeface="宋体" pitchFamily="2" charset="-122"/>
                          <a:cs typeface="Arial" pitchFamily="34" charset="0"/>
                        </a:rPr>
                        <a:t>）</a:t>
                      </a: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lang="en-US" altLang="zh-CN" sz="1400" b="1" kern="1200" dirty="0">
                          <a:solidFill>
                            <a:schemeClr val="tx1"/>
                          </a:solidFill>
                          <a:latin typeface="Arial" pitchFamily="34" charset="0"/>
                          <a:ea typeface="宋体" pitchFamily="2" charset="-122"/>
                          <a:cs typeface="Arial" pitchFamily="34" charset="0"/>
                        </a:rPr>
                        <a:t>Commercial Operation</a:t>
                      </a:r>
                      <a:endParaRPr lang="zh-CN" altLang="en-US" sz="1400" b="1" kern="1200" dirty="0">
                        <a:solidFill>
                          <a:schemeClr val="tx1"/>
                        </a:solidFill>
                        <a:latin typeface="Arial" pitchFamily="34" charset="0"/>
                        <a:ea typeface="宋体" pitchFamily="2" charset="-122"/>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518105">
                <a:tc>
                  <a:txBody>
                    <a:bodyPr/>
                    <a:lstStyle/>
                    <a:p>
                      <a:pPr marL="0" algn="l" defTabSz="914400" rtl="0" eaLnBrk="1" latinLnBrk="0" hangingPunct="1"/>
                      <a:r>
                        <a:rPr lang="en-US" altLang="zh-CN" sz="1400" b="1" kern="1200" dirty="0">
                          <a:solidFill>
                            <a:schemeClr val="dk1"/>
                          </a:solidFill>
                          <a:latin typeface="Arial" pitchFamily="34" charset="0"/>
                          <a:ea typeface="+mn-ea"/>
                          <a:cs typeface="Arial" pitchFamily="34" charset="0"/>
                        </a:rPr>
                        <a:t>QINSHAN</a:t>
                      </a:r>
                    </a:p>
                    <a:p>
                      <a:pPr marL="0" algn="l" defTabSz="914400" rtl="0" eaLnBrk="1" latinLnBrk="0" hangingPunct="1"/>
                      <a:r>
                        <a:rPr lang="en-US" altLang="zh-CN" sz="1400" b="1" kern="1200" dirty="0">
                          <a:solidFill>
                            <a:schemeClr val="dk1"/>
                          </a:solidFill>
                          <a:latin typeface="Arial" pitchFamily="34" charset="0"/>
                          <a:ea typeface="+mn-ea"/>
                          <a:cs typeface="Arial" pitchFamily="34" charset="0"/>
                        </a:rPr>
                        <a:t> (PHASE</a:t>
                      </a:r>
                      <a:r>
                        <a:rPr lang="en-US" altLang="zh-CN" sz="1400" b="1" kern="1200" baseline="0" dirty="0">
                          <a:solidFill>
                            <a:schemeClr val="dk1"/>
                          </a:solidFill>
                          <a:latin typeface="Arial" pitchFamily="34" charset="0"/>
                          <a:ea typeface="+mn-ea"/>
                          <a:cs typeface="Arial" pitchFamily="34" charset="0"/>
                        </a:rPr>
                        <a:t> I</a:t>
                      </a:r>
                      <a:r>
                        <a:rPr lang="en-US" altLang="zh-CN" sz="1400" b="1" kern="1200" dirty="0">
                          <a:solidFill>
                            <a:schemeClr val="dk1"/>
                          </a:solidFill>
                          <a:latin typeface="Arial" pitchFamily="34" charset="0"/>
                          <a:ea typeface="+mn-ea"/>
                          <a:cs typeface="Arial" pitchFamily="34" charset="0"/>
                        </a:rPr>
                        <a:t>)</a:t>
                      </a:r>
                      <a:endParaRPr lang="zh-CN" altLang="en-US" sz="1400" b="1"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Single unit</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CP300</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310</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20</a:t>
                      </a:r>
                      <a:r>
                        <a:rPr lang="en-US" altLang="zh-CN" sz="1400" dirty="0">
                          <a:latin typeface="Arial" pitchFamily="34" charset="0"/>
                          <a:cs typeface="Arial" pitchFamily="34" charset="0"/>
                        </a:rPr>
                        <a:t>-03-1985</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01</a:t>
                      </a:r>
                      <a:r>
                        <a:rPr lang="en-US" altLang="zh-CN" sz="1400" dirty="0">
                          <a:latin typeface="Arial" pitchFamily="34" charset="0"/>
                          <a:cs typeface="Arial" pitchFamily="34" charset="0"/>
                        </a:rPr>
                        <a:t>-04-1994</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412455">
                <a:tc rowSpan="4">
                  <a:txBody>
                    <a:bodyPr/>
                    <a:lstStyle/>
                    <a:p>
                      <a:pPr algn="l"/>
                      <a:r>
                        <a:rPr lang="en-US" altLang="zh-CN" sz="1400" b="1" dirty="0">
                          <a:latin typeface="Arial" pitchFamily="34" charset="0"/>
                          <a:cs typeface="Arial" pitchFamily="34" charset="0"/>
                        </a:rPr>
                        <a:t>QINSHAN</a:t>
                      </a:r>
                      <a:r>
                        <a:rPr lang="en-US" altLang="zh-CN" sz="1400" b="1" baseline="0" dirty="0">
                          <a:latin typeface="Arial" pitchFamily="34" charset="0"/>
                          <a:cs typeface="Arial" pitchFamily="34" charset="0"/>
                        </a:rPr>
                        <a:t> </a:t>
                      </a:r>
                      <a:r>
                        <a:rPr lang="en-US" altLang="zh-CN" sz="1400" b="1" kern="1200" baseline="0" dirty="0">
                          <a:solidFill>
                            <a:schemeClr val="dk1"/>
                          </a:solidFill>
                          <a:latin typeface="Arial" pitchFamily="34" charset="0"/>
                          <a:ea typeface="+mn-ea"/>
                          <a:cs typeface="Arial" pitchFamily="34" charset="0"/>
                        </a:rPr>
                        <a:t>(PHASE 2 )</a:t>
                      </a:r>
                      <a:endParaRPr lang="zh-CN" altLang="en-US" sz="1400" b="1"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dirty="0">
                          <a:latin typeface="Arial" pitchFamily="34" charset="0"/>
                          <a:cs typeface="Arial" pitchFamily="34" charset="0"/>
                        </a:rPr>
                        <a:t>CP600</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4">
                  <a:txBody>
                    <a:bodyPr/>
                    <a:lstStyle/>
                    <a:p>
                      <a:pPr algn="l"/>
                      <a:r>
                        <a:rPr lang="en-US" altLang="zh-CN" sz="1400" dirty="0">
                          <a:latin typeface="Arial" pitchFamily="34" charset="0"/>
                          <a:cs typeface="Arial" pitchFamily="34" charset="0"/>
                        </a:rPr>
                        <a:t>4×650</a:t>
                      </a:r>
                    </a:p>
                    <a:p>
                      <a:pPr algn="l"/>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altLang="zh-CN" sz="1400" dirty="0">
                          <a:latin typeface="Arial" pitchFamily="34" charset="0"/>
                          <a:cs typeface="Arial" pitchFamily="34" charset="0"/>
                        </a:rPr>
                        <a:t>02-06-1996</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altLang="zh-CN" sz="1400" dirty="0">
                          <a:latin typeface="Arial" pitchFamily="34" charset="0"/>
                          <a:cs typeface="Arial" pitchFamily="34" charset="0"/>
                        </a:rPr>
                        <a:t>15-04-2002</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12455">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2</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tc>
                <a:tc>
                  <a:txBody>
                    <a:bodyPr/>
                    <a:lstStyle/>
                    <a:p>
                      <a:pPr algn="l"/>
                      <a:r>
                        <a:rPr lang="en-US" altLang="zh-CN" sz="1400" dirty="0">
                          <a:latin typeface="Arial" pitchFamily="34" charset="0"/>
                          <a:cs typeface="Arial" pitchFamily="34" charset="0"/>
                        </a:rPr>
                        <a:t>01-04-1997</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altLang="zh-CN" sz="1400" dirty="0">
                          <a:latin typeface="Arial" pitchFamily="34" charset="0"/>
                          <a:cs typeface="Arial" pitchFamily="34" charset="0"/>
                        </a:rPr>
                        <a:t>03-05-2004</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r h="412455">
                <a:tc vMerge="1">
                  <a:txBody>
                    <a:bodyPr/>
                    <a:lstStyle/>
                    <a:p>
                      <a:endParaRPr lang="zh-CN"/>
                    </a:p>
                  </a:txBody>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3</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tc>
                <a:tc>
                  <a:txBody>
                    <a:bodyPr/>
                    <a:lstStyle/>
                    <a:p>
                      <a:pPr algn="l"/>
                      <a:r>
                        <a:rPr lang="en-US" altLang="zh-CN" sz="1400" dirty="0">
                          <a:latin typeface="Arial" pitchFamily="34" charset="0"/>
                          <a:cs typeface="Arial" pitchFamily="34" charset="0"/>
                        </a:rPr>
                        <a:t>28-04-2006</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altLang="zh-CN" sz="1400" dirty="0">
                          <a:latin typeface="Arial" pitchFamily="34" charset="0"/>
                          <a:cs typeface="Arial" pitchFamily="34" charset="0"/>
                        </a:rPr>
                        <a:t>05-10-2010</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412455">
                <a:tc vMerge="1">
                  <a:txBody>
                    <a:bodyPr/>
                    <a:lstStyle/>
                    <a:p>
                      <a:endParaRPr lang="zh-C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4</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tc>
                <a:tc>
                  <a:txBody>
                    <a:bodyPr/>
                    <a:lstStyle/>
                    <a:p>
                      <a:pPr algn="l"/>
                      <a:r>
                        <a:rPr lang="en-US" altLang="zh-CN" sz="1400" dirty="0">
                          <a:latin typeface="Arial" pitchFamily="34" charset="0"/>
                          <a:cs typeface="Arial" pitchFamily="34" charset="0"/>
                        </a:rPr>
                        <a:t>28-10-2007</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r>
                        <a:rPr lang="en-US" altLang="zh-CN" sz="1400" dirty="0">
                          <a:latin typeface="Arial" pitchFamily="34" charset="0"/>
                          <a:cs typeface="Arial" pitchFamily="34" charset="0"/>
                        </a:rPr>
                        <a:t>08-04-2012</a:t>
                      </a:r>
                      <a:endParaRPr lang="zh-CN" altLang="en-US" sz="1400" dirty="0">
                        <a:latin typeface="Arial" pitchFamily="34" charset="0"/>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5"/>
                  </a:ext>
                </a:extLst>
              </a:tr>
              <a:tr h="412455">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QINSHAN</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b="1" kern="1200" dirty="0">
                          <a:solidFill>
                            <a:schemeClr val="dk1"/>
                          </a:solidFill>
                          <a:latin typeface="Arial" pitchFamily="34" charset="0"/>
                          <a:ea typeface="+mn-ea"/>
                          <a:cs typeface="Arial" pitchFamily="34" charset="0"/>
                        </a:rPr>
                        <a:t>(PHASE 3 )</a:t>
                      </a:r>
                      <a:endParaRPr lang="zh-CN" altLang="en-US" sz="1400" b="1"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CANDU</a:t>
                      </a: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(HWR)</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a:t>
                      </a:r>
                      <a:r>
                        <a:rPr lang="en-US" altLang="zh-CN" sz="1400" dirty="0">
                          <a:latin typeface="Arial" pitchFamily="34" charset="0"/>
                          <a:cs typeface="Arial" pitchFamily="34" charset="0"/>
                        </a:rPr>
                        <a:t>×700</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08</a:t>
                      </a:r>
                      <a:r>
                        <a:rPr lang="en-US" altLang="zh-CN" sz="1400" dirty="0">
                          <a:latin typeface="Arial" pitchFamily="34" charset="0"/>
                          <a:cs typeface="Arial" pitchFamily="34" charset="0"/>
                        </a:rPr>
                        <a:t>-06-1998</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31</a:t>
                      </a:r>
                      <a:r>
                        <a:rPr lang="en-US" altLang="zh-CN" sz="1400" dirty="0">
                          <a:latin typeface="Arial" pitchFamily="34" charset="0"/>
                          <a:cs typeface="Arial" pitchFamily="34" charset="0"/>
                        </a:rPr>
                        <a:t>-12-2002</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412455">
                <a:tc vMerge="1">
                  <a:txBody>
                    <a:bodyPr/>
                    <a:lstStyle/>
                    <a:p>
                      <a:endParaRPr lang="zh-CN"/>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2</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a:solidFill>
                      <a:schemeClr val="bg1"/>
                    </a:solidFill>
                  </a:tcPr>
                </a:tc>
                <a:tc vMerge="1">
                  <a:txBody>
                    <a:bodyPr/>
                    <a:lstStyle/>
                    <a:p>
                      <a:endParaRPr lang="zh-CN"/>
                    </a:p>
                  </a:txBody>
                  <a:tcPr>
                    <a:solidFill>
                      <a:schemeClr val="bg1"/>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25</a:t>
                      </a:r>
                      <a:r>
                        <a:rPr lang="en-US" altLang="zh-CN" sz="1400" dirty="0">
                          <a:latin typeface="Arial" pitchFamily="34" charset="0"/>
                          <a:cs typeface="Arial" pitchFamily="34" charset="0"/>
                        </a:rPr>
                        <a:t>-09-1998</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24</a:t>
                      </a:r>
                      <a:r>
                        <a:rPr lang="en-US" altLang="zh-CN" sz="1400" dirty="0">
                          <a:latin typeface="Arial" pitchFamily="34" charset="0"/>
                          <a:cs typeface="Arial" pitchFamily="34" charset="0"/>
                        </a:rPr>
                        <a:t>-07-2003</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r h="412455">
                <a:tc rowSpan="3">
                  <a:txBody>
                    <a:bodyPr/>
                    <a:lstStyle/>
                    <a:p>
                      <a:pPr marL="0" algn="l" defTabSz="914400" rtl="0" eaLnBrk="1" latinLnBrk="0" hangingPunct="1"/>
                      <a:r>
                        <a:rPr lang="en-US" altLang="zh-CN" sz="1400" b="1" kern="1200" dirty="0">
                          <a:solidFill>
                            <a:schemeClr val="dk1"/>
                          </a:solidFill>
                          <a:latin typeface="Arial" pitchFamily="34" charset="0"/>
                          <a:ea typeface="+mn-ea"/>
                          <a:cs typeface="Arial" pitchFamily="34" charset="0"/>
                        </a:rPr>
                        <a:t>TIANWAN</a:t>
                      </a:r>
                      <a:endParaRPr lang="zh-CN" altLang="en-US" sz="1400" b="1"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1</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algn="l"/>
                      <a:r>
                        <a:rPr lang="en-US" altLang="zh-CN" sz="1400" dirty="0">
                          <a:latin typeface="Arial" pitchFamily="34" charset="0"/>
                          <a:cs typeface="Arial" pitchFamily="34" charset="0"/>
                        </a:rPr>
                        <a:t>VVER</a:t>
                      </a:r>
                      <a:endParaRPr lang="zh-CN" altLang="en-US" sz="140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(PWR)</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3">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3×1060</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20</a:t>
                      </a:r>
                      <a:r>
                        <a:rPr lang="en-US" altLang="zh-CN" sz="1400" dirty="0">
                          <a:latin typeface="Arial" pitchFamily="34" charset="0"/>
                          <a:cs typeface="Arial" pitchFamily="34" charset="0"/>
                        </a:rPr>
                        <a:t>-10-1999</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17</a:t>
                      </a:r>
                      <a:r>
                        <a:rPr lang="en-US" altLang="zh-CN" sz="1400" dirty="0">
                          <a:latin typeface="Arial" pitchFamily="34" charset="0"/>
                          <a:cs typeface="Arial" pitchFamily="34" charset="0"/>
                        </a:rPr>
                        <a:t>-05-2007</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412455">
                <a:tc vMerge="1">
                  <a:txBody>
                    <a:bodyPr/>
                    <a:lstStyle/>
                    <a:p>
                      <a:endParaRPr lang="zh-CN"/>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a:t>
                      </a:r>
                      <a:r>
                        <a:rPr lang="en-US" altLang="zh-CN" sz="1400" kern="1200" baseline="0" dirty="0">
                          <a:solidFill>
                            <a:schemeClr val="dk1"/>
                          </a:solidFill>
                          <a:latin typeface="Arial" pitchFamily="34" charset="0"/>
                          <a:ea typeface="+mn-ea"/>
                          <a:cs typeface="Arial" pitchFamily="34" charset="0"/>
                        </a:rPr>
                        <a:t> 2</a:t>
                      </a:r>
                      <a:endParaRPr lang="zh-CN" altLang="en-US" sz="1400" kern="1200" dirty="0">
                        <a:solidFill>
                          <a:schemeClr val="dk1"/>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lang="zh-CN"/>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zh-CN"/>
                    </a:p>
                  </a:txBody>
                  <a:tcPr>
                    <a:solidFill>
                      <a:schemeClr val="bg1"/>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20</a:t>
                      </a:r>
                      <a:r>
                        <a:rPr lang="en-US" altLang="zh-CN" sz="1400" dirty="0">
                          <a:latin typeface="Arial" pitchFamily="34" charset="0"/>
                          <a:cs typeface="Arial" pitchFamily="34" charset="0"/>
                        </a:rPr>
                        <a:t>--09-2000</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l" defTabSz="914400" rtl="0" eaLnBrk="1" latinLnBrk="0" hangingPunct="1"/>
                      <a:r>
                        <a:rPr lang="en-US" altLang="zh-CN" sz="1400" kern="1200" dirty="0">
                          <a:solidFill>
                            <a:schemeClr val="dk1"/>
                          </a:solidFill>
                          <a:latin typeface="Arial" pitchFamily="34" charset="0"/>
                          <a:ea typeface="+mn-ea"/>
                          <a:cs typeface="Arial" pitchFamily="34" charset="0"/>
                        </a:rPr>
                        <a:t>16</a:t>
                      </a:r>
                      <a:r>
                        <a:rPr lang="en-US" altLang="zh-CN" sz="1400" dirty="0">
                          <a:latin typeface="Arial" pitchFamily="34" charset="0"/>
                          <a:cs typeface="Arial" pitchFamily="34" charset="0"/>
                        </a:rPr>
                        <a:t>-08-2007</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731452">
                <a:tc vMerge="1">
                  <a:txBody>
                    <a:bodyPr/>
                    <a:lstStyle/>
                    <a:p>
                      <a:pPr marL="0" algn="l" defTabSz="914400" rtl="0" eaLnBrk="1" latinLnBrk="0" hangingPunct="1"/>
                      <a:endParaRPr lang="zh-CN" altLang="en-US" sz="1400" b="1" kern="1200" dirty="0">
                        <a:solidFill>
                          <a:schemeClr val="dk1"/>
                        </a:solidFill>
                        <a:latin typeface="Arial" pitchFamily="34" charset="0"/>
                        <a:ea typeface="+mn-ea"/>
                        <a:cs typeface="Arial" pitchFamily="34" charset="0"/>
                      </a:endParaRPr>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Unit 3</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rgbClr val="FF0000"/>
                          </a:solidFill>
                          <a:latin typeface="Arial" pitchFamily="34" charset="0"/>
                          <a:ea typeface="+mn-ea"/>
                          <a:cs typeface="Arial" pitchFamily="34" charset="0"/>
                        </a:rPr>
                        <a:t>Unit 4</a:t>
                      </a:r>
                      <a:endParaRPr lang="zh-CN" altLang="en-US" sz="1400" kern="1200" dirty="0">
                        <a:solidFill>
                          <a:srgbClr val="FF0000"/>
                        </a:solidFill>
                        <a:latin typeface="Arial" pitchFamily="34" charset="0"/>
                        <a:ea typeface="+mn-ea"/>
                        <a:cs typeface="Arial" pitchFamily="34" charset="0"/>
                      </a:endParaRPr>
                    </a:p>
                  </a:txBody>
                  <a:tcPr marL="91442" marR="91442" marT="45705" marB="4570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1400" kern="1200" dirty="0">
                        <a:solidFill>
                          <a:schemeClr val="dk1"/>
                        </a:solidFill>
                        <a:latin typeface="Arial" pitchFamily="34" charset="0"/>
                        <a:ea typeface="+mn-ea"/>
                        <a:cs typeface="Arial" pitchFamily="34" charset="0"/>
                      </a:endParaRPr>
                    </a:p>
                  </a:txBody>
                  <a:tcPr marL="91439" marR="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27-12-2012</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27-09-2013</a:t>
                      </a:r>
                      <a:endParaRPr lang="zh-CN" altLang="en-US" sz="1400" kern="1200" dirty="0">
                        <a:solidFill>
                          <a:schemeClr val="dk1"/>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chemeClr val="dk1"/>
                          </a:solidFill>
                          <a:latin typeface="Arial" pitchFamily="34" charset="0"/>
                          <a:ea typeface="+mn-ea"/>
                          <a:cs typeface="Arial" pitchFamily="34" charset="0"/>
                        </a:rPr>
                        <a:t>14-02-2018</a:t>
                      </a: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400" kern="1200" dirty="0">
                        <a:solidFill>
                          <a:schemeClr val="dk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rgbClr val="FF0000"/>
                          </a:solidFill>
                          <a:latin typeface="Arial" pitchFamily="34" charset="0"/>
                          <a:ea typeface="+mn-ea"/>
                          <a:cs typeface="Arial" pitchFamily="34" charset="0"/>
                        </a:rPr>
                        <a:t>27-10-2018</a:t>
                      </a:r>
                      <a:endParaRPr lang="zh-CN" altLang="en-US" sz="1400" kern="1200" dirty="0">
                        <a:solidFill>
                          <a:srgbClr val="FF0000"/>
                        </a:solidFill>
                        <a:latin typeface="Arial" pitchFamily="34" charset="0"/>
                        <a:ea typeface="+mn-ea"/>
                        <a:cs typeface="Arial" pitchFamily="34" charset="0"/>
                      </a:endParaRPr>
                    </a:p>
                  </a:txBody>
                  <a:tcPr marL="91432" marR="91432"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bl>
          </a:graphicData>
        </a:graphic>
      </p:graphicFrame>
      <p:sp>
        <p:nvSpPr>
          <p:cNvPr id="21555" name="矩形 17"/>
          <p:cNvSpPr>
            <a:spLocks noChangeArrowheads="1"/>
          </p:cNvSpPr>
          <p:nvPr/>
        </p:nvSpPr>
        <p:spPr bwMode="auto">
          <a:xfrm>
            <a:off x="5592763" y="296863"/>
            <a:ext cx="3155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latin typeface="微软雅黑" panose="020B0503020204020204" pitchFamily="34" charset="-122"/>
                <a:ea typeface="微软雅黑" panose="020B0503020204020204" pitchFamily="34" charset="-122"/>
              </a:rPr>
              <a:t>CNNC Introduction</a:t>
            </a:r>
            <a:endParaRPr lang="zh-CN" altLang="en-US" sz="2400" b="1">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WoxjojeQUOR9kN73nvoz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集团公司模板(总部)1">
  <a:themeElements>
    <a:clrScheme name="集团公司模板(总部)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集团公司模板(总部)1">
      <a:majorFont>
        <a:latin typeface="Arial"/>
        <a:ea typeface="黑体"/>
        <a:cs typeface=""/>
      </a:majorFont>
      <a:minorFont>
        <a:latin typeface="Times New Roman"/>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1">
          <a:blip xmlns:r="http://schemas.openxmlformats.org/officeDocument/2006/relationships" r:embed="rId1"/>
          <a:srcRect/>
          <a:stretch>
            <a:fillRect b="-40000"/>
          </a:stretch>
        </a:blip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blipFill dpi="0" rotWithShape="1">
          <a:blip xmlns:r="http://schemas.openxmlformats.org/officeDocument/2006/relationships" r:embed="rId1"/>
          <a:srcRect/>
          <a:stretch>
            <a:fillRect b="-40000"/>
          </a:stretch>
        </a:blip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集团公司模板(总部)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集团公司模板(总部)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集团公司模板(总部)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集团公司模板(总部)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集团公司模板(总部)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集团公司模板(总部)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集团公司模板(总部)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集团公司模板(总部)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集团公司模板(总部)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集团公司模板(总部)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集团公司模板(总部)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集团公司模板(总部)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集团公司模板(总部)1</Template>
  <TotalTime>1251</TotalTime>
  <Words>2674</Words>
  <Application>Microsoft Office PowerPoint</Application>
  <PresentationFormat>全屏显示(4:3)</PresentationFormat>
  <Paragraphs>475</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仿宋_GB2312</vt:lpstr>
      <vt:lpstr>黑体</vt:lpstr>
      <vt:lpstr>华文中宋</vt:lpstr>
      <vt:lpstr>宋体</vt:lpstr>
      <vt:lpstr>微软雅黑</vt:lpstr>
      <vt:lpstr>Arial</vt:lpstr>
      <vt:lpstr>Calibri</vt:lpstr>
      <vt:lpstr>Times New Roman</vt:lpstr>
      <vt:lpstr>Wingdings</vt:lpstr>
      <vt:lpstr>集团公司模板(总部)1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CZEC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linhaomiao</dc:creator>
  <cp:lastModifiedBy>王 巍</cp:lastModifiedBy>
  <cp:revision>773</cp:revision>
  <cp:lastPrinted>2018-10-31T05:00:56Z</cp:lastPrinted>
  <dcterms:created xsi:type="dcterms:W3CDTF">2010-08-12T11:08:00Z</dcterms:created>
  <dcterms:modified xsi:type="dcterms:W3CDTF">2018-11-05T17:26:38Z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